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370" r:id="rId6"/>
    <p:sldId id="371" r:id="rId7"/>
    <p:sldId id="372" r:id="rId8"/>
    <p:sldId id="373" r:id="rId9"/>
    <p:sldId id="374" r:id="rId10"/>
    <p:sldId id="398" r:id="rId11"/>
    <p:sldId id="399" r:id="rId12"/>
    <p:sldId id="400" r:id="rId13"/>
    <p:sldId id="401" r:id="rId14"/>
    <p:sldId id="402" r:id="rId15"/>
    <p:sldId id="375" r:id="rId16"/>
    <p:sldId id="376" r:id="rId17"/>
    <p:sldId id="377" r:id="rId18"/>
    <p:sldId id="378" r:id="rId19"/>
    <p:sldId id="389" r:id="rId20"/>
    <p:sldId id="344" r:id="rId21"/>
    <p:sldId id="379" r:id="rId22"/>
    <p:sldId id="380" r:id="rId23"/>
    <p:sldId id="381" r:id="rId24"/>
    <p:sldId id="382" r:id="rId25"/>
    <p:sldId id="383" r:id="rId26"/>
    <p:sldId id="384" r:id="rId27"/>
    <p:sldId id="390" r:id="rId28"/>
    <p:sldId id="386" r:id="rId29"/>
    <p:sldId id="392" r:id="rId30"/>
    <p:sldId id="353" r:id="rId31"/>
    <p:sldId id="358" r:id="rId32"/>
    <p:sldId id="393" r:id="rId33"/>
    <p:sldId id="394" r:id="rId34"/>
    <p:sldId id="354" r:id="rId35"/>
    <p:sldId id="355" r:id="rId36"/>
    <p:sldId id="387" r:id="rId37"/>
    <p:sldId id="397" r:id="rId38"/>
    <p:sldId id="335" r:id="rId39"/>
    <p:sldId id="336" r:id="rId40"/>
    <p:sldId id="337" r:id="rId41"/>
    <p:sldId id="338" r:id="rId42"/>
    <p:sldId id="388" r:id="rId43"/>
    <p:sldId id="396" r:id="rId44"/>
    <p:sldId id="403" r:id="rId45"/>
    <p:sldId id="404" r:id="rId46"/>
    <p:sldId id="405" r:id="rId47"/>
    <p:sldId id="395" r:id="rId48"/>
    <p:sldId id="334" r:id="rId49"/>
    <p:sldId id="261" r:id="rId50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24B"/>
    <a:srgbClr val="63C2D0"/>
    <a:srgbClr val="C0504D"/>
    <a:srgbClr val="CD4C49"/>
    <a:srgbClr val="FFFFFF"/>
    <a:srgbClr val="A4244A"/>
    <a:srgbClr val="000000"/>
    <a:srgbClr val="8C8F90"/>
    <a:srgbClr val="AC9F9B"/>
    <a:srgbClr val="DDD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99708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134" y="78"/>
      </p:cViewPr>
      <p:guideLst>
        <p:guide orient="horz" pos="17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99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35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59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1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55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7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39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78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5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6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0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8F2E663-5A90-6644-AD19-E3B31474B23E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9CD523E-74A9-8742-B869-FA0364519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19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uadroTexto"/>
          <p:cNvSpPr txBox="1">
            <a:spLocks noChangeArrowheads="1"/>
          </p:cNvSpPr>
          <p:nvPr userDrawn="1"/>
        </p:nvSpPr>
        <p:spPr bwMode="auto">
          <a:xfrm>
            <a:off x="6893713" y="5250543"/>
            <a:ext cx="1959321" cy="2159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" sz="800" b="1" dirty="0">
                <a:solidFill>
                  <a:srgbClr val="902444"/>
                </a:solidFill>
                <a:cs typeface="Arial" charset="0"/>
              </a:rPr>
              <a:t>www.smslatam.com • © Copyright</a:t>
            </a:r>
          </a:p>
        </p:txBody>
      </p:sp>
      <p:pic>
        <p:nvPicPr>
          <p:cNvPr id="2" name="Imagen 1" descr="Imagen que contiene reloj&#10;&#10;Descripción generada automáticamente">
            <a:extLst>
              <a:ext uri="{FF2B5EF4-FFF2-40B4-BE49-F238E27FC236}">
                <a16:creationId xmlns:a16="http://schemas.microsoft.com/office/drawing/2014/main" id="{AAECC34A-3DD7-4952-B599-6085DFE975A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69220"/>
            <a:ext cx="2075882" cy="753901"/>
          </a:xfrm>
          <a:prstGeom prst="rect">
            <a:avLst/>
          </a:prstGeom>
        </p:spPr>
      </p:pic>
      <p:sp>
        <p:nvSpPr>
          <p:cNvPr id="4" name="9 CuadroTexto">
            <a:extLst>
              <a:ext uri="{FF2B5EF4-FFF2-40B4-BE49-F238E27FC236}">
                <a16:creationId xmlns:a16="http://schemas.microsoft.com/office/drawing/2014/main" id="{C4FF70CF-8AC4-4E76-80BA-18B7E1EAA9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93712" y="5387862"/>
            <a:ext cx="1959321" cy="2159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" sz="800" b="1" dirty="0">
                <a:solidFill>
                  <a:srgbClr val="902444"/>
                </a:solidFill>
                <a:cs typeface="Arial" charset="0"/>
              </a:rPr>
              <a:t>www.sms.com.ar • © Copyright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4384B0-5667-4C94-9D87-0A21FB394F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5248" y="5215994"/>
            <a:ext cx="2549713" cy="4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A424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3" name="Imagen 2" descr="Imagen que contiene luz, dibujo, plato&#10;&#10;Descripción generada automáticamente">
            <a:extLst>
              <a:ext uri="{FF2B5EF4-FFF2-40B4-BE49-F238E27FC236}">
                <a16:creationId xmlns:a16="http://schemas.microsoft.com/office/drawing/2014/main" id="{DA52D051-D8FE-47A2-AB48-922165CF6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3" y="196680"/>
            <a:ext cx="3661230" cy="132965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9EC226C-6EAE-4DDA-A37E-3F7BCA151B65}"/>
              </a:ext>
            </a:extLst>
          </p:cNvPr>
          <p:cNvSpPr txBox="1"/>
          <p:nvPr/>
        </p:nvSpPr>
        <p:spPr>
          <a:xfrm>
            <a:off x="1403648" y="1883968"/>
            <a:ext cx="6056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/>
                <a:cs typeface="Arial"/>
              </a:rPr>
              <a:t>Régimen de Promoción de la Economía del Conocimiento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8E913B-D895-4876-9F2F-A6239C1A56D0}"/>
              </a:ext>
            </a:extLst>
          </p:cNvPr>
          <p:cNvSpPr txBox="1"/>
          <p:nvPr/>
        </p:nvSpPr>
        <p:spPr>
          <a:xfrm>
            <a:off x="765803" y="4344780"/>
            <a:ext cx="778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DDD8D5"/>
                </a:solidFill>
                <a:latin typeface="Arial"/>
                <a:cs typeface="Arial"/>
              </a:rPr>
              <a:t>Silvia Tedin - Socia SMS Buenos Aires a cargo de Misión Pyme</a:t>
            </a:r>
          </a:p>
          <a:p>
            <a:r>
              <a:rPr lang="es-ES" sz="1600" dirty="0">
                <a:solidFill>
                  <a:srgbClr val="DDD8D5"/>
                </a:solidFill>
                <a:latin typeface="Arial"/>
                <a:cs typeface="Arial"/>
              </a:rPr>
              <a:t>Patricio Urretavizcaya- Gerente Asesoramiento Fiscal SMS Buenos Aires</a:t>
            </a:r>
          </a:p>
        </p:txBody>
      </p:sp>
    </p:spTree>
    <p:extLst>
      <p:ext uri="{BB962C8B-B14F-4D97-AF65-F5344CB8AC3E}">
        <p14:creationId xmlns:p14="http://schemas.microsoft.com/office/powerpoint/2010/main" val="326607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C33128-E945-4328-906F-CD74EA8DC25F}"/>
              </a:ext>
            </a:extLst>
          </p:cNvPr>
          <p:cNvSpPr/>
          <p:nvPr/>
        </p:nvSpPr>
        <p:spPr>
          <a:xfrm>
            <a:off x="89211" y="1006714"/>
            <a:ext cx="8965580" cy="4133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766" y="181532"/>
            <a:ext cx="7170234" cy="978195"/>
          </a:xfrm>
        </p:spPr>
        <p:txBody>
          <a:bodyPr/>
          <a:lstStyle/>
          <a:p>
            <a:r>
              <a:rPr lang="es-MX" sz="20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Soluciones robóticas, automatización y servicios de implementación e integración, incluyendo:</a:t>
            </a:r>
            <a:br>
              <a:rPr lang="es-MX" sz="20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AR" sz="20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95D3BB8-8E1C-487A-BAC2-2FBA2DE7E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57" y="1006715"/>
            <a:ext cx="8575287" cy="146050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y fabricación a medida de productos y dispositivos robóticos, además de servicios de robótica y automatización existentes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Desarrollo, fabricación, provisión y puesta a punto de robots, automatismos y/o dispositivos robóticos y de productos registrados que permitan la correcta integración del robot al proceso productivo y su funcionamiento específico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implementación, puesta a punto, integración, diseño de proceso, programación o codificación, mantenimiento, 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retrofitting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máquinas y equipos o adición de funciones, soporte a distancia, resolución de incidencias, diseño de interfaces 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hombremáquina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preparación de documentación para el usuario y garantía o asesoramiento de calidad y/o seguridad de sistemas robóticos y/o automatismos, entre otros, todos ellos a ser realizados a productos y/o procesos robotizado y/o automatizados o por que se apliquen a actividades productivas industriales y/o de generación de valor agregado</a:t>
            </a:r>
            <a:endParaRPr lang="es-A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760" y="698329"/>
            <a:ext cx="7772400" cy="1225021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</a:t>
            </a:r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PROMOVIDAS - </a:t>
            </a:r>
            <a:r>
              <a:rPr lang="es-MX" sz="2400" b="1" dirty="0">
                <a:solidFill>
                  <a:srgbClr val="A12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 de internet de las cosas y servicios de integración de estas, incluyendo: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BD30F07-A3CE-4C01-9AC3-C64EBE01E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502" y="2012560"/>
            <a:ext cx="8218449" cy="14605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a medida de productos de hardware y software que permitan la conectividad a otras entidades físicas a través de Internet, utilizando la tecnología </a:t>
            </a:r>
            <a:r>
              <a:rPr lang="es-MX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además de servicios relacionados a estos siempre que sean parte de una oferta integrada y agreguen valor a la misma.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Desarrollo, provisión y puesta a punto a pedido de software, hardware, dispositivos y redes de sensores (Mecánicos, capacitivos, fotoeléctricos, inductivos, ultrasónicos, auditivos, de proximidad, etc.), dispositivos de transferencia, lectores, antenas y dispositivos de retransmisión.</a:t>
            </a:r>
            <a:endParaRPr lang="es-A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BENEFICIARIOS - EXIGENCIAS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25185"/>
            <a:ext cx="6400800" cy="1757244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Personas jurídicas Inciso a) Artículo 49° Ley IG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en el país como actividad principal de alguna de las promovidas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Inscripta en el Registro pertinente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Cumplimiento de 2 de 3 requisitos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39245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REQUISITO PRINCIPAL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02886"/>
            <a:ext cx="6400800" cy="1460500"/>
          </a:xfrm>
        </p:spPr>
        <p:txBody>
          <a:bodyPr/>
          <a:lstStyle/>
          <a:p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 verificarse que, al menos, el 70% de la facturación del último año corresponda a una actividad promovida.</a:t>
            </a:r>
          </a:p>
        </p:txBody>
      </p:sp>
    </p:spTree>
    <p:extLst>
      <p:ext uri="{BB962C8B-B14F-4D97-AF65-F5344CB8AC3E}">
        <p14:creationId xmlns:p14="http://schemas.microsoft.com/office/powerpoint/2010/main" val="14524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AUTODESARROLLO DE SOFTWARE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14033"/>
            <a:ext cx="6400800" cy="1460500"/>
          </a:xfrm>
        </p:spPr>
        <p:txBody>
          <a:bodyPr/>
          <a:lstStyle/>
          <a:p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Excluido para el cómputo del 70% que define  la actividad principal (desarrollo para uso propio o para empresas vinculadas en carácter de usuarios finales)</a:t>
            </a:r>
          </a:p>
        </p:txBody>
      </p:sp>
    </p:spTree>
    <p:extLst>
      <p:ext uri="{BB962C8B-B14F-4D97-AF65-F5344CB8AC3E}">
        <p14:creationId xmlns:p14="http://schemas.microsoft.com/office/powerpoint/2010/main" val="6555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73190"/>
            <a:ext cx="7772400" cy="1225021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REQUISITOS COMPLEMENTARIOS (2 de 3)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023018"/>
            <a:ext cx="7772400" cy="1460500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 de calidad reconocida (según listado oficial)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Capacitación de empleados en función de la masa salarial del último año o promedio anual de los últimos 24 meses; según: Micro: 1%; </a:t>
            </a:r>
            <a:r>
              <a:rPr lang="es-A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PyMEs</a:t>
            </a: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2%; Grandes: 5%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Inversión en I+D en función de la facturación total del último año o promedio anual de los últimos 24 meses; según: Micro: 1%; </a:t>
            </a:r>
            <a:r>
              <a:rPr lang="es-A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PyMEs</a:t>
            </a: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2%; Grandes y Servicios Profesionales: 3%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Exportación de rubros promovidos en función de la facturación total del último año; según: Micro: 4%; </a:t>
            </a:r>
            <a:r>
              <a:rPr lang="es-A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PyMEs</a:t>
            </a: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10%; Grandes: 13% (se excluye Servicios Profesionales)</a:t>
            </a:r>
          </a:p>
        </p:txBody>
      </p:sp>
    </p:spTree>
    <p:extLst>
      <p:ext uri="{BB962C8B-B14F-4D97-AF65-F5344CB8AC3E}">
        <p14:creationId xmlns:p14="http://schemas.microsoft.com/office/powerpoint/2010/main" val="21997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F89341B2-8E6F-416E-B8D3-E244FF8FE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39486"/>
            <a:ext cx="6400800" cy="1460500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ventas netas últimos 3 años, con deducción 25% de exportaciones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cantidad de empleados 3 últimos años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8A2BE5FF-96BF-4F73-8643-782C9C68E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ENCUADRAMIENTO POR TAMAÑO NO MIPYME (Art. 8° D. 11/2021)</a:t>
            </a:r>
          </a:p>
        </p:txBody>
      </p:sp>
    </p:spTree>
    <p:extLst>
      <p:ext uri="{BB962C8B-B14F-4D97-AF65-F5344CB8AC3E}">
        <p14:creationId xmlns:p14="http://schemas.microsoft.com/office/powerpoint/2010/main" val="2534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FF096C-37DF-4796-92E5-6BF62BA7FDBF}"/>
              </a:ext>
            </a:extLst>
          </p:cNvPr>
          <p:cNvSpPr txBox="1"/>
          <p:nvPr/>
        </p:nvSpPr>
        <p:spPr>
          <a:xfrm>
            <a:off x="5796390" y="133105"/>
            <a:ext cx="33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Cómo ingresar al Régimen de Promoción de la Economía del Conocimiento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BEF998-2DD8-482A-B0C2-03EA462C0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" y="1527717"/>
            <a:ext cx="9043640" cy="27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4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INSCRIPCIÓN DE MICROEMPRESAS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625190"/>
            <a:ext cx="7772400" cy="1460500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poseen menos de 3 años de antigüedad sólo deben acreditar tener como actividad principal una de las promovidas (salvo para servicios profesionales de exportación)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Deberán cumplir con los requisitos generales luego de 4 años de su inscripción o cuando dejen de ser Microempresas.</a:t>
            </a:r>
          </a:p>
        </p:txBody>
      </p:sp>
    </p:spTree>
    <p:extLst>
      <p:ext uri="{BB962C8B-B14F-4D97-AF65-F5344CB8AC3E}">
        <p14:creationId xmlns:p14="http://schemas.microsoft.com/office/powerpoint/2010/main" val="9826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REVALIDACIÓN (I)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25184"/>
            <a:ext cx="6400800" cy="1460500"/>
          </a:xfrm>
        </p:spPr>
        <p:txBody>
          <a:bodyPr/>
          <a:lstStyle/>
          <a:p>
            <a:pPr algn="l"/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inscriptos en el Registro deberán acreditar cada 2 años el cumplimiento de ciertas obligaciones. Este requisito no es exigible en la primera revalidación a causa de la emergencia sanitaria.</a:t>
            </a:r>
          </a:p>
        </p:txBody>
      </p:sp>
    </p:spTree>
    <p:extLst>
      <p:ext uri="{BB962C8B-B14F-4D97-AF65-F5344CB8AC3E}">
        <p14:creationId xmlns:p14="http://schemas.microsoft.com/office/powerpoint/2010/main" val="16607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30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Régimen de Promoción de la Economía del Conocimiento</a:t>
            </a:r>
            <a:endParaRPr lang="es-AR" sz="30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4645"/>
            <a:ext cx="8229600" cy="952500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REVALIDACIÓN (II)</a:t>
            </a:r>
            <a:endParaRPr lang="es-AR" sz="24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53D6C0E-47E2-4749-9965-362E822F87E2}"/>
              </a:ext>
            </a:extLst>
          </p:cNvPr>
          <p:cNvSpPr txBox="1">
            <a:spLocks/>
          </p:cNvSpPr>
          <p:nvPr/>
        </p:nvSpPr>
        <p:spPr>
          <a:xfrm>
            <a:off x="925551" y="1726705"/>
            <a:ext cx="6597805" cy="952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</a:pPr>
            <a:r>
              <a:rPr lang="es-A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Requisitos Adicionales – Incrementos Bianuales</a:t>
            </a:r>
            <a:endParaRPr lang="es-AR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s-AR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72E1E27-D412-4538-BCAA-B66AA49A1C76}"/>
              </a:ext>
            </a:extLst>
          </p:cNvPr>
          <p:cNvSpPr/>
          <p:nvPr/>
        </p:nvSpPr>
        <p:spPr>
          <a:xfrm>
            <a:off x="457200" y="2605495"/>
            <a:ext cx="3724507" cy="1161093"/>
          </a:xfrm>
          <a:prstGeom prst="rect">
            <a:avLst/>
          </a:prstGeom>
          <a:solidFill>
            <a:srgbClr val="A1224B">
              <a:alpha val="26000"/>
            </a:srgbClr>
          </a:solidFill>
          <a:ln>
            <a:solidFill>
              <a:srgbClr val="A122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A75C32B-A5DC-44FA-A8EC-FCF03DAA8B4C}"/>
              </a:ext>
            </a:extLst>
          </p:cNvPr>
          <p:cNvSpPr/>
          <p:nvPr/>
        </p:nvSpPr>
        <p:spPr>
          <a:xfrm>
            <a:off x="4811751" y="3943121"/>
            <a:ext cx="3724507" cy="1161093"/>
          </a:xfrm>
          <a:prstGeom prst="rect">
            <a:avLst/>
          </a:prstGeom>
          <a:solidFill>
            <a:srgbClr val="A1224B">
              <a:alpha val="26000"/>
            </a:srgbClr>
          </a:solidFill>
          <a:ln>
            <a:solidFill>
              <a:srgbClr val="A122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311147-3487-475A-9252-C50EC31D5BB7}"/>
              </a:ext>
            </a:extLst>
          </p:cNvPr>
          <p:cNvSpPr/>
          <p:nvPr/>
        </p:nvSpPr>
        <p:spPr>
          <a:xfrm>
            <a:off x="457200" y="3943122"/>
            <a:ext cx="3724507" cy="1161093"/>
          </a:xfrm>
          <a:prstGeom prst="rect">
            <a:avLst/>
          </a:prstGeom>
          <a:solidFill>
            <a:srgbClr val="A1224B">
              <a:alpha val="26000"/>
            </a:srgbClr>
          </a:solidFill>
          <a:ln>
            <a:solidFill>
              <a:srgbClr val="A122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8742B0-19EA-4723-844D-944245AC2AE3}"/>
              </a:ext>
            </a:extLst>
          </p:cNvPr>
          <p:cNvSpPr/>
          <p:nvPr/>
        </p:nvSpPr>
        <p:spPr>
          <a:xfrm>
            <a:off x="4811751" y="2608326"/>
            <a:ext cx="3724507" cy="1161093"/>
          </a:xfrm>
          <a:prstGeom prst="rect">
            <a:avLst/>
          </a:prstGeom>
          <a:solidFill>
            <a:srgbClr val="A1224B">
              <a:alpha val="26000"/>
            </a:srgbClr>
          </a:solidFill>
          <a:ln>
            <a:solidFill>
              <a:srgbClr val="A122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CB4FC4-B342-42FE-BDB5-519B12255225}"/>
              </a:ext>
            </a:extLst>
          </p:cNvPr>
          <p:cNvSpPr txBox="1"/>
          <p:nvPr/>
        </p:nvSpPr>
        <p:spPr>
          <a:xfrm>
            <a:off x="607742" y="2775341"/>
            <a:ext cx="3066585" cy="12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I+D </a:t>
            </a:r>
          </a:p>
          <a:p>
            <a:pPr marL="457200">
              <a:lnSpc>
                <a:spcPct val="107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Grandes Empresas: 0,5%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AR" sz="15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PyMEs</a:t>
            </a: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0,25%</a:t>
            </a:r>
          </a:p>
          <a:p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ABB8B3-693C-4EBF-8204-D1520EA11948}"/>
              </a:ext>
            </a:extLst>
          </p:cNvPr>
          <p:cNvSpPr txBox="1"/>
          <p:nvPr/>
        </p:nvSpPr>
        <p:spPr>
          <a:xfrm>
            <a:off x="4811751" y="4160494"/>
            <a:ext cx="3066585" cy="5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de la norma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7727D8A-EACC-4FD2-974E-2662FEDCF5C9}"/>
              </a:ext>
            </a:extLst>
          </p:cNvPr>
          <p:cNvSpPr txBox="1"/>
          <p:nvPr/>
        </p:nvSpPr>
        <p:spPr>
          <a:xfrm>
            <a:off x="607742" y="4084373"/>
            <a:ext cx="3066585" cy="82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</a:p>
          <a:p>
            <a:pPr marL="457200" algn="just">
              <a:lnSpc>
                <a:spcPct val="107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Grandes: 0,25%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A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PyMEs</a:t>
            </a: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0,15%</a:t>
            </a:r>
            <a:endParaRPr lang="es-AR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F09FF6-3EEB-4153-B183-3E04E1372D6D}"/>
              </a:ext>
            </a:extLst>
          </p:cNvPr>
          <p:cNvSpPr txBox="1"/>
          <p:nvPr/>
        </p:nvSpPr>
        <p:spPr>
          <a:xfrm>
            <a:off x="4806176" y="2775341"/>
            <a:ext cx="3066585" cy="81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Exportaciones</a:t>
            </a:r>
          </a:p>
          <a:p>
            <a:pPr marL="457200" algn="just">
              <a:lnSpc>
                <a:spcPct val="107000"/>
              </a:lnSpc>
            </a:pP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Grandes: 1,5%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A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PyMEs</a:t>
            </a:r>
            <a:r>
              <a:rPr lang="es-A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1%</a:t>
            </a:r>
          </a:p>
        </p:txBody>
      </p:sp>
    </p:spTree>
    <p:extLst>
      <p:ext uri="{BB962C8B-B14F-4D97-AF65-F5344CB8AC3E}">
        <p14:creationId xmlns:p14="http://schemas.microsoft.com/office/powerpoint/2010/main" val="20576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REVALIDACIÓN (III)</a:t>
            </a:r>
            <a:endParaRPr lang="es-AR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602881"/>
            <a:ext cx="7772400" cy="1460500"/>
          </a:xfrm>
        </p:spPr>
        <p:txBody>
          <a:bodyPr/>
          <a:lstStyle/>
          <a:p>
            <a:pPr marL="457200">
              <a:lnSpc>
                <a:spcPct val="107000"/>
              </a:lnSpc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Microempresas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Estas obligaciones no aplican en tanto mantengan su condición.</a:t>
            </a:r>
          </a:p>
        </p:txBody>
      </p:sp>
    </p:spTree>
    <p:extLst>
      <p:ext uri="{BB962C8B-B14F-4D97-AF65-F5344CB8AC3E}">
        <p14:creationId xmlns:p14="http://schemas.microsoft.com/office/powerpoint/2010/main" val="37818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RÉGIMEN INFORMATIVO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25185"/>
            <a:ext cx="6400800" cy="1460500"/>
          </a:xfrm>
        </p:spPr>
        <p:txBody>
          <a:bodyPr/>
          <a:lstStyle/>
          <a:p>
            <a:pPr marL="457200">
              <a:lnSpc>
                <a:spcPct val="107000"/>
              </a:lnSpc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Tasa de Verificación y Control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Equivalente al 2% de los beneficios fiscales</a:t>
            </a:r>
          </a:p>
        </p:txBody>
      </p:sp>
    </p:spTree>
    <p:extLst>
      <p:ext uri="{BB962C8B-B14F-4D97-AF65-F5344CB8AC3E}">
        <p14:creationId xmlns:p14="http://schemas.microsoft.com/office/powerpoint/2010/main" val="41850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FONPEC - APORTES DE LOS BENEFICIARIOS </a:t>
            </a:r>
            <a:b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AR" sz="20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(como porcentaje de los beneficios percibidos)</a:t>
            </a:r>
            <a:endParaRPr lang="es-AR" sz="20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26270"/>
            <a:ext cx="6400800" cy="146050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Microempresas: 1%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PyMEs</a:t>
            </a: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2,5%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Grandes: 3,5%</a:t>
            </a:r>
          </a:p>
        </p:txBody>
      </p:sp>
    </p:spTree>
    <p:extLst>
      <p:ext uri="{BB962C8B-B14F-4D97-AF65-F5344CB8AC3E}">
        <p14:creationId xmlns:p14="http://schemas.microsoft.com/office/powerpoint/2010/main" val="183630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91A90412-0E8D-4865-9D1C-B8BAC45EC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47847"/>
            <a:ext cx="6400800" cy="1460500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Previo: Completar y obtener autorización de AFIP (Art. 5° D. 11/2021)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de Formulario de Inscripción EDC (Art. 6° D. 11/2021)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4604D44-833D-4580-89AA-F14D6EB5C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DE INSCRIPCIÓN EN EL REGISTRO EDC</a:t>
            </a:r>
          </a:p>
        </p:txBody>
      </p:sp>
    </p:spTree>
    <p:extLst>
      <p:ext uri="{BB962C8B-B14F-4D97-AF65-F5344CB8AC3E}">
        <p14:creationId xmlns:p14="http://schemas.microsoft.com/office/powerpoint/2010/main" val="33802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ADICIONAL RESOLUCIÓN 4/2021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14032"/>
            <a:ext cx="6400800" cy="1460500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 II: Actividades Promovidas. Aclaraciones.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 III: Listado de Códigos CLAE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 IV: Nómina de Provincias (12) de menor desarrollo relativo (Art. 45° Ley 27.506)</a:t>
            </a:r>
          </a:p>
        </p:txBody>
      </p:sp>
    </p:spTree>
    <p:extLst>
      <p:ext uri="{BB962C8B-B14F-4D97-AF65-F5344CB8AC3E}">
        <p14:creationId xmlns:p14="http://schemas.microsoft.com/office/powerpoint/2010/main" val="37609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BFF3D4B-4240-427B-A96D-404B3A621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4070" y="403759"/>
            <a:ext cx="5335859" cy="604506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NÓMINA DE ANEXOS DISPOSICIÓN 11/2021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08578CE-7380-4007-B89A-8EEA49071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09349"/>
            <a:ext cx="7772400" cy="3809064"/>
          </a:xfrm>
        </p:spPr>
        <p:txBody>
          <a:bodyPr numCol="2"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1: Formulario de Inscripción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2: certificación Contable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3: Declaración jurada nomenclador de actividades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4: Nómina de normas de calidad elegibles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5: Solicitud de inclusión de normas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6: Capacitación Externa. Detalle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7: Inversiones capacitación interna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8: Declaración Jurada I+D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AR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9: Declaración Jurada exportaciones (A)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10: Declaración Jurada exportaciones (B)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11: Autodesarrollo. Supuestos de vinculación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12: Ratificación adhesión beneficiarios Ley 25.922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13: Solicitud de baja registro EDC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14: Presentación Anual. Documentación a adjuntar</a:t>
            </a:r>
          </a:p>
          <a:p>
            <a:pPr algn="l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40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32353E6C-3EBE-41D8-804D-224D4250A18C}"/>
              </a:ext>
            </a:extLst>
          </p:cNvPr>
          <p:cNvSpPr/>
          <p:nvPr/>
        </p:nvSpPr>
        <p:spPr>
          <a:xfrm>
            <a:off x="4572000" y="825438"/>
            <a:ext cx="4571999" cy="4532465"/>
          </a:xfrm>
          <a:prstGeom prst="ellipse">
            <a:avLst/>
          </a:prstGeom>
          <a:solidFill>
            <a:srgbClr val="61C1D1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CBD77C5-8C72-4A87-9C5A-A9FB98846B2B}"/>
              </a:ext>
            </a:extLst>
          </p:cNvPr>
          <p:cNvSpPr/>
          <p:nvPr/>
        </p:nvSpPr>
        <p:spPr>
          <a:xfrm>
            <a:off x="0" y="825438"/>
            <a:ext cx="4572000" cy="4532465"/>
          </a:xfrm>
          <a:prstGeom prst="ellipse">
            <a:avLst/>
          </a:prstGeom>
          <a:solidFill>
            <a:srgbClr val="A4244A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1075025" y="2008203"/>
            <a:ext cx="5432653" cy="453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Bono de crédito fiscal 70% – Aplicable para:   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1899654" y="1274031"/>
            <a:ext cx="5344692" cy="436435"/>
          </a:xfrm>
          <a:prstGeom prst="roundRect">
            <a:avLst/>
          </a:prstGeom>
          <a:solidFill>
            <a:srgbClr val="90244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BENEFICIOS FISCALES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8153D2-FF07-4E5B-9967-B5FF7A8A8B12}"/>
              </a:ext>
            </a:extLst>
          </p:cNvPr>
          <p:cNvSpPr txBox="1"/>
          <p:nvPr/>
        </p:nvSpPr>
        <p:spPr>
          <a:xfrm>
            <a:off x="1075025" y="2857500"/>
            <a:ext cx="7808422" cy="2115944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b="1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AR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AR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AR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Imp. nacionales y Anticipos.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AR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AR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aplicable para el Imp. a las Ganancias (Excepto exportadores)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AR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AR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Intransferible a terceros</a:t>
            </a:r>
          </a:p>
        </p:txBody>
      </p:sp>
    </p:spTree>
    <p:extLst>
      <p:ext uri="{BB962C8B-B14F-4D97-AF65-F5344CB8AC3E}">
        <p14:creationId xmlns:p14="http://schemas.microsoft.com/office/powerpoint/2010/main" val="1198379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C608ABBF-6715-4528-A870-FFCB8599A15E}"/>
              </a:ext>
            </a:extLst>
          </p:cNvPr>
          <p:cNvSpPr/>
          <p:nvPr/>
        </p:nvSpPr>
        <p:spPr>
          <a:xfrm>
            <a:off x="0" y="825438"/>
            <a:ext cx="4572000" cy="4532465"/>
          </a:xfrm>
          <a:prstGeom prst="ellipse">
            <a:avLst/>
          </a:prstGeom>
          <a:solidFill>
            <a:srgbClr val="A4244A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869A9BD-726C-4720-9952-8A00D73A475B}"/>
              </a:ext>
            </a:extLst>
          </p:cNvPr>
          <p:cNvSpPr/>
          <p:nvPr/>
        </p:nvSpPr>
        <p:spPr>
          <a:xfrm>
            <a:off x="4572000" y="825438"/>
            <a:ext cx="4571999" cy="4532465"/>
          </a:xfrm>
          <a:prstGeom prst="ellipse">
            <a:avLst/>
          </a:prstGeom>
          <a:solidFill>
            <a:srgbClr val="61C1D1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1075025" y="2008203"/>
            <a:ext cx="3541861" cy="453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Bono de crédito fiscal 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1899654" y="1254521"/>
            <a:ext cx="5344692" cy="436435"/>
          </a:xfrm>
          <a:prstGeom prst="roundRect">
            <a:avLst/>
          </a:prstGeom>
          <a:solidFill>
            <a:srgbClr val="90244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BENEFICIOS FISCALES</a:t>
            </a:r>
          </a:p>
        </p:txBody>
      </p:sp>
      <p:cxnSp>
        <p:nvCxnSpPr>
          <p:cNvPr id="14" name="31 Conector recto de flecha">
            <a:extLst>
              <a:ext uri="{FF2B5EF4-FFF2-40B4-BE49-F238E27FC236}">
                <a16:creationId xmlns:a16="http://schemas.microsoft.com/office/drawing/2014/main" id="{F73785AB-5F77-45F5-A0A1-4187C00A0D92}"/>
              </a:ext>
            </a:extLst>
          </p:cNvPr>
          <p:cNvCxnSpPr>
            <a:cxnSpLocks/>
          </p:cNvCxnSpPr>
          <p:nvPr/>
        </p:nvCxnSpPr>
        <p:spPr>
          <a:xfrm>
            <a:off x="2829257" y="2486519"/>
            <a:ext cx="0" cy="478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12 Redondear rectángulo de esquina diagonal">
            <a:extLst>
              <a:ext uri="{FF2B5EF4-FFF2-40B4-BE49-F238E27FC236}">
                <a16:creationId xmlns:a16="http://schemas.microsoft.com/office/drawing/2014/main" id="{C9AF908A-549D-4513-A1F2-E1C36F7541A0}"/>
              </a:ext>
            </a:extLst>
          </p:cNvPr>
          <p:cNvSpPr/>
          <p:nvPr/>
        </p:nvSpPr>
        <p:spPr>
          <a:xfrm>
            <a:off x="923172" y="3093512"/>
            <a:ext cx="3845566" cy="1021076"/>
          </a:xfrm>
          <a:prstGeom prst="round2Diag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Equivalente al 80% de las contribuciones patronales efectivamente pagadas si se trata de las siguientes personas </a:t>
            </a:r>
          </a:p>
        </p:txBody>
      </p:sp>
      <p:cxnSp>
        <p:nvCxnSpPr>
          <p:cNvPr id="29" name="19 Conector recto de flecha">
            <a:extLst>
              <a:ext uri="{FF2B5EF4-FFF2-40B4-BE49-F238E27FC236}">
                <a16:creationId xmlns:a16="http://schemas.microsoft.com/office/drawing/2014/main" id="{5DFECF40-C238-47CF-B14A-ADDAC21D2919}"/>
              </a:ext>
            </a:extLst>
          </p:cNvPr>
          <p:cNvCxnSpPr>
            <a:cxnSpLocks/>
            <a:stCxn id="3" idx="0"/>
            <a:endCxn id="25" idx="1"/>
          </p:cNvCxnSpPr>
          <p:nvPr/>
        </p:nvCxnSpPr>
        <p:spPr>
          <a:xfrm flipV="1">
            <a:off x="4768738" y="2469712"/>
            <a:ext cx="1164397" cy="1134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9 Conector recto de flecha">
            <a:extLst>
              <a:ext uri="{FF2B5EF4-FFF2-40B4-BE49-F238E27FC236}">
                <a16:creationId xmlns:a16="http://schemas.microsoft.com/office/drawing/2014/main" id="{B47C3D6F-B206-4F44-9E9B-C0DCACC95F1E}"/>
              </a:ext>
            </a:extLst>
          </p:cNvPr>
          <p:cNvCxnSpPr>
            <a:cxnSpLocks/>
            <a:stCxn id="3" idx="0"/>
            <a:endCxn id="26" idx="1"/>
          </p:cNvCxnSpPr>
          <p:nvPr/>
        </p:nvCxnSpPr>
        <p:spPr>
          <a:xfrm flipV="1">
            <a:off x="4768738" y="3016386"/>
            <a:ext cx="1098176" cy="587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9 Conector recto de flecha">
            <a:extLst>
              <a:ext uri="{FF2B5EF4-FFF2-40B4-BE49-F238E27FC236}">
                <a16:creationId xmlns:a16="http://schemas.microsoft.com/office/drawing/2014/main" id="{390A206E-06C8-4B13-A2AC-9EE861F3E293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4768738" y="3496155"/>
            <a:ext cx="1164397" cy="107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19 Conector recto de flecha">
            <a:extLst>
              <a:ext uri="{FF2B5EF4-FFF2-40B4-BE49-F238E27FC236}">
                <a16:creationId xmlns:a16="http://schemas.microsoft.com/office/drawing/2014/main" id="{B5E88769-84F5-4096-834C-50A0082A3B26}"/>
              </a:ext>
            </a:extLst>
          </p:cNvPr>
          <p:cNvCxnSpPr>
            <a:cxnSpLocks/>
            <a:stCxn id="3" idx="0"/>
            <a:endCxn id="37" idx="1"/>
          </p:cNvCxnSpPr>
          <p:nvPr/>
        </p:nvCxnSpPr>
        <p:spPr>
          <a:xfrm>
            <a:off x="4768738" y="3604050"/>
            <a:ext cx="1089763" cy="566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31B0510-231C-4D10-A30A-4564A68BA484}"/>
              </a:ext>
            </a:extLst>
          </p:cNvPr>
          <p:cNvSpPr txBox="1"/>
          <p:nvPr/>
        </p:nvSpPr>
        <p:spPr>
          <a:xfrm>
            <a:off x="5933135" y="2331212"/>
            <a:ext cx="1951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Mujeres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290D943-3902-41A7-B830-AB72AF986DF5}"/>
              </a:ext>
            </a:extLst>
          </p:cNvPr>
          <p:cNvSpPr txBox="1"/>
          <p:nvPr/>
        </p:nvSpPr>
        <p:spPr>
          <a:xfrm>
            <a:off x="5866914" y="2785553"/>
            <a:ext cx="304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Personas travestis, transexuales y transgénero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D37B333-2A05-406E-9A09-6C49A4663EF0}"/>
              </a:ext>
            </a:extLst>
          </p:cNvPr>
          <p:cNvSpPr txBox="1"/>
          <p:nvPr/>
        </p:nvSpPr>
        <p:spPr>
          <a:xfrm>
            <a:off x="5905449" y="3316387"/>
            <a:ext cx="286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Profesionales con posgrados en materias de ingeniería, ciencias exactas o naturales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060C713-9979-445C-9812-78DE5951F58A}"/>
              </a:ext>
            </a:extLst>
          </p:cNvPr>
          <p:cNvSpPr txBox="1"/>
          <p:nvPr/>
        </p:nvSpPr>
        <p:spPr>
          <a:xfrm>
            <a:off x="5858501" y="4031888"/>
            <a:ext cx="2861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Personas con discapacidad </a:t>
            </a:r>
          </a:p>
        </p:txBody>
      </p:sp>
      <p:cxnSp>
        <p:nvCxnSpPr>
          <p:cNvPr id="38" name="19 Conector recto de flecha">
            <a:extLst>
              <a:ext uri="{FF2B5EF4-FFF2-40B4-BE49-F238E27FC236}">
                <a16:creationId xmlns:a16="http://schemas.microsoft.com/office/drawing/2014/main" id="{48140F8F-9387-418F-B60D-F00BCB540427}"/>
              </a:ext>
            </a:extLst>
          </p:cNvPr>
          <p:cNvCxnSpPr>
            <a:cxnSpLocks/>
            <a:stCxn id="3" idx="0"/>
            <a:endCxn id="42" idx="1"/>
          </p:cNvCxnSpPr>
          <p:nvPr/>
        </p:nvCxnSpPr>
        <p:spPr>
          <a:xfrm>
            <a:off x="4768738" y="3604050"/>
            <a:ext cx="950831" cy="1046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5FAAA80-29DC-4122-ADCA-CCDA3ADF55B9}"/>
              </a:ext>
            </a:extLst>
          </p:cNvPr>
          <p:cNvSpPr txBox="1"/>
          <p:nvPr/>
        </p:nvSpPr>
        <p:spPr>
          <a:xfrm>
            <a:off x="5719569" y="4419325"/>
            <a:ext cx="286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Personas beneficiarias de planes sociales  </a:t>
            </a:r>
          </a:p>
        </p:txBody>
      </p:sp>
    </p:spTree>
    <p:extLst>
      <p:ext uri="{BB962C8B-B14F-4D97-AF65-F5344CB8AC3E}">
        <p14:creationId xmlns:p14="http://schemas.microsoft.com/office/powerpoint/2010/main" val="60306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2056053" y="913527"/>
            <a:ext cx="5344692" cy="436435"/>
          </a:xfrm>
          <a:prstGeom prst="roundRect">
            <a:avLst/>
          </a:prstGeom>
          <a:solidFill>
            <a:srgbClr val="90244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Bono de Crédito Fiscal</a:t>
            </a:r>
            <a:endParaRPr lang="es-A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AF761E-5C24-4B8D-85A3-1DD577557472}"/>
              </a:ext>
            </a:extLst>
          </p:cNvPr>
          <p:cNvSpPr txBox="1"/>
          <p:nvPr/>
        </p:nvSpPr>
        <p:spPr>
          <a:xfrm>
            <a:off x="89210" y="2151796"/>
            <a:ext cx="83408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Emisión: A partir del mes siguiente a la Inscripción en Registro.</a:t>
            </a: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Periodicidad: Mensual</a:t>
            </a: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Calculo: Se efectuará según la información remitida por AFIP.</a:t>
            </a: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Serán Electrónicos.</a:t>
            </a:r>
          </a:p>
          <a:p>
            <a:pPr marL="342900" marR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Sujeto a cupo Fiscal Presupuesto 2021: 24.000.000.000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AR" dirty="0"/>
          </a:p>
        </p:txBody>
      </p:sp>
      <p:pic>
        <p:nvPicPr>
          <p:cNvPr id="1026" name="Picture 2" descr="AFIP | Clave fiscal">
            <a:extLst>
              <a:ext uri="{FF2B5EF4-FFF2-40B4-BE49-F238E27FC236}">
                <a16:creationId xmlns:a16="http://schemas.microsoft.com/office/drawing/2014/main" id="{CE9A0B59-27D7-419E-A634-4F6682B7E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95" y="1829026"/>
            <a:ext cx="1952305" cy="6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5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40369"/>
            <a:ext cx="6400800" cy="3229207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 Normativo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Ley 27.506 - Modificada por Ley 27.570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1034/2020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Disposición 3/2021 Subsecretaría de Economía del Conocimiento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Resolución 4/2021 Ministerio de Desarrollo Productivo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Disposición 11/2021 Subsecretaría de Economía del Conocimiento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 4949 AFIP- Inscripciones en el Registro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Disposición 58 (2021) BO 6/4 Prorroga Adhesión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 4958 AFIP BO 7/4- Certificado Exclusión IVA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642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546410" y="1237782"/>
            <a:ext cx="7850458" cy="793938"/>
          </a:xfrm>
          <a:prstGeom prst="roundRect">
            <a:avLst/>
          </a:prstGeom>
          <a:solidFill>
            <a:srgbClr val="90244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Bono de Crédito Fiscal para empresas beneficiarias de La Ley de Software</a:t>
            </a:r>
            <a:endParaRPr lang="es-A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D4C037-FB7B-47C9-8DAD-82C7DD505795}"/>
              </a:ext>
            </a:extLst>
          </p:cNvPr>
          <p:cNvSpPr txBox="1"/>
          <p:nvPr/>
        </p:nvSpPr>
        <p:spPr>
          <a:xfrm>
            <a:off x="747132" y="2408655"/>
            <a:ext cx="457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Será retroactivo al 1/1/2020.</a:t>
            </a: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quienes ratifiquen su adhesión  con el modelo del Anexo XII.</a:t>
            </a: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Adjunten la información dispuesta en dicho Anexo.</a:t>
            </a: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lustración del concepto de sistema operativo vector gratuito">
            <a:extLst>
              <a:ext uri="{FF2B5EF4-FFF2-40B4-BE49-F238E27FC236}">
                <a16:creationId xmlns:a16="http://schemas.microsoft.com/office/drawing/2014/main" id="{9DA08A75-F424-484A-825D-711CB108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62" y="2118723"/>
            <a:ext cx="2810706" cy="28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73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689D0C89-6D4B-4D09-A414-E6D5C986DA2D}"/>
              </a:ext>
            </a:extLst>
          </p:cNvPr>
          <p:cNvSpPr/>
          <p:nvPr/>
        </p:nvSpPr>
        <p:spPr>
          <a:xfrm>
            <a:off x="4572000" y="825438"/>
            <a:ext cx="4571999" cy="4532465"/>
          </a:xfrm>
          <a:prstGeom prst="ellipse">
            <a:avLst/>
          </a:prstGeom>
          <a:solidFill>
            <a:srgbClr val="61C1D1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032ACC-2CCC-43DC-AA0E-005D0F3A462B}"/>
              </a:ext>
            </a:extLst>
          </p:cNvPr>
          <p:cNvSpPr/>
          <p:nvPr/>
        </p:nvSpPr>
        <p:spPr>
          <a:xfrm>
            <a:off x="0" y="825438"/>
            <a:ext cx="4572000" cy="4532465"/>
          </a:xfrm>
          <a:prstGeom prst="ellipse">
            <a:avLst/>
          </a:prstGeom>
          <a:solidFill>
            <a:srgbClr val="A4244A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 redondeado"/>
          <p:cNvSpPr/>
          <p:nvPr/>
        </p:nvSpPr>
        <p:spPr>
          <a:xfrm>
            <a:off x="1944540" y="1274031"/>
            <a:ext cx="5344692" cy="436435"/>
          </a:xfrm>
          <a:prstGeom prst="roundRect">
            <a:avLst/>
          </a:prstGeom>
          <a:solidFill>
            <a:srgbClr val="90244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BENEFICIOS FISCALES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189928" y="2023853"/>
            <a:ext cx="5644196" cy="5507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Impuesto a las Ganancias – Desgravación </a:t>
            </a:r>
          </a:p>
        </p:txBody>
      </p:sp>
      <p:cxnSp>
        <p:nvCxnSpPr>
          <p:cNvPr id="20" name="5 Conector recto de flecha">
            <a:extLst>
              <a:ext uri="{FF2B5EF4-FFF2-40B4-BE49-F238E27FC236}">
                <a16:creationId xmlns:a16="http://schemas.microsoft.com/office/drawing/2014/main" id="{D1BBCB6B-65C3-4CB9-9967-C110A0C77EF3}"/>
              </a:ext>
            </a:extLst>
          </p:cNvPr>
          <p:cNvCxnSpPr>
            <a:cxnSpLocks/>
          </p:cNvCxnSpPr>
          <p:nvPr/>
        </p:nvCxnSpPr>
        <p:spPr>
          <a:xfrm>
            <a:off x="3265865" y="3135777"/>
            <a:ext cx="8175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5 Conector recto de flecha">
            <a:extLst>
              <a:ext uri="{FF2B5EF4-FFF2-40B4-BE49-F238E27FC236}">
                <a16:creationId xmlns:a16="http://schemas.microsoft.com/office/drawing/2014/main" id="{0022AA3F-AF4D-44E3-A1CA-C8D7F0123743}"/>
              </a:ext>
            </a:extLst>
          </p:cNvPr>
          <p:cNvCxnSpPr>
            <a:cxnSpLocks/>
          </p:cNvCxnSpPr>
          <p:nvPr/>
        </p:nvCxnSpPr>
        <p:spPr>
          <a:xfrm>
            <a:off x="3265865" y="3533504"/>
            <a:ext cx="8175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5 Conector recto de flecha">
            <a:extLst>
              <a:ext uri="{FF2B5EF4-FFF2-40B4-BE49-F238E27FC236}">
                <a16:creationId xmlns:a16="http://schemas.microsoft.com/office/drawing/2014/main" id="{D2BD0E9C-CC36-44AD-B4B3-00E20E5FAC59}"/>
              </a:ext>
            </a:extLst>
          </p:cNvPr>
          <p:cNvCxnSpPr>
            <a:cxnSpLocks/>
          </p:cNvCxnSpPr>
          <p:nvPr/>
        </p:nvCxnSpPr>
        <p:spPr>
          <a:xfrm>
            <a:off x="3265865" y="3902927"/>
            <a:ext cx="8175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9C8E990-44D5-4A4B-9EE7-5976409F8AE6}"/>
              </a:ext>
            </a:extLst>
          </p:cNvPr>
          <p:cNvSpPr txBox="1"/>
          <p:nvPr/>
        </p:nvSpPr>
        <p:spPr>
          <a:xfrm>
            <a:off x="4003288" y="2951111"/>
            <a:ext cx="320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A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Micro y Pequeñas – 60%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8E90FD-3E3B-4F9A-96CE-69D952E5EF6B}"/>
              </a:ext>
            </a:extLst>
          </p:cNvPr>
          <p:cNvSpPr txBox="1"/>
          <p:nvPr/>
        </p:nvSpPr>
        <p:spPr>
          <a:xfrm>
            <a:off x="4003287" y="3746564"/>
            <a:ext cx="320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A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Grandes              – 20%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503A26-EBC3-4372-AF02-793E6FBA4FF6}"/>
              </a:ext>
            </a:extLst>
          </p:cNvPr>
          <p:cNvSpPr txBox="1"/>
          <p:nvPr/>
        </p:nvSpPr>
        <p:spPr>
          <a:xfrm>
            <a:off x="4003288" y="3348838"/>
            <a:ext cx="320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A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Medianas            – 40%</a:t>
            </a:r>
          </a:p>
        </p:txBody>
      </p:sp>
      <p:sp>
        <p:nvSpPr>
          <p:cNvPr id="5" name="21 Redondear rectángulo de esquina diagonal">
            <a:extLst>
              <a:ext uri="{FF2B5EF4-FFF2-40B4-BE49-F238E27FC236}">
                <a16:creationId xmlns:a16="http://schemas.microsoft.com/office/drawing/2014/main" id="{DDB18155-A0B9-442C-9411-27861984155E}"/>
              </a:ext>
            </a:extLst>
          </p:cNvPr>
          <p:cNvSpPr/>
          <p:nvPr/>
        </p:nvSpPr>
        <p:spPr>
          <a:xfrm>
            <a:off x="1300454" y="3057146"/>
            <a:ext cx="1582800" cy="9527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Porcentajes</a:t>
            </a:r>
          </a:p>
        </p:txBody>
      </p:sp>
    </p:spTree>
    <p:extLst>
      <p:ext uri="{BB962C8B-B14F-4D97-AF65-F5344CB8AC3E}">
        <p14:creationId xmlns:p14="http://schemas.microsoft.com/office/powerpoint/2010/main" val="2314852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CBDFB9F-FF8F-4D45-A021-59F16ADF67ED}"/>
              </a:ext>
            </a:extLst>
          </p:cNvPr>
          <p:cNvSpPr/>
          <p:nvPr/>
        </p:nvSpPr>
        <p:spPr>
          <a:xfrm>
            <a:off x="4572000" y="825438"/>
            <a:ext cx="4571999" cy="4532465"/>
          </a:xfrm>
          <a:prstGeom prst="ellipse">
            <a:avLst/>
          </a:prstGeom>
          <a:solidFill>
            <a:srgbClr val="61C1D1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188B632-63B6-42BC-8F35-DEDDF2E3AF84}"/>
              </a:ext>
            </a:extLst>
          </p:cNvPr>
          <p:cNvSpPr/>
          <p:nvPr/>
        </p:nvSpPr>
        <p:spPr>
          <a:xfrm>
            <a:off x="0" y="825438"/>
            <a:ext cx="4572000" cy="4532465"/>
          </a:xfrm>
          <a:prstGeom prst="ellipse">
            <a:avLst/>
          </a:prstGeom>
          <a:solidFill>
            <a:srgbClr val="A4244A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 redondeado"/>
          <p:cNvSpPr/>
          <p:nvPr/>
        </p:nvSpPr>
        <p:spPr>
          <a:xfrm>
            <a:off x="2056053" y="1349962"/>
            <a:ext cx="5344692" cy="436435"/>
          </a:xfrm>
          <a:prstGeom prst="roundRect">
            <a:avLst/>
          </a:prstGeom>
          <a:solidFill>
            <a:srgbClr val="90244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BENEFICIOS FISCALES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250620" y="2544379"/>
            <a:ext cx="4029512" cy="5507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Retenciones y percepciones de IVA sufridas</a:t>
            </a:r>
          </a:p>
        </p:txBody>
      </p:sp>
      <p:sp>
        <p:nvSpPr>
          <p:cNvPr id="22" name="21 Redondear rectángulo de esquina diagonal"/>
          <p:cNvSpPr/>
          <p:nvPr/>
        </p:nvSpPr>
        <p:spPr>
          <a:xfrm>
            <a:off x="6445405" y="2582430"/>
            <a:ext cx="1343121" cy="474625"/>
          </a:xfrm>
          <a:prstGeom prst="round2Diag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Exclusión</a:t>
            </a:r>
          </a:p>
        </p:txBody>
      </p:sp>
      <p:cxnSp>
        <p:nvCxnSpPr>
          <p:cNvPr id="23" name="22 Conector recto de flecha"/>
          <p:cNvCxnSpPr>
            <a:stCxn id="21" idx="3"/>
            <a:endCxn id="22" idx="2"/>
          </p:cNvCxnSpPr>
          <p:nvPr/>
        </p:nvCxnSpPr>
        <p:spPr>
          <a:xfrm>
            <a:off x="5280132" y="2819743"/>
            <a:ext cx="116527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1250620" y="4121751"/>
            <a:ext cx="4029512" cy="6384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Retenciones sufridas del exterior del impuesto a las ganancias</a:t>
            </a:r>
          </a:p>
        </p:txBody>
      </p:sp>
      <p:sp>
        <p:nvSpPr>
          <p:cNvPr id="35" name="34 Redondear rectángulo de esquina diagonal"/>
          <p:cNvSpPr/>
          <p:nvPr/>
        </p:nvSpPr>
        <p:spPr>
          <a:xfrm>
            <a:off x="6073654" y="4155712"/>
            <a:ext cx="2840290" cy="782046"/>
          </a:xfrm>
          <a:prstGeom prst="round2Diag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latin typeface="Arial" panose="020B0604020202020204" pitchFamily="34" charset="0"/>
                <a:cs typeface="Arial" pitchFamily="34" charset="0"/>
              </a:rPr>
              <a:t>Gasto deducible, solo para ingresos de fuente argentina</a:t>
            </a:r>
          </a:p>
        </p:txBody>
      </p:sp>
      <p:cxnSp>
        <p:nvCxnSpPr>
          <p:cNvPr id="36" name="35 Conector recto de flecha"/>
          <p:cNvCxnSpPr>
            <a:cxnSpLocks/>
            <a:stCxn id="34" idx="3"/>
          </p:cNvCxnSpPr>
          <p:nvPr/>
        </p:nvCxnSpPr>
        <p:spPr>
          <a:xfrm>
            <a:off x="5280132" y="4440969"/>
            <a:ext cx="7935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909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id="{09C7CBC2-910C-45CB-AE5F-1BB5FD93BBD0}"/>
              </a:ext>
            </a:extLst>
          </p:cNvPr>
          <p:cNvSpPr/>
          <p:nvPr/>
        </p:nvSpPr>
        <p:spPr>
          <a:xfrm>
            <a:off x="0" y="825438"/>
            <a:ext cx="4572000" cy="4532465"/>
          </a:xfrm>
          <a:prstGeom prst="ellipse">
            <a:avLst/>
          </a:prstGeom>
          <a:solidFill>
            <a:srgbClr val="A4244A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F29B45B-92D7-4323-9D25-6CCD8ECC3313}"/>
              </a:ext>
            </a:extLst>
          </p:cNvPr>
          <p:cNvSpPr/>
          <p:nvPr/>
        </p:nvSpPr>
        <p:spPr>
          <a:xfrm>
            <a:off x="4572000" y="825438"/>
            <a:ext cx="4571999" cy="4532465"/>
          </a:xfrm>
          <a:prstGeom prst="ellipse">
            <a:avLst/>
          </a:prstGeom>
          <a:solidFill>
            <a:srgbClr val="61C1D1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 redondeado"/>
          <p:cNvSpPr/>
          <p:nvPr/>
        </p:nvSpPr>
        <p:spPr>
          <a:xfrm>
            <a:off x="2056053" y="1349962"/>
            <a:ext cx="5344692" cy="436435"/>
          </a:xfrm>
          <a:prstGeom prst="roundRect">
            <a:avLst/>
          </a:prstGeom>
          <a:solidFill>
            <a:srgbClr val="90244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BENEFICIOS FISCALES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250620" y="2544378"/>
            <a:ext cx="4029512" cy="8344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DERECHO DE EXPORTACIÓN PARA LAS PRETACIONES DE SERVICIOS</a:t>
            </a:r>
          </a:p>
        </p:txBody>
      </p:sp>
      <p:sp>
        <p:nvSpPr>
          <p:cNvPr id="22" name="21 Redondear rectángulo de esquina diagonal"/>
          <p:cNvSpPr/>
          <p:nvPr/>
        </p:nvSpPr>
        <p:spPr>
          <a:xfrm>
            <a:off x="6729184" y="2724285"/>
            <a:ext cx="1343121" cy="474625"/>
          </a:xfrm>
          <a:prstGeom prst="round2Diag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0%</a:t>
            </a:r>
          </a:p>
        </p:txBody>
      </p:sp>
      <p:cxnSp>
        <p:nvCxnSpPr>
          <p:cNvPr id="23" name="22 Conector recto de flecha"/>
          <p:cNvCxnSpPr>
            <a:cxnSpLocks/>
            <a:stCxn id="21" idx="3"/>
            <a:endCxn id="22" idx="2"/>
          </p:cNvCxnSpPr>
          <p:nvPr/>
        </p:nvCxnSpPr>
        <p:spPr>
          <a:xfrm flipV="1">
            <a:off x="5280132" y="2961598"/>
            <a:ext cx="144905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1D6C1E-548F-4DC2-A06F-EA7CB00DFD27}"/>
              </a:ext>
            </a:extLst>
          </p:cNvPr>
          <p:cNvSpPr txBox="1"/>
          <p:nvPr/>
        </p:nvSpPr>
        <p:spPr>
          <a:xfrm>
            <a:off x="1071695" y="3748519"/>
            <a:ext cx="7808422" cy="776557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b="1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EXPORTACIÓN DE SERVICIOS</a:t>
            </a:r>
            <a:r>
              <a:rPr lang="es-E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Servicio realizado en el país para ser utilizado económicamente en el exterior</a:t>
            </a:r>
            <a:endParaRPr lang="es-A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46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FF096C-37DF-4796-92E5-6BF62BA7FDBF}"/>
              </a:ext>
            </a:extLst>
          </p:cNvPr>
          <p:cNvSpPr txBox="1"/>
          <p:nvPr/>
        </p:nvSpPr>
        <p:spPr>
          <a:xfrm>
            <a:off x="5796390" y="133105"/>
            <a:ext cx="33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Cómo ingresar al Régimen de Promoción de la Economía del Conocimiento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F07807-599B-48C5-93F3-64694B3F62DA}"/>
              </a:ext>
            </a:extLst>
          </p:cNvPr>
          <p:cNvSpPr txBox="1"/>
          <p:nvPr/>
        </p:nvSpPr>
        <p:spPr>
          <a:xfrm>
            <a:off x="1028387" y="2133391"/>
            <a:ext cx="7087225" cy="1448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600" b="1" dirty="0">
                <a:solidFill>
                  <a:srgbClr val="A424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INGRESO AL RÉGIMEN LEY 27.506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600" b="1" dirty="0">
                <a:solidFill>
                  <a:srgbClr val="A424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PRELIMINAR DE FACTIBILIDAD: ETAPAS</a:t>
            </a:r>
          </a:p>
        </p:txBody>
      </p:sp>
    </p:spTree>
    <p:extLst>
      <p:ext uri="{BB962C8B-B14F-4D97-AF65-F5344CB8AC3E}">
        <p14:creationId xmlns:p14="http://schemas.microsoft.com/office/powerpoint/2010/main" val="1213792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FF096C-37DF-4796-92E5-6BF62BA7FDBF}"/>
              </a:ext>
            </a:extLst>
          </p:cNvPr>
          <p:cNvSpPr txBox="1"/>
          <p:nvPr/>
        </p:nvSpPr>
        <p:spPr>
          <a:xfrm>
            <a:off x="5796390" y="133105"/>
            <a:ext cx="33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Cómo ingresar al Régimen de Promoción de la Economía del Conocimiento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FD1C5C2-68D0-4EBB-822A-60245CF28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600" b="1" dirty="0">
                <a:solidFill>
                  <a:srgbClr val="A424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VERIFICACIONES PREVIAS</a:t>
            </a:r>
            <a:br>
              <a:rPr lang="es-AR" sz="2600" b="1" dirty="0">
                <a:solidFill>
                  <a:srgbClr val="A424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AR" sz="2600" b="1" dirty="0">
              <a:solidFill>
                <a:srgbClr val="A42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7A9C6F8-4EBD-4884-9A85-5D27C5207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029" y="2401237"/>
            <a:ext cx="6779941" cy="1567676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Cumplimiento de obligaciones fiscales y previsionales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Certificado MiPyME (de corresponder)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Antigüedad (Micro empresas)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22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FF096C-37DF-4796-92E5-6BF62BA7FDBF}"/>
              </a:ext>
            </a:extLst>
          </p:cNvPr>
          <p:cNvSpPr txBox="1"/>
          <p:nvPr/>
        </p:nvSpPr>
        <p:spPr>
          <a:xfrm>
            <a:off x="5796390" y="133105"/>
            <a:ext cx="33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Cómo ingresar al Régimen de Promoción de la Economía del Conocimiento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6AC2105-01DF-4198-9942-F42BA66C3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600" b="1" dirty="0">
                <a:solidFill>
                  <a:srgbClr val="A424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VERIFICACIÓN REQUISITO PRIMARIO – ACTIVIDAD PRINCIPAL</a:t>
            </a:r>
            <a:br>
              <a:rPr lang="es-AR" sz="2600" b="1" dirty="0">
                <a:solidFill>
                  <a:srgbClr val="A424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AR" sz="2600" b="1" dirty="0">
              <a:solidFill>
                <a:srgbClr val="A42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6F65726-3819-4F37-B0CC-39E29D651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883" y="2804305"/>
            <a:ext cx="7170234" cy="1460500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Porcentaje mínimo (70%) de facturación últimos 12 meses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Sumatoria de actividades (de corresponder)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Códigos CLAE</a:t>
            </a:r>
            <a:endParaRPr lang="es-AR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04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FF096C-37DF-4796-92E5-6BF62BA7FDBF}"/>
              </a:ext>
            </a:extLst>
          </p:cNvPr>
          <p:cNvSpPr txBox="1"/>
          <p:nvPr/>
        </p:nvSpPr>
        <p:spPr>
          <a:xfrm>
            <a:off x="5796390" y="133105"/>
            <a:ext cx="33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Cómo ingresar al Régimen de Promoción de la Economía del Conocimiento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2816C02-0F1D-4807-9EC2-8E4489D0C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05" y="1775355"/>
            <a:ext cx="8368990" cy="1225021"/>
          </a:xfrm>
        </p:spPr>
        <p:txBody>
          <a:bodyPr/>
          <a:lstStyle/>
          <a:p>
            <a:r>
              <a:rPr lang="es-AR" sz="2600" b="1" dirty="0">
                <a:solidFill>
                  <a:srgbClr val="A424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VERIFICACIÓN REQUISITOS ADICIONALES (2 DE 3)</a:t>
            </a:r>
            <a:endParaRPr lang="es-AR" sz="2600" b="1" dirty="0">
              <a:solidFill>
                <a:srgbClr val="A42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47CD4BC-D2A4-4355-8EF8-0E0DB3A31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05" y="2419384"/>
            <a:ext cx="8368990" cy="1673114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Exportaciones (porcentaje de la facturación, de corresponder)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 de calidad (listado)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Investigación y Desarrollo (porcentaje mínimo de la facturación)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Capacitación (porcentaje mínimo de la masa salarial bruta)</a:t>
            </a:r>
          </a:p>
        </p:txBody>
      </p:sp>
    </p:spTree>
    <p:extLst>
      <p:ext uri="{BB962C8B-B14F-4D97-AF65-F5344CB8AC3E}">
        <p14:creationId xmlns:p14="http://schemas.microsoft.com/office/powerpoint/2010/main" val="2201273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FF096C-37DF-4796-92E5-6BF62BA7FDBF}"/>
              </a:ext>
            </a:extLst>
          </p:cNvPr>
          <p:cNvSpPr txBox="1"/>
          <p:nvPr/>
        </p:nvSpPr>
        <p:spPr>
          <a:xfrm>
            <a:off x="5796390" y="133105"/>
            <a:ext cx="33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Cómo ingresar al Régimen de Promoción de la Economía del Conocimiento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8C9F9B1-417D-43FA-995C-CEF6710C1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385" y="1746636"/>
            <a:ext cx="8497229" cy="262464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¿ES POSIBLE CUMPLIR CON LOS REQUISITOS ADICIONALES AHORA O LA SOLICITUD DE INGRESO DEBE DIFERIRSE EN EL TIEMPO?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ÚLTIMO CASO: </a:t>
            </a:r>
            <a:br>
              <a:rPr lang="es-A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A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SE REQUIERE PARA ALCANZAR EL CUMPLIMIENTO Y A QUÉ COSTO?</a:t>
            </a:r>
          </a:p>
          <a:p>
            <a:endParaRPr lang="es-AR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62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DB8A0-085A-4F73-B972-50F6EA347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LEY 6392</a:t>
            </a:r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PROMOCION DISTRITO TECNOLOGICO CIUDAD AUTONOMA DE BUENOS AIRES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01DD5-487C-46E0-99E5-66A88187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14031"/>
            <a:ext cx="6400800" cy="14605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Personas Humanas y Jurídicas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Radicación en el Distrito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Inscripción Provisoria o Definitiva</a:t>
            </a: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31/1/2035.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Beneficios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A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4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AUTORIDAD DE APLICACIÓN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14033"/>
            <a:ext cx="6400800" cy="1460500"/>
          </a:xfrm>
        </p:spPr>
        <p:txBody>
          <a:bodyPr/>
          <a:lstStyle/>
          <a:p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Subsecretaría de Economía del Conocimiento, dependiente del Ministerio de Desarrollo Productivo de la Nación</a:t>
            </a:r>
          </a:p>
        </p:txBody>
      </p:sp>
    </p:spTree>
    <p:extLst>
      <p:ext uri="{BB962C8B-B14F-4D97-AF65-F5344CB8AC3E}">
        <p14:creationId xmlns:p14="http://schemas.microsoft.com/office/powerpoint/2010/main" val="20011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DB8A0-085A-4F73-B972-50F6EA347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LEY 6392</a:t>
            </a:r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PROMOCION DISTRITO TECNOLOGICO CIUDAD AUTONOMA DE BUENOS AIRES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01DD5-487C-46E0-99E5-66A88187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14031"/>
            <a:ext cx="6400800" cy="1460500"/>
          </a:xfrm>
        </p:spPr>
        <p:txBody>
          <a:bodyPr/>
          <a:lstStyle/>
          <a:p>
            <a:pPr algn="l"/>
            <a:endParaRPr lang="es-A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Beneficios: 100% Ingresos Brutos para actividades en el Distrito.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Diferimiento en el caso de Inscripciones Provisorias.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Proyectos de uso Mixto ( 25% del monto Invertido pago a cuenta)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A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33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DB8A0-085A-4F73-B972-50F6EA347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24" y="1317001"/>
            <a:ext cx="7772400" cy="577552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EDC – Provincia de Córdoba – Marco Normativo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01DD5-487C-46E0-99E5-66A88187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66" y="2171700"/>
            <a:ext cx="6400800" cy="137160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Ley 10649 modificada por la Ley 10.722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Decreto 193/2021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Resolución Normativa 75/2021</a:t>
            </a:r>
          </a:p>
          <a:p>
            <a:endParaRPr lang="es-A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9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D701DD5-487C-46E0-99E5-66A88187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9590" y="2359948"/>
            <a:ext cx="6400800" cy="14605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Personas Jurídicas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Radicación en Córdobas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Inscripción Régimen Nacional.</a:t>
            </a:r>
            <a:endParaRPr lang="es-A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Beneficios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A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1401005-7D6E-440E-978C-AD0369EFE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24" y="1317001"/>
            <a:ext cx="7772400" cy="577552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EDC – Provincia de Córdoba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1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D701DD5-487C-46E0-99E5-66A88187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616" y="1551175"/>
            <a:ext cx="7688767" cy="2509026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 fiscal por diez (10) años.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Exención del Impuesto sobre los Ingresos Brutos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Exención del Impuesto de Sellos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Exención del Impuesto Inmobiliario</a:t>
            </a:r>
            <a:r>
              <a:rPr lang="es-A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A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MX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signación estímulo por el término de 6 meses por cada nuevo empleado contratado por tiempo indeterminado. Sujeto a cupo fiscal. </a:t>
            </a:r>
            <a:endParaRPr lang="es-A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A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1401005-7D6E-440E-978C-AD0369EFE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24" y="906717"/>
            <a:ext cx="7772400" cy="577552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EDC – Provincia de Córdoba – Beneficios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35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DB8A0-085A-4F73-B972-50F6EA347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REGISTRACIÓN EDC - ANÁLISIS INICIAL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01DD5-487C-46E0-99E5-66A88187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14031"/>
            <a:ext cx="6400800" cy="1460500"/>
          </a:xfrm>
        </p:spPr>
        <p:txBody>
          <a:bodyPr/>
          <a:lstStyle/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Evaluación de posibilidades efectivas de acceso al Régimen.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Cumplimiento de requisitos primarios y adicionales.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Capacidad de revalidación.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Estimación preliminar de beneficios.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A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49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DDD8D5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00742" y="2507220"/>
            <a:ext cx="3194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rgbClr val="000000"/>
                </a:solidFill>
                <a:latin typeface="Arial"/>
                <a:cs typeface="Arial"/>
              </a:rPr>
              <a:t>¡ Muchas gracias !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18911" y="4658039"/>
            <a:ext cx="33934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500" dirty="0">
                <a:solidFill>
                  <a:srgbClr val="8C8F90"/>
                </a:solidFill>
                <a:latin typeface="Arial"/>
                <a:cs typeface="Arial"/>
              </a:rPr>
              <a:t>escueladenegocios@smslatam.com</a:t>
            </a:r>
            <a:endParaRPr lang="es-ES" sz="1500" dirty="0">
              <a:solidFill>
                <a:srgbClr val="8C8F90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49" y="5084936"/>
            <a:ext cx="1141196" cy="275110"/>
          </a:xfrm>
          <a:prstGeom prst="rect">
            <a:avLst/>
          </a:prstGeom>
        </p:spPr>
      </p:pic>
      <p:pic>
        <p:nvPicPr>
          <p:cNvPr id="11" name="Imagen 10" descr="Imagen que contiene firmar, plato&#10;&#10;Descripción generada automáticamente">
            <a:extLst>
              <a:ext uri="{FF2B5EF4-FFF2-40B4-BE49-F238E27FC236}">
                <a16:creationId xmlns:a16="http://schemas.microsoft.com/office/drawing/2014/main" id="{CCCF6A04-F27B-4A7F-83CA-A5A2E763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60" y="510078"/>
            <a:ext cx="2723457" cy="9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60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D624BC-8217-4DFD-B595-85BBA261FD75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61C1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 descr="Imagen que contiene luz, dibujo, plato&#10;&#10;Descripción generada automáticamente">
            <a:extLst>
              <a:ext uri="{FF2B5EF4-FFF2-40B4-BE49-F238E27FC236}">
                <a16:creationId xmlns:a16="http://schemas.microsoft.com/office/drawing/2014/main" id="{E57CD92A-29E2-4A40-8501-ADB0C16E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385" y="2026329"/>
            <a:ext cx="3661230" cy="13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3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DURACIÓN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14036"/>
            <a:ext cx="6400800" cy="1460500"/>
          </a:xfrm>
        </p:spPr>
        <p:txBody>
          <a:bodyPr/>
          <a:lstStyle/>
          <a:p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Régimen tiene vigencia hasta el 31/12/2029</a:t>
            </a:r>
          </a:p>
          <a:p>
            <a:endParaRPr lang="es-AR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83975"/>
            <a:ext cx="7772400" cy="1225021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PROMOVIDAS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22650"/>
            <a:ext cx="6400800" cy="1460500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 y servicios informáticos y digitales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Producción y postproducción audiovisual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Biotecnología y afines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 geológicos y de prospección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 profesionales (sólo de exportación)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Nanotecnología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Industria aeroespacial y satelital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Ingeniería para industria nuclear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Soluciones de automatización para la producción</a:t>
            </a:r>
          </a:p>
        </p:txBody>
      </p:sp>
    </p:spTree>
    <p:extLst>
      <p:ext uri="{BB962C8B-B14F-4D97-AF65-F5344CB8AC3E}">
        <p14:creationId xmlns:p14="http://schemas.microsoft.com/office/powerpoint/2010/main" val="2414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8035"/>
            <a:ext cx="7772400" cy="1225021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PROMOVIDAS – Relacionadas con la industria:</a:t>
            </a: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C25D65-BD69-4233-B7C4-BA63C903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86" y="2205393"/>
            <a:ext cx="7883913" cy="2916979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Fabricación, puesta a punto, mantenimiento e introducción de bienes y servicios orientados a soluciones de automatización en  la producción que incluyan ciclos de retroalimentación de procesos físicos a digitales y viceversa, estando en todo momento, exclusivamente caracterizado por el uso de tecnologías de la industria 4.0, tales como inteligencia artificial, robótica e Internet industrial, Internet de las cosas, sensores, manufactura aditiva, realidad aumentada y virtual.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AR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83975"/>
            <a:ext cx="7772400" cy="1225021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PROMOVIDAS- Manufactura Aditiva:</a:t>
            </a:r>
            <a:b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5927695-60FA-415F-B7BF-985C00BD3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839" y="1945505"/>
            <a:ext cx="7772400" cy="14605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productos, equipos o servicios de manufactura aditiva (impresión 3D), siempre que sean parte de una oferta integrada y agreguen valor a la misma y su implementación y puesta a punto para terceros.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diseño y modelado 3D, soporte a distancia, resolución de incidencias, adición de funciones, preparación de documentación para el usuario y garantía, entre otros.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112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82E11-D986-4202-9F1C-8DF000053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83975"/>
            <a:ext cx="7772400" cy="1225021"/>
          </a:xfrm>
        </p:spPr>
        <p:txBody>
          <a:bodyPr/>
          <a:lstStyle/>
          <a:p>
            <a: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PROMOVIDAS - Tecnologías Inmersivas:</a:t>
            </a:r>
            <a:br>
              <a:rPr lang="es-AR" sz="2400" b="1" dirty="0">
                <a:solidFill>
                  <a:srgbClr val="A122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AR" sz="2400" b="1" dirty="0">
              <a:solidFill>
                <a:srgbClr val="A122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6F13628-2D39-4326-A699-37DC797EC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516" y="2127250"/>
            <a:ext cx="7069873" cy="14605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a medida de productos de hardware junto con el software que constituyan equipos o dispositivos de tecnologías inmersivas (tales como realidad virtual, realidad aumentada y realidad mixta) a medida.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A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a medida de productos de hardware junto con el software que constituyan equipos o dispositivos de tecnologías inmersivas (tales como realidad virtual, realidad aumentada y realidad mixta) a medida. </a:t>
            </a:r>
            <a:endParaRPr lang="es-A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112839767644489A82022E35AFF39F" ma:contentTypeVersion="0" ma:contentTypeDescription="Crear nuevo documento." ma:contentTypeScope="" ma:versionID="7c9cd766d2044eeadb45e63a3577d2ba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A9252E4-E3BC-4A98-839A-7EB34389A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42415E9-7D0C-4BBA-A38E-98B6AB3271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FCEF5-24FF-483E-9526-271752A74B36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2876</TotalTime>
  <Words>1967</Words>
  <Application>Microsoft Office PowerPoint</Application>
  <PresentationFormat>Presentación en pantalla (16:10)</PresentationFormat>
  <Paragraphs>225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1" baseType="lpstr">
      <vt:lpstr>Arial</vt:lpstr>
      <vt:lpstr>Calibri</vt:lpstr>
      <vt:lpstr>Symbol</vt:lpstr>
      <vt:lpstr>Wingdings</vt:lpstr>
      <vt:lpstr>Tema de Office</vt:lpstr>
      <vt:lpstr>Presentación de PowerPoint</vt:lpstr>
      <vt:lpstr>Régimen de Promoción de la Economía del Conocimiento</vt:lpstr>
      <vt:lpstr>Presentación de PowerPoint</vt:lpstr>
      <vt:lpstr>AUTORIDAD DE APLICACIÓN</vt:lpstr>
      <vt:lpstr>DURACIÓN</vt:lpstr>
      <vt:lpstr>ACTIVIDADES PROMOVIDAS</vt:lpstr>
      <vt:lpstr>ACTIVIDADES PROMOVIDAS – Relacionadas con la industria:</vt:lpstr>
      <vt:lpstr>ACTIVIDADES PROMOVIDAS- Manufactura Aditiva: </vt:lpstr>
      <vt:lpstr>ACTIVIDADES PROMOVIDAS - Tecnologías Inmersivas: </vt:lpstr>
      <vt:lpstr>Soluciones robóticas, automatización y servicios de implementación e integración, incluyendo: </vt:lpstr>
      <vt:lpstr>ACTIVIDADES PROMOVIDAS - Soluciones de internet de las cosas y servicios de integración de estas, incluyendo:</vt:lpstr>
      <vt:lpstr>BENEFICIARIOS - EXIGENCIAS</vt:lpstr>
      <vt:lpstr>REQUISITO PRINCIPAL</vt:lpstr>
      <vt:lpstr>AUTODESARROLLO DE SOFTWARE</vt:lpstr>
      <vt:lpstr>REQUISITOS COMPLEMENTARIOS (2 de 3)</vt:lpstr>
      <vt:lpstr>ENCUADRAMIENTO POR TAMAÑO NO MIPYME (Art. 8° D. 11/2021)</vt:lpstr>
      <vt:lpstr>Presentación de PowerPoint</vt:lpstr>
      <vt:lpstr>INSCRIPCIÓN DE MICROEMPRESAS</vt:lpstr>
      <vt:lpstr>REVALIDACIÓN (I)</vt:lpstr>
      <vt:lpstr>REVALIDACIÓN (II)</vt:lpstr>
      <vt:lpstr>REVALIDACIÓN (III)</vt:lpstr>
      <vt:lpstr>RÉGIMEN INFORMATIVO</vt:lpstr>
      <vt:lpstr>FONPEC - APORTES DE LOS BENEFICIARIOS  (como porcentaje de los beneficios percibidos)</vt:lpstr>
      <vt:lpstr>PROCEDIMIENTO DE INSCRIPCIÓN EN EL REGISTRO EDC</vt:lpstr>
      <vt:lpstr>INFORMACIÓN ADICIONAL RESOLUCIÓN 4/2021</vt:lpstr>
      <vt:lpstr>NÓMINA DE ANEXOS DISPOSICIÓN 11/2021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VERIFICACIONES PREVIAS </vt:lpstr>
      <vt:lpstr>VERIFICACIÓN REQUISITO PRIMARIO – ACTIVIDAD PRINCIPAL </vt:lpstr>
      <vt:lpstr>VERIFICACIÓN REQUISITOS ADICIONALES (2 DE 3)</vt:lpstr>
      <vt:lpstr>Presentación de PowerPoint</vt:lpstr>
      <vt:lpstr>LEY 6392 – PROMOCION DISTRITO TECNOLOGICO CIUDAD AUTONOMA DE BUENOS AIRES</vt:lpstr>
      <vt:lpstr>LEY 6392 – PROMOCION DISTRITO TECNOLOGICO CIUDAD AUTONOMA DE BUENOS AIRES</vt:lpstr>
      <vt:lpstr>EDC – Provincia de Córdoba – Marco Normativo</vt:lpstr>
      <vt:lpstr>EDC – Provincia de Córdoba</vt:lpstr>
      <vt:lpstr>EDC – Provincia de Córdoba – Beneficios</vt:lpstr>
      <vt:lpstr>REGISTRACIÓN EDC - ANÁLISIS INICIAL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</dc:creator>
  <cp:lastModifiedBy>Guillermina Baldini</cp:lastModifiedBy>
  <cp:revision>215</cp:revision>
  <dcterms:created xsi:type="dcterms:W3CDTF">2019-10-07T04:09:49Z</dcterms:created>
  <dcterms:modified xsi:type="dcterms:W3CDTF">2021-04-28T21:00:07Z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0x0101009F112839767644489A82022E35AFF39F</vt:lpwstr>
  </property>
</Properties>
</file>