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708" r:id="rId2"/>
    <p:sldId id="752" r:id="rId3"/>
    <p:sldId id="711" r:id="rId4"/>
    <p:sldId id="869" r:id="rId5"/>
    <p:sldId id="870" r:id="rId6"/>
  </p:sldIdLst>
  <p:sldSz cx="9144000" cy="6858000" type="screen4x3"/>
  <p:notesSz cx="7010400" cy="9236075"/>
  <p:custDataLst>
    <p:tags r:id="rId8"/>
  </p:custDataLst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7">
          <p15:clr>
            <a:srgbClr val="A4A3A4"/>
          </p15:clr>
        </p15:guide>
        <p15:guide id="2" pos="22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9B"/>
    <a:srgbClr val="B0DD7F"/>
    <a:srgbClr val="FFFF4F"/>
    <a:srgbClr val="009900"/>
    <a:srgbClr val="A50021"/>
    <a:srgbClr val="F89F56"/>
    <a:srgbClr val="224F86"/>
    <a:srgbClr val="E76CFC"/>
    <a:srgbClr val="DD29FB"/>
    <a:srgbClr val="EF99F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9" autoAdjust="0"/>
    <p:restoredTop sz="99645" autoAdjust="0"/>
  </p:normalViewPr>
  <p:slideViewPr>
    <p:cSldViewPr showGuides="1">
      <p:cViewPr>
        <p:scale>
          <a:sx n="100" d="100"/>
          <a:sy n="100" d="100"/>
        </p:scale>
        <p:origin x="-552" y="-78"/>
      </p:cViewPr>
      <p:guideLst>
        <p:guide orient="horz" pos="2387"/>
        <p:guide pos="220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116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3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97607-6042-411C-ADE5-47A54933F92A}" type="datetimeFigureOut">
              <a:rPr lang="es-MX" smtClean="0"/>
              <a:pPr/>
              <a:t>01/04/2014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FE62A-9C32-4AF6-8109-F6C7782C0E2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679319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16" name="Rectangle 44"/>
          <p:cNvSpPr>
            <a:spLocks noGrp="1" noChangeArrowheads="1"/>
          </p:cNvSpPr>
          <p:nvPr>
            <p:ph type="ctrTitle"/>
          </p:nvPr>
        </p:nvSpPr>
        <p:spPr>
          <a:xfrm>
            <a:off x="3124200" y="2812365"/>
            <a:ext cx="5514975" cy="1649412"/>
          </a:xfrm>
        </p:spPr>
        <p:txBody>
          <a:bodyPr/>
          <a:lstStyle>
            <a:lvl1pPr algn="ctr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s-ES" dirty="0"/>
          </a:p>
        </p:txBody>
      </p:sp>
      <p:sp>
        <p:nvSpPr>
          <p:cNvPr id="3118" name="Rectangle 4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87363" y="4586737"/>
            <a:ext cx="8164512" cy="639762"/>
          </a:xfrm>
        </p:spPr>
        <p:txBody>
          <a:bodyPr/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dirty="0" smtClean="0"/>
              <a:t>Click to edit Master subtitle style</a:t>
            </a:r>
            <a:endParaRPr lang="es-E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529388" y="6035675"/>
            <a:ext cx="2133600" cy="5826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prstClr val="black"/>
              </a:solidFill>
            </a:endParaRPr>
          </a:p>
        </p:txBody>
      </p:sp>
      <p:pic>
        <p:nvPicPr>
          <p:cNvPr id="43010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836712"/>
            <a:ext cx="1530350" cy="40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79837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191124"/>
            <a:ext cx="5486400" cy="4810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8425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s-MX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76900"/>
            <a:ext cx="5486400" cy="495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F522A-49D2-421D-BB33-E48525EC3A25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8077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3BF16-CA8D-4589-9491-886DEA1FB0A8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3091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71550"/>
            <a:ext cx="2057400" cy="5154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71550"/>
            <a:ext cx="6019800" cy="5154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6E27D-E173-44DD-8CC9-4E029101F1DD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3060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7A475-E6C0-4EEE-BD18-33B92716BF9D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955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556328" y="3244285"/>
            <a:ext cx="4840744" cy="51435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algn="ct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1720" y="1081088"/>
            <a:ext cx="6355080" cy="4873398"/>
          </a:xfrm>
        </p:spPr>
        <p:txBody>
          <a:bodyPr>
            <a:normAutofit/>
          </a:bodyPr>
          <a:lstStyle>
            <a:lvl1pPr marL="457200" indent="-457200">
              <a:lnSpc>
                <a:spcPct val="150000"/>
              </a:lnSpc>
              <a:buSzPct val="100000"/>
              <a:buFont typeface="+mj-lt"/>
              <a:buAutoNum type="arabicPeriod"/>
              <a:defRPr b="1"/>
            </a:lvl1pPr>
            <a:lvl2pPr>
              <a:lnSpc>
                <a:spcPct val="150000"/>
              </a:lnSpc>
              <a:defRPr/>
            </a:lvl2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xmlns="" val="152007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1974"/>
            <a:ext cx="8229600" cy="496093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s-MX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E68A5-8563-419F-8599-FA7226730FBC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2847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s-MX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0C098-5163-4D1A-B5B0-4F8B88127B2A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083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1088"/>
            <a:ext cx="4038600" cy="5045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1088"/>
            <a:ext cx="4038600" cy="5045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349DA-2876-4353-9FF9-7B915A50E1BF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369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274637"/>
            <a:ext cx="6400799" cy="515937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s-MX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779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14500"/>
            <a:ext cx="4040188" cy="44116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779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14500"/>
            <a:ext cx="4041775" cy="44116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978AC-A844-4BCC-82BA-BFD6D5F172D2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696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EBA5F-5FBD-41B8-8AF4-7ED646997CC0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4091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2"/>
          <p:cNvSpPr>
            <a:spLocks noGrp="1"/>
          </p:cNvSpPr>
          <p:nvPr>
            <p:ph type="body" sz="quarter" idx="13"/>
          </p:nvPr>
        </p:nvSpPr>
        <p:spPr>
          <a:xfrm>
            <a:off x="815341" y="4191233"/>
            <a:ext cx="6753225" cy="523875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none"/>
        </p:style>
        <p:txBody>
          <a:bodyPr/>
          <a:lstStyle>
            <a:lvl1pPr marL="571500" indent="-571500">
              <a:buClr>
                <a:srgbClr val="800000"/>
              </a:buClr>
              <a:buFont typeface="+mj-lt"/>
              <a:buAutoNum type="romanUcPeriod"/>
              <a:defRPr sz="2800">
                <a:solidFill>
                  <a:schemeClr val="tx1"/>
                </a:solidFill>
              </a:defRPr>
            </a:lvl1pPr>
            <a:lvl2pPr marL="971550" indent="-514350">
              <a:buClr>
                <a:srgbClr val="800000"/>
              </a:buClr>
              <a:buSzPct val="90000"/>
              <a:buFont typeface="+mj-lt"/>
              <a:buAutoNum type="arabicPeriod"/>
              <a:defRPr sz="2400">
                <a:solidFill>
                  <a:schemeClr val="tx1"/>
                </a:solidFill>
              </a:defRPr>
            </a:lvl2pPr>
            <a:lvl3pPr marL="1371600" indent="-457200">
              <a:buClr>
                <a:srgbClr val="800000"/>
              </a:buClr>
              <a:buSzPct val="85000"/>
              <a:buFont typeface="+mj-lt"/>
              <a:buAutoNum type="alphaLcParenR"/>
              <a:defRPr sz="2000">
                <a:solidFill>
                  <a:schemeClr val="tx1"/>
                </a:solidFill>
              </a:defRPr>
            </a:lvl3pPr>
            <a:lvl4pPr>
              <a:defRPr>
                <a:solidFill>
                  <a:srgbClr val="003366"/>
                </a:solidFill>
              </a:defRPr>
            </a:lvl4pPr>
            <a:lvl5pPr>
              <a:defRPr>
                <a:solidFill>
                  <a:srgbClr val="003366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5897D-FF2A-4A4C-800C-DDE5BFA1467A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939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00125"/>
            <a:ext cx="3008313" cy="101599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00125"/>
            <a:ext cx="5111750" cy="51260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17825"/>
            <a:ext cx="3008313" cy="41083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A7A36-FB3F-4154-901E-710984F4494A}" type="slidenum">
              <a:rPr lang="es-ES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0169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/>
          <p:cNvGrpSpPr>
            <a:grpSpLocks/>
          </p:cNvGrpSpPr>
          <p:nvPr/>
        </p:nvGrpSpPr>
        <p:grpSpPr bwMode="auto">
          <a:xfrm>
            <a:off x="0" y="0"/>
            <a:ext cx="9144000" cy="1412875"/>
            <a:chOff x="0" y="0"/>
            <a:chExt cx="5760" cy="890"/>
          </a:xfrm>
        </p:grpSpPr>
        <p:sp>
          <p:nvSpPr>
            <p:cNvPr id="1035" name="Rectangle 7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890"/>
            </a:xfrm>
            <a:prstGeom prst="rect">
              <a:avLst/>
            </a:prstGeom>
            <a:gradFill rotWithShape="1">
              <a:gsLst>
                <a:gs pos="0">
                  <a:srgbClr val="C0C0C0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MX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44"/>
            </a:xfrm>
            <a:prstGeom prst="rect">
              <a:avLst/>
            </a:prstGeom>
            <a:gradFill rotWithShape="1">
              <a:gsLst>
                <a:gs pos="0">
                  <a:srgbClr val="CC0000"/>
                </a:gs>
                <a:gs pos="100000">
                  <a:srgbClr val="A800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s-MX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74888" y="274638"/>
            <a:ext cx="599757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cambiar el estilo de título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81088"/>
            <a:ext cx="8229600" cy="515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0163"/>
            <a:ext cx="21336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7B6B90-D07A-4947-9345-D0A6674CE0EF}" type="slidenum">
              <a:rPr lang="es-ES">
                <a:solidFill>
                  <a:prstClr val="white">
                    <a:lumMod val="50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76200" y="857250"/>
            <a:ext cx="8909050" cy="0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MX">
              <a:solidFill>
                <a:prstClr val="black"/>
              </a:solidFill>
              <a:latin typeface="Arial" charset="0"/>
              <a:cs typeface="Arial" pitchFamily="34" charset="0"/>
            </a:endParaRPr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>
            <a:off x="446088" y="6345238"/>
            <a:ext cx="8229600" cy="0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MX">
              <a:solidFill>
                <a:prstClr val="black"/>
              </a:solidFill>
              <a:latin typeface="Arial" charset="0"/>
              <a:cs typeface="Arial" pitchFamily="34" charset="0"/>
            </a:endParaRPr>
          </a:p>
        </p:txBody>
      </p:sp>
      <p:pic>
        <p:nvPicPr>
          <p:cNvPr id="1032" name="Picture 4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5" t="1221" r="78" b="5487"/>
          <a:stretch>
            <a:fillRect/>
          </a:stretch>
        </p:blipFill>
        <p:spPr bwMode="auto">
          <a:xfrm>
            <a:off x="0" y="6735763"/>
            <a:ext cx="9144000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337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2pPr>
      <a:lvl3pPr marL="1065213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Arial" pitchFamily="34" charset="0"/>
        <a:buChar char="•"/>
        <a:defRPr>
          <a:solidFill>
            <a:schemeClr val="tx1"/>
          </a:solidFill>
          <a:latin typeface="+mn-lt"/>
        </a:defRPr>
      </a:lvl3pPr>
      <a:lvl4pPr marL="1473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0000"/>
        <a:buChar char="•"/>
        <a:defRPr sz="1600">
          <a:solidFill>
            <a:schemeClr val="tx1"/>
          </a:solidFill>
          <a:latin typeface="+mn-lt"/>
        </a:defRPr>
      </a:lvl4pPr>
      <a:lvl5pPr marL="1881188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90000"/>
        <a:buChar char="•"/>
        <a:defRPr sz="1600">
          <a:solidFill>
            <a:schemeClr val="tx1"/>
          </a:solidFill>
          <a:latin typeface="+mn-lt"/>
        </a:defRPr>
      </a:lvl5pPr>
      <a:lvl6pPr marL="2338388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90000"/>
        <a:buChar char="•"/>
        <a:defRPr>
          <a:solidFill>
            <a:schemeClr val="tx1"/>
          </a:solidFill>
          <a:latin typeface="+mn-lt"/>
        </a:defRPr>
      </a:lvl6pPr>
      <a:lvl7pPr marL="2795588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90000"/>
        <a:buChar char="•"/>
        <a:defRPr>
          <a:solidFill>
            <a:schemeClr val="tx1"/>
          </a:solidFill>
          <a:latin typeface="+mn-lt"/>
        </a:defRPr>
      </a:lvl7pPr>
      <a:lvl8pPr marL="3252788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90000"/>
        <a:buChar char="•"/>
        <a:defRPr>
          <a:solidFill>
            <a:schemeClr val="tx1"/>
          </a:solidFill>
          <a:latin typeface="+mn-lt"/>
        </a:defRPr>
      </a:lvl8pPr>
      <a:lvl9pPr marL="3709988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9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ronosticodemanda.pemex.com/DemandaBienes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hyperlink" Target="http://www.pemex.com/acerca/informes_publicaciones/Documents/anuario_estadistico_2013/anuario-estadistico-2013_131014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31641" y="2715692"/>
            <a:ext cx="7632848" cy="1649412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es-MX" dirty="0" smtClean="0"/>
              <a:t>Dirección Corporativa de Procura y Abastecimiento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sz="quarter" idx="1"/>
          </p:nvPr>
        </p:nvSpPr>
        <p:spPr>
          <a:xfrm>
            <a:off x="683568" y="5445224"/>
            <a:ext cx="8164512" cy="639762"/>
          </a:xfrm>
        </p:spPr>
        <p:txBody>
          <a:bodyPr/>
          <a:lstStyle/>
          <a:p>
            <a:pPr algn="r"/>
            <a:r>
              <a:rPr lang="es-MX" dirty="0" smtClean="0"/>
              <a:t>marzo de 2014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0726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>
          <a:xfrm>
            <a:off x="2267744" y="296246"/>
            <a:ext cx="6120680" cy="514350"/>
          </a:xfrm>
          <a:noFill/>
        </p:spPr>
        <p:txBody>
          <a:bodyPr/>
          <a:lstStyle/>
          <a:p>
            <a:pPr algn="r"/>
            <a:r>
              <a:rPr lang="es-ES" dirty="0" smtClean="0"/>
              <a:t>Introducción</a:t>
            </a:r>
            <a:endParaRPr lang="es-MX" b="0" dirty="0"/>
          </a:p>
        </p:txBody>
      </p:sp>
      <p:sp>
        <p:nvSpPr>
          <p:cNvPr id="2" name="1 Rectángulo redondeado"/>
          <p:cNvSpPr/>
          <p:nvPr/>
        </p:nvSpPr>
        <p:spPr>
          <a:xfrm>
            <a:off x="1096102" y="1988960"/>
            <a:ext cx="6012000" cy="1080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b="1" cap="small" dirty="0" smtClean="0"/>
              <a:t>Enero 17 de 2014</a:t>
            </a:r>
            <a:r>
              <a:rPr lang="es-MX" sz="1400" b="1" dirty="0" smtClean="0"/>
              <a:t>, el </a:t>
            </a:r>
            <a:r>
              <a:rPr lang="es-MX" sz="1400" b="1" dirty="0"/>
              <a:t>Consejo de Administración de Petróleos Mexicanos </a:t>
            </a:r>
            <a:r>
              <a:rPr lang="es-MX" sz="1400" b="1" dirty="0" smtClean="0"/>
              <a:t>aprueba la </a:t>
            </a:r>
            <a:r>
              <a:rPr lang="es-MX" sz="1400" b="1" dirty="0"/>
              <a:t>creación de la Dirección Corporativa de Procura y </a:t>
            </a:r>
            <a:r>
              <a:rPr lang="es-MX" sz="1400" b="1" dirty="0" smtClean="0"/>
              <a:t>Abastecimiento</a:t>
            </a:r>
            <a:endParaRPr lang="es-MX" sz="140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1744174" y="3201221"/>
            <a:ext cx="6012000" cy="1080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b="1" cap="small" dirty="0" smtClean="0"/>
              <a:t>La DCPA  </a:t>
            </a:r>
            <a:r>
              <a:rPr lang="es-MX" sz="1400" b="1" dirty="0"/>
              <a:t>se crea con el propósito de enfrentar los retos de la</a:t>
            </a:r>
            <a:r>
              <a:rPr lang="es-MX" b="1" cap="small" dirty="0" smtClean="0"/>
              <a:t> REFORMA ENERGÉTICA </a:t>
            </a:r>
            <a:r>
              <a:rPr lang="es-MX" sz="1400" b="1" dirty="0" smtClean="0"/>
              <a:t>y la </a:t>
            </a:r>
            <a:r>
              <a:rPr lang="es-MX" b="1" cap="small" dirty="0" smtClean="0"/>
              <a:t>MODERNIZACIÓN DE PEMEX</a:t>
            </a:r>
            <a:endParaRPr lang="es-MX" sz="1400" b="1" dirty="0"/>
          </a:p>
        </p:txBody>
      </p:sp>
      <p:sp>
        <p:nvSpPr>
          <p:cNvPr id="7" name="6 Rectángulo redondeado"/>
          <p:cNvSpPr/>
          <p:nvPr/>
        </p:nvSpPr>
        <p:spPr>
          <a:xfrm>
            <a:off x="2232408" y="4437232"/>
            <a:ext cx="6012000" cy="1080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MX" sz="1400" b="1" dirty="0" smtClean="0"/>
              <a:t>Incorpora áreas de </a:t>
            </a:r>
            <a:r>
              <a:rPr lang="es-MX" sz="1400" b="1" dirty="0"/>
              <a:t>la </a:t>
            </a:r>
            <a:r>
              <a:rPr lang="es-MX" sz="1400" b="1" dirty="0" smtClean="0"/>
              <a:t>DCO y de </a:t>
            </a:r>
            <a:r>
              <a:rPr lang="es-MX" sz="1400" b="1" dirty="0"/>
              <a:t>los cuatro </a:t>
            </a:r>
            <a:r>
              <a:rPr lang="es-MX" sz="1400" b="1" dirty="0" smtClean="0"/>
              <a:t>Organismos Subsidiarios, y </a:t>
            </a:r>
            <a:r>
              <a:rPr lang="es-MX" b="1" cap="small" dirty="0"/>
              <a:t>atiende la contratación de bienes, arrendamientos, servicios y obra</a:t>
            </a:r>
          </a:p>
        </p:txBody>
      </p:sp>
    </p:spTree>
    <p:extLst>
      <p:ext uri="{BB962C8B-B14F-4D97-AF65-F5344CB8AC3E}">
        <p14:creationId xmlns:p14="http://schemas.microsoft.com/office/powerpoint/2010/main" xmlns="" val="326018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3488" y="312738"/>
            <a:ext cx="5997575" cy="514350"/>
          </a:xfrm>
        </p:spPr>
        <p:txBody>
          <a:bodyPr anchor="t"/>
          <a:lstStyle/>
          <a:p>
            <a:r>
              <a:rPr lang="es-MX" dirty="0"/>
              <a:t>Estructura </a:t>
            </a:r>
            <a:r>
              <a:rPr lang="es-MX" dirty="0" smtClean="0"/>
              <a:t>Organizacional Aprobada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2EBA5F-5FBD-41B8-8AF4-7ED646997CC0}" type="slidenum">
              <a:rPr lang="es-ES" smtClean="0">
                <a:solidFill>
                  <a:prstClr val="white">
                    <a:lumMod val="50000"/>
                  </a:prstClr>
                </a:solidFill>
              </a:rPr>
              <a:pPr>
                <a:defRPr/>
              </a:pPr>
              <a:t>3</a:t>
            </a:fld>
            <a:endParaRPr lang="es-E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717424" y="5916757"/>
            <a:ext cx="864000" cy="396000"/>
          </a:xfrm>
          <a:prstGeom prst="rect">
            <a:avLst/>
          </a:prstGeom>
          <a:solidFill>
            <a:schemeClr val="bg1"/>
          </a:solidFill>
          <a:ln w="1270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6" name="Rectangle 246">
            <a:hlinkClick r:id="" action="ppaction://noaction"/>
          </p:cNvPr>
          <p:cNvSpPr/>
          <p:nvPr/>
        </p:nvSpPr>
        <p:spPr>
          <a:xfrm>
            <a:off x="2940225" y="948695"/>
            <a:ext cx="2159436" cy="457714"/>
          </a:xfrm>
          <a:prstGeom prst="rect">
            <a:avLst/>
          </a:prstGeom>
          <a:solidFill>
            <a:schemeClr val="tx1"/>
          </a:solidFill>
          <a:ln w="6350" cap="flat" algn="ctr">
            <a:noFill/>
            <a:miter lim="800000"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72000" tIns="72000" rIns="72000" bIns="72000" anchor="ctr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endParaRPr lang="es-ES" sz="1500" b="1" dirty="0">
              <a:solidFill>
                <a:prstClr val="white"/>
              </a:solidFill>
              <a:cs typeface="Arial" pitchFamily="34" charset="0"/>
            </a:endParaRPr>
          </a:p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ES" sz="1200" b="1" dirty="0">
                <a:solidFill>
                  <a:prstClr val="white"/>
                </a:solidFill>
                <a:cs typeface="Arial" pitchFamily="34" charset="0"/>
              </a:rPr>
              <a:t>Dirección Corporativa de Procura y Abastecimiento</a:t>
            </a:r>
          </a:p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endParaRPr lang="es-ES" sz="15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10" name="Rectangle 252"/>
          <p:cNvSpPr/>
          <p:nvPr/>
        </p:nvSpPr>
        <p:spPr>
          <a:xfrm>
            <a:off x="7884368" y="1988920"/>
            <a:ext cx="720000" cy="720000"/>
          </a:xfrm>
          <a:prstGeom prst="rect">
            <a:avLst/>
          </a:prstGeom>
          <a:solidFill>
            <a:schemeClr val="bg2">
              <a:lumMod val="50000"/>
            </a:schemeClr>
          </a:solidFill>
          <a:ln w="6350" cap="flat" algn="ctr">
            <a:noFill/>
            <a:miter lim="800000"/>
            <a:headEnd/>
            <a:tailEnd/>
          </a:ln>
          <a:effectLst>
            <a:outerShdw blurRad="317500" dist="101600" dir="8760000" sx="70000" sy="7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72000" tIns="72000" rIns="72000" bIns="72000" anchor="ctr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ES" sz="1050" b="1" dirty="0">
                <a:solidFill>
                  <a:prstClr val="white"/>
                </a:solidFill>
                <a:cs typeface="Arial" pitchFamily="34" charset="0"/>
              </a:rPr>
              <a:t>PPI</a:t>
            </a:r>
          </a:p>
        </p:txBody>
      </p:sp>
      <p:sp>
        <p:nvSpPr>
          <p:cNvPr id="19" name="Rectangle 247">
            <a:hlinkClick r:id="" action="ppaction://noaction"/>
          </p:cNvPr>
          <p:cNvSpPr/>
          <p:nvPr/>
        </p:nvSpPr>
        <p:spPr>
          <a:xfrm>
            <a:off x="454828" y="1988920"/>
            <a:ext cx="1152000" cy="720000"/>
          </a:xfrm>
          <a:prstGeom prst="rect">
            <a:avLst/>
          </a:prstGeom>
          <a:solidFill>
            <a:schemeClr val="accent1"/>
          </a:solidFill>
          <a:ln w="6350" cap="flat" algn="ctr">
            <a:noFill/>
            <a:miter lim="800000"/>
            <a:headEnd/>
            <a:tailEnd/>
          </a:ln>
          <a:effectLst>
            <a:outerShdw blurRad="317500" dist="101600" dir="8760000" sx="70000" sy="7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72000" tIns="72000" rIns="72000" bIns="72000" anchor="ctr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1050" b="1" dirty="0">
                <a:solidFill>
                  <a:prstClr val="white"/>
                </a:solidFill>
                <a:cs typeface="Arial" pitchFamily="34" charset="0"/>
              </a:rPr>
              <a:t>Gestión de Estrategia y Soporte al Modelo de Negocio</a:t>
            </a:r>
            <a:endParaRPr lang="es-ES" sz="105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0" name="Rectangle 252">
            <a:hlinkClick r:id="" action="ppaction://noaction"/>
          </p:cNvPr>
          <p:cNvSpPr/>
          <p:nvPr/>
        </p:nvSpPr>
        <p:spPr>
          <a:xfrm>
            <a:off x="2145844" y="1988920"/>
            <a:ext cx="1152000" cy="720000"/>
          </a:xfrm>
          <a:prstGeom prst="rect">
            <a:avLst/>
          </a:prstGeom>
          <a:solidFill>
            <a:schemeClr val="accent2"/>
          </a:solidFill>
          <a:ln w="6350" cap="flat" algn="ctr">
            <a:noFill/>
            <a:miter lim="800000"/>
            <a:headEnd/>
            <a:tailEnd/>
          </a:ln>
          <a:effectLst>
            <a:outerShdw blurRad="317500" dist="101600" dir="8760000" sx="70000" sy="7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72000" tIns="72000" rIns="72000" bIns="72000" anchor="ctr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1050" b="1" dirty="0">
                <a:solidFill>
                  <a:prstClr val="white"/>
                </a:solidFill>
                <a:cs typeface="Arial" pitchFamily="34" charset="0"/>
              </a:rPr>
              <a:t>Desarrollo y Relación con Proveedores y Contratistas</a:t>
            </a:r>
            <a:endParaRPr lang="es-ES" sz="105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1" name="Rectangle 257"/>
          <p:cNvSpPr/>
          <p:nvPr/>
        </p:nvSpPr>
        <p:spPr>
          <a:xfrm>
            <a:off x="497360" y="2916193"/>
            <a:ext cx="1080000" cy="5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ap="flat" algn="ctr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s-MX" sz="800" b="1" dirty="0">
                <a:solidFill>
                  <a:prstClr val="black"/>
                </a:solidFill>
                <a:cs typeface="Arial" pitchFamily="34" charset="0"/>
              </a:rPr>
              <a:t>Planeación y Abastecimiento Estratégico</a:t>
            </a:r>
            <a:endParaRPr lang="es-MX" sz="800" b="1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2" name="Rectangle 258"/>
          <p:cNvSpPr/>
          <p:nvPr/>
        </p:nvSpPr>
        <p:spPr>
          <a:xfrm>
            <a:off x="497360" y="3629475"/>
            <a:ext cx="1080000" cy="5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ap="flat" algn="ctr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rm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>
                <a:solidFill>
                  <a:prstClr val="black"/>
                </a:solidFill>
                <a:cs typeface="Arial" pitchFamily="34" charset="0"/>
              </a:rPr>
              <a:t>Mejora e Integración del Proceso</a:t>
            </a:r>
          </a:p>
        </p:txBody>
      </p:sp>
      <p:sp>
        <p:nvSpPr>
          <p:cNvPr id="23" name="Rectangle 311"/>
          <p:cNvSpPr/>
          <p:nvPr/>
        </p:nvSpPr>
        <p:spPr>
          <a:xfrm>
            <a:off x="497360" y="4342757"/>
            <a:ext cx="1080000" cy="5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ap="flat" algn="ctr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s-MX" sz="800" b="1" dirty="0">
                <a:solidFill>
                  <a:prstClr val="black"/>
                </a:solidFill>
                <a:cs typeface="Arial" pitchFamily="34" charset="0"/>
              </a:rPr>
              <a:t>Gestión y Evaluación de la Estrategia </a:t>
            </a:r>
          </a:p>
        </p:txBody>
      </p:sp>
      <p:sp>
        <p:nvSpPr>
          <p:cNvPr id="24" name="Rectangle 329"/>
          <p:cNvSpPr/>
          <p:nvPr/>
        </p:nvSpPr>
        <p:spPr>
          <a:xfrm>
            <a:off x="5976320" y="3004168"/>
            <a:ext cx="1476000" cy="57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ap="flat" algn="ctr">
            <a:solidFill>
              <a:schemeClr val="accent3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prstClr val="black"/>
                </a:solidFill>
              </a:rPr>
              <a:t>Contrataciones para Exploración y Producción </a:t>
            </a:r>
            <a:r>
              <a:rPr lang="es-ES" sz="800" b="1" dirty="0" smtClean="0">
                <a:solidFill>
                  <a:prstClr val="black"/>
                </a:solidFill>
              </a:rPr>
              <a:t>CENTRAL</a:t>
            </a:r>
            <a:endParaRPr lang="es-MX" sz="8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5" name="Rectangle 296"/>
          <p:cNvSpPr/>
          <p:nvPr/>
        </p:nvSpPr>
        <p:spPr>
          <a:xfrm>
            <a:off x="2327028" y="2916193"/>
            <a:ext cx="1008000" cy="54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ap="flat" algn="ctr">
            <a:solidFill>
              <a:schemeClr val="accent2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>
                <a:solidFill>
                  <a:prstClr val="black"/>
                </a:solidFill>
                <a:cs typeface="Arial" pitchFamily="34" charset="0"/>
              </a:rPr>
              <a:t>Contenido Nacional y Evaluación de Proveedores y Contratistas </a:t>
            </a:r>
          </a:p>
        </p:txBody>
      </p:sp>
      <p:sp>
        <p:nvSpPr>
          <p:cNvPr id="26" name="Rectangle 296"/>
          <p:cNvSpPr/>
          <p:nvPr/>
        </p:nvSpPr>
        <p:spPr>
          <a:xfrm>
            <a:off x="2327028" y="3587073"/>
            <a:ext cx="1008000" cy="54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ap="flat" algn="ctr">
            <a:solidFill>
              <a:schemeClr val="accent2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rm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>
                <a:solidFill>
                  <a:prstClr val="black"/>
                </a:solidFill>
                <a:cs typeface="Arial" pitchFamily="34" charset="0"/>
              </a:rPr>
              <a:t>Relación con Proveedores y Contratistas</a:t>
            </a:r>
          </a:p>
        </p:txBody>
      </p:sp>
      <p:sp>
        <p:nvSpPr>
          <p:cNvPr id="27" name="Rectangle 329"/>
          <p:cNvSpPr/>
          <p:nvPr/>
        </p:nvSpPr>
        <p:spPr>
          <a:xfrm>
            <a:off x="5976320" y="3702800"/>
            <a:ext cx="1476000" cy="57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ap="flat" algn="ctr">
            <a:solidFill>
              <a:schemeClr val="accent3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>
                <a:solidFill>
                  <a:prstClr val="black"/>
                </a:solidFill>
                <a:cs typeface="Arial" pitchFamily="34" charset="0"/>
              </a:rPr>
              <a:t>Contrataciones  para  Procesos de Refinación</a:t>
            </a:r>
          </a:p>
        </p:txBody>
      </p:sp>
      <p:sp>
        <p:nvSpPr>
          <p:cNvPr id="28" name="Rectangle 329"/>
          <p:cNvSpPr/>
          <p:nvPr/>
        </p:nvSpPr>
        <p:spPr>
          <a:xfrm>
            <a:off x="5976320" y="5168304"/>
            <a:ext cx="1476000" cy="57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ap="flat" algn="ctr">
            <a:solidFill>
              <a:schemeClr val="accent3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>
                <a:solidFill>
                  <a:prstClr val="black"/>
                </a:solidFill>
                <a:cs typeface="Arial" pitchFamily="34" charset="0"/>
              </a:rPr>
              <a:t>Contrataciones  para  Procesos de Petroquímica</a:t>
            </a:r>
          </a:p>
        </p:txBody>
      </p:sp>
      <p:sp>
        <p:nvSpPr>
          <p:cNvPr id="29" name="Rectangle 310">
            <a:hlinkClick r:id="" action="ppaction://noaction"/>
          </p:cNvPr>
          <p:cNvSpPr/>
          <p:nvPr/>
        </p:nvSpPr>
        <p:spPr>
          <a:xfrm>
            <a:off x="5004176" y="1988920"/>
            <a:ext cx="1152000" cy="720000"/>
          </a:xfrm>
          <a:prstGeom prst="rect">
            <a:avLst/>
          </a:prstGeom>
          <a:solidFill>
            <a:schemeClr val="accent3"/>
          </a:solidFill>
          <a:ln w="6350" cap="flat" algn="ctr">
            <a:noFill/>
            <a:miter lim="800000"/>
            <a:headEnd/>
            <a:tailEnd/>
          </a:ln>
          <a:effectLst>
            <a:outerShdw blurRad="317500" dist="101600" dir="8760000" sx="70000" sy="7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lIns="72000" tIns="72000" rIns="72000" bIns="72000" anchor="ctr"/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ES" sz="1050" b="1" dirty="0">
                <a:solidFill>
                  <a:prstClr val="white"/>
                </a:solidFill>
                <a:cs typeface="Arial" pitchFamily="34" charset="0"/>
              </a:rPr>
              <a:t>Procura y Abastecimiento </a:t>
            </a:r>
          </a:p>
        </p:txBody>
      </p:sp>
      <p:sp>
        <p:nvSpPr>
          <p:cNvPr id="30" name="Rectangle 329"/>
          <p:cNvSpPr/>
          <p:nvPr/>
        </p:nvSpPr>
        <p:spPr>
          <a:xfrm>
            <a:off x="5976320" y="4469672"/>
            <a:ext cx="1476000" cy="57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ap="flat" algn="ctr">
            <a:solidFill>
              <a:schemeClr val="accent3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 smtClean="0">
                <a:solidFill>
                  <a:prstClr val="black"/>
                </a:solidFill>
                <a:cs typeface="Arial" pitchFamily="34" charset="0"/>
              </a:rPr>
              <a:t>Contrataciones  </a:t>
            </a:r>
            <a:r>
              <a:rPr lang="es-MX" sz="800" b="1" dirty="0">
                <a:solidFill>
                  <a:prstClr val="black"/>
                </a:solidFill>
                <a:cs typeface="Arial" pitchFamily="34" charset="0"/>
              </a:rPr>
              <a:t>para  Procesos de Gas y Petroquímica Básica </a:t>
            </a:r>
          </a:p>
        </p:txBody>
      </p:sp>
      <p:sp>
        <p:nvSpPr>
          <p:cNvPr id="31" name="Rectangle 329"/>
          <p:cNvSpPr/>
          <p:nvPr/>
        </p:nvSpPr>
        <p:spPr>
          <a:xfrm>
            <a:off x="3779912" y="3004168"/>
            <a:ext cx="1476000" cy="57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ap="flat" algn="ctr">
            <a:solidFill>
              <a:schemeClr val="accent3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prstClr val="black"/>
                </a:solidFill>
              </a:rPr>
              <a:t>Contrataciones de Exploración y Producción </a:t>
            </a:r>
            <a:r>
              <a:rPr lang="es-ES" sz="800" b="1" dirty="0" smtClean="0">
                <a:solidFill>
                  <a:prstClr val="black"/>
                </a:solidFill>
              </a:rPr>
              <a:t>para</a:t>
            </a:r>
          </a:p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 smtClean="0">
                <a:solidFill>
                  <a:prstClr val="black"/>
                </a:solidFill>
                <a:cs typeface="Arial" pitchFamily="34" charset="0"/>
              </a:rPr>
              <a:t>REGIÓN NORTE</a:t>
            </a:r>
            <a:endParaRPr lang="es-MX" sz="8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2" name="Rectangle 329"/>
          <p:cNvSpPr/>
          <p:nvPr/>
        </p:nvSpPr>
        <p:spPr>
          <a:xfrm>
            <a:off x="3779912" y="3690074"/>
            <a:ext cx="1476000" cy="57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ap="flat" algn="ctr">
            <a:solidFill>
              <a:schemeClr val="accent3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prstClr val="black"/>
                </a:solidFill>
              </a:rPr>
              <a:t>Contrataciones de Exploración y Producción para</a:t>
            </a:r>
          </a:p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 smtClean="0">
                <a:solidFill>
                  <a:prstClr val="black"/>
                </a:solidFill>
                <a:cs typeface="Arial" pitchFamily="34" charset="0"/>
              </a:rPr>
              <a:t>REGIÓN SUR</a:t>
            </a:r>
            <a:endParaRPr lang="es-MX" sz="8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3" name="Rectangle 329"/>
          <p:cNvSpPr/>
          <p:nvPr/>
        </p:nvSpPr>
        <p:spPr>
          <a:xfrm>
            <a:off x="3779912" y="4375980"/>
            <a:ext cx="1476000" cy="57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ap="flat" algn="ctr">
            <a:solidFill>
              <a:schemeClr val="accent3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prstClr val="black"/>
                </a:solidFill>
              </a:rPr>
              <a:t>Contrataciones de Exploración y Producción para</a:t>
            </a:r>
          </a:p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 smtClean="0">
                <a:solidFill>
                  <a:prstClr val="black"/>
                </a:solidFill>
                <a:cs typeface="Arial" pitchFamily="34" charset="0"/>
              </a:rPr>
              <a:t>REGIONES MARINAS Y MANTTO Y LOGÍSTICA</a:t>
            </a:r>
            <a:endParaRPr lang="es-MX" sz="8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4" name="Rectangle 329"/>
          <p:cNvSpPr/>
          <p:nvPr/>
        </p:nvSpPr>
        <p:spPr>
          <a:xfrm>
            <a:off x="3779912" y="5061886"/>
            <a:ext cx="1476000" cy="57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ap="flat" algn="ctr">
            <a:solidFill>
              <a:schemeClr val="accent3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ES" sz="800" b="1" dirty="0">
                <a:solidFill>
                  <a:prstClr val="black"/>
                </a:solidFill>
              </a:rPr>
              <a:t>Contrataciones de Exploración y Producción para</a:t>
            </a:r>
          </a:p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800" b="1" dirty="0" smtClean="0">
                <a:solidFill>
                  <a:prstClr val="black"/>
                </a:solidFill>
                <a:cs typeface="Arial" pitchFamily="34" charset="0"/>
              </a:rPr>
              <a:t>PERFORACIÓN Y SERVICIOS A PROYECTOS</a:t>
            </a:r>
            <a:endParaRPr lang="es-MX" sz="8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7" name="Rectangle 329"/>
          <p:cNvSpPr/>
          <p:nvPr/>
        </p:nvSpPr>
        <p:spPr>
          <a:xfrm>
            <a:off x="497480" y="5056039"/>
            <a:ext cx="1080000" cy="5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ap="flat" algn="ctr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s-MX" sz="800" b="1" dirty="0" smtClean="0">
                <a:solidFill>
                  <a:prstClr val="black"/>
                </a:solidFill>
                <a:cs typeface="Arial" pitchFamily="34" charset="0"/>
              </a:rPr>
              <a:t>Gestión </a:t>
            </a:r>
            <a:r>
              <a:rPr lang="es-MX" sz="800" b="1" dirty="0">
                <a:solidFill>
                  <a:prstClr val="black"/>
                </a:solidFill>
                <a:cs typeface="Arial" pitchFamily="34" charset="0"/>
              </a:rPr>
              <a:t>de Categorías para Exploración y Producción</a:t>
            </a:r>
          </a:p>
        </p:txBody>
      </p:sp>
      <p:sp>
        <p:nvSpPr>
          <p:cNvPr id="38" name="Rectangle 329"/>
          <p:cNvSpPr/>
          <p:nvPr/>
        </p:nvSpPr>
        <p:spPr>
          <a:xfrm>
            <a:off x="497480" y="5769320"/>
            <a:ext cx="1080000" cy="5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 cap="flat" algn="ctr">
            <a:solidFill>
              <a:schemeClr val="accent1"/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72000" tIns="72000" rIns="72000" bIns="72000" anchor="ctr">
            <a:noAutofit/>
          </a:bodyPr>
          <a:lstStyle/>
          <a:p>
            <a:pPr algn="ctr" eaLnBrk="0" hangingPunct="0">
              <a:spcBef>
                <a:spcPct val="0"/>
              </a:spcBef>
            </a:pPr>
            <a:r>
              <a:rPr lang="es-ES" sz="800" b="1" dirty="0">
                <a:solidFill>
                  <a:prstClr val="black"/>
                </a:solidFill>
              </a:rPr>
              <a:t>Gestión de Categorías para Transformación Industrial y Soporte</a:t>
            </a:r>
            <a:endParaRPr lang="es-MX" sz="8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9" name="Rectangle 329">
            <a:hlinkClick r:id="" action="ppaction://noaction"/>
          </p:cNvPr>
          <p:cNvSpPr/>
          <p:nvPr/>
        </p:nvSpPr>
        <p:spPr>
          <a:xfrm>
            <a:off x="1455784" y="5521486"/>
            <a:ext cx="864000" cy="356022"/>
          </a:xfrm>
          <a:prstGeom prst="rect">
            <a:avLst/>
          </a:prstGeom>
          <a:solidFill>
            <a:schemeClr val="bg1"/>
          </a:solidFill>
          <a:ln w="6350" cap="flat" algn="ctr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square" lIns="0" tIns="72000" rIns="0" bIns="72000" anchor="ctr">
            <a:noAutofit/>
          </a:bodyPr>
          <a:lstStyle/>
          <a:p>
            <a:pPr algn="ctr" eaLnBrk="0" hangingPunct="0">
              <a:lnSpc>
                <a:spcPct val="90000"/>
              </a:lnSpc>
              <a:spcBef>
                <a:spcPct val="0"/>
              </a:spcBef>
            </a:pPr>
            <a:r>
              <a:rPr lang="es-MX" sz="700" b="1" dirty="0" smtClean="0">
                <a:solidFill>
                  <a:prstClr val="black"/>
                </a:solidFill>
                <a:cs typeface="Arial" pitchFamily="34" charset="0"/>
              </a:rPr>
              <a:t>Grupos Multidisciplinarios</a:t>
            </a:r>
            <a:endParaRPr lang="es-MX" sz="500" b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0" name="39 Forma en L"/>
          <p:cNvSpPr/>
          <p:nvPr/>
        </p:nvSpPr>
        <p:spPr>
          <a:xfrm rot="10800000">
            <a:off x="3674255" y="2874690"/>
            <a:ext cx="4433483" cy="3002818"/>
          </a:xfrm>
          <a:prstGeom prst="corner">
            <a:avLst>
              <a:gd name="adj1" fmla="val 23993"/>
              <a:gd name="adj2" fmla="val 58432"/>
            </a:avLst>
          </a:prstGeom>
          <a:noFill/>
          <a:ln>
            <a:solidFill>
              <a:srgbClr val="FF0000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40 CuadroTexto"/>
          <p:cNvSpPr txBox="1"/>
          <p:nvPr/>
        </p:nvSpPr>
        <p:spPr>
          <a:xfrm>
            <a:off x="7482338" y="3141556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1 y 2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7482338" y="378962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3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7482338" y="488749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4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5883216" y="3667528"/>
            <a:ext cx="1882355" cy="674143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5" name="44 Rectángulo"/>
          <p:cNvSpPr/>
          <p:nvPr/>
        </p:nvSpPr>
        <p:spPr>
          <a:xfrm>
            <a:off x="5883216" y="4409064"/>
            <a:ext cx="1882355" cy="1442144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45 Forma en L"/>
          <p:cNvSpPr/>
          <p:nvPr/>
        </p:nvSpPr>
        <p:spPr>
          <a:xfrm rot="10800000">
            <a:off x="420475" y="876756"/>
            <a:ext cx="6014773" cy="5508000"/>
          </a:xfrm>
          <a:prstGeom prst="corner">
            <a:avLst>
              <a:gd name="adj1" fmla="val 34060"/>
              <a:gd name="adj2" fmla="val 55017"/>
            </a:avLst>
          </a:prstGeom>
          <a:noFill/>
          <a:ln>
            <a:solidFill>
              <a:schemeClr val="tx2">
                <a:lumMod val="60000"/>
                <a:lumOff val="40000"/>
              </a:schemeClr>
            </a:solidFill>
            <a:prstDash val="sysDot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7" name="46 CuadroTexto"/>
          <p:cNvSpPr txBox="1"/>
          <p:nvPr/>
        </p:nvSpPr>
        <p:spPr>
          <a:xfrm>
            <a:off x="586551" y="94869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rgbClr val="FF0000"/>
                </a:solidFill>
              </a:rPr>
              <a:t>0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7831144" y="5998376"/>
            <a:ext cx="612000" cy="252000"/>
          </a:xfrm>
          <a:prstGeom prst="rect">
            <a:avLst/>
          </a:prstGeom>
          <a:noFill/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>
                <a:solidFill>
                  <a:srgbClr val="FF0000"/>
                </a:solidFill>
              </a:rPr>
              <a:t>Fases</a:t>
            </a:r>
          </a:p>
        </p:txBody>
      </p:sp>
      <p:sp>
        <p:nvSpPr>
          <p:cNvPr id="49" name="48 Rectángulo"/>
          <p:cNvSpPr/>
          <p:nvPr/>
        </p:nvSpPr>
        <p:spPr>
          <a:xfrm>
            <a:off x="7785160" y="5969887"/>
            <a:ext cx="720000" cy="324000"/>
          </a:xfrm>
          <a:prstGeom prst="rect">
            <a:avLst/>
          </a:prstGeom>
          <a:noFill/>
          <a:ln w="127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FF0000"/>
              </a:solidFill>
            </a:endParaRPr>
          </a:p>
        </p:txBody>
      </p:sp>
      <p:cxnSp>
        <p:nvCxnSpPr>
          <p:cNvPr id="18" name="Elbow Connector 17"/>
          <p:cNvCxnSpPr>
            <a:endCxn id="19" idx="0"/>
          </p:cNvCxnSpPr>
          <p:nvPr/>
        </p:nvCxnSpPr>
        <p:spPr>
          <a:xfrm rot="10800000" flipV="1">
            <a:off x="1030828" y="1697664"/>
            <a:ext cx="2989116" cy="29125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6" idx="2"/>
            <a:endCxn id="20" idx="0"/>
          </p:cNvCxnSpPr>
          <p:nvPr/>
        </p:nvCxnSpPr>
        <p:spPr>
          <a:xfrm rot="5400000">
            <a:off x="3079639" y="1048615"/>
            <a:ext cx="582511" cy="129809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6" idx="2"/>
            <a:endCxn id="29" idx="0"/>
          </p:cNvCxnSpPr>
          <p:nvPr/>
        </p:nvCxnSpPr>
        <p:spPr>
          <a:xfrm rot="16200000" flipH="1">
            <a:off x="4508804" y="917547"/>
            <a:ext cx="582511" cy="156023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6" idx="3"/>
            <a:endCxn id="10" idx="0"/>
          </p:cNvCxnSpPr>
          <p:nvPr/>
        </p:nvCxnSpPr>
        <p:spPr>
          <a:xfrm>
            <a:off x="5099661" y="1177552"/>
            <a:ext cx="3144707" cy="811368"/>
          </a:xfrm>
          <a:prstGeom prst="bentConnector2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/>
          <p:nvPr/>
        </p:nvCxnSpPr>
        <p:spPr>
          <a:xfrm rot="10800000" flipV="1">
            <a:off x="4572000" y="2430807"/>
            <a:ext cx="432176" cy="56727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/>
          <p:nvPr/>
        </p:nvCxnSpPr>
        <p:spPr>
          <a:xfrm rot="16200000" flipH="1">
            <a:off x="6151612" y="2435372"/>
            <a:ext cx="567273" cy="558144"/>
          </a:xfrm>
          <a:prstGeom prst="bentConnector3">
            <a:avLst>
              <a:gd name="adj1" fmla="val -149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0855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50513" y="-23016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s-MX" sz="2000" b="1" dirty="0" smtClean="0">
                <a:latin typeface="Trebuchet MS" panose="020B0603020202020204" pitchFamily="34" charset="0"/>
              </a:rPr>
              <a:t>Consideraciones</a:t>
            </a:r>
            <a:endParaRPr lang="es-MX" sz="2000" b="1" dirty="0">
              <a:latin typeface="Trebuchet MS" panose="020B0603020202020204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395536" y="1250751"/>
            <a:ext cx="8280920" cy="3452227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1500" dirty="0" smtClean="0">
                <a:latin typeface="Trebuchet MS" pitchFamily="34" charset="0"/>
              </a:rPr>
              <a:t>La integración de la DCPA se hará por etapas y la duración prevista es de un año</a:t>
            </a:r>
          </a:p>
          <a:p>
            <a:pPr marL="285750" indent="-285750" algn="just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1500" dirty="0" smtClean="0">
                <a:latin typeface="Trebuchet MS" pitchFamily="34" charset="0"/>
              </a:rPr>
              <a:t>La DCPA pretende:</a:t>
            </a:r>
          </a:p>
          <a:p>
            <a:pPr marL="742950" lvl="1" indent="-285750" algn="just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1500" dirty="0" smtClean="0">
                <a:latin typeface="Trebuchet MS" pitchFamily="34" charset="0"/>
              </a:rPr>
              <a:t>Incorporar las mejores prácticas internacionales en materia de procura y abastecimiento</a:t>
            </a:r>
          </a:p>
          <a:p>
            <a:pPr marL="742950" lvl="1" indent="-285750" algn="just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1500" dirty="0" smtClean="0">
                <a:latin typeface="Trebuchet MS" pitchFamily="34" charset="0"/>
              </a:rPr>
              <a:t>Consolidar y aprovechar el poder de compra de PEMEX</a:t>
            </a:r>
          </a:p>
          <a:p>
            <a:pPr marL="742950" lvl="1" indent="-285750" algn="just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1500" dirty="0" smtClean="0">
                <a:latin typeface="Trebuchet MS" pitchFamily="34" charset="0"/>
              </a:rPr>
              <a:t>Desarrollar estrategias de abastecimiento estratégico basadas en la gestión por categorías</a:t>
            </a:r>
          </a:p>
          <a:p>
            <a:pPr marL="742950" lvl="1" indent="-285750" algn="just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1500" dirty="0" smtClean="0">
                <a:latin typeface="Trebuchet MS" pitchFamily="34" charset="0"/>
              </a:rPr>
              <a:t>Establecer relaciones ganar-ganar con proveedores mediante alianzas estratégicas y esquemas colaborativos que permitan la generación de valor</a:t>
            </a:r>
          </a:p>
          <a:p>
            <a:pPr marL="742950" lvl="1" indent="-285750" algn="just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MX" sz="1500" dirty="0">
              <a:latin typeface="Trebuchet MS" pitchFamily="34" charset="0"/>
            </a:endParaRPr>
          </a:p>
          <a:p>
            <a:pPr algn="just">
              <a:lnSpc>
                <a:spcPts val="2000"/>
              </a:lnSpc>
              <a:spcAft>
                <a:spcPts val="600"/>
              </a:spcAft>
            </a:pPr>
            <a:endParaRPr lang="es-MX" sz="1500" dirty="0" smtClean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667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50513" y="-23016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s-MX" sz="2000" b="1" dirty="0" smtClean="0">
                <a:latin typeface="Trebuchet MS" panose="020B0603020202020204" pitchFamily="34" charset="0"/>
              </a:rPr>
              <a:t>Preguntas y respuestas</a:t>
            </a:r>
            <a:endParaRPr lang="es-MX" sz="2000" b="1" dirty="0">
              <a:latin typeface="Trebuchet MS" panose="020B0603020202020204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95536" y="980728"/>
            <a:ext cx="8280920" cy="605294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lnSpc>
                <a:spcPts val="2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MX" sz="1500" dirty="0" smtClean="0">
                <a:latin typeface="Trebuchet MS" pitchFamily="34" charset="0"/>
              </a:rPr>
              <a:t>Respecto a sus preguntas consideramos que PEMEX tiene información pública disponible que les puede resultar de mucha utilidad: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1560" b="11386"/>
          <a:stretch/>
        </p:blipFill>
        <p:spPr bwMode="auto">
          <a:xfrm>
            <a:off x="5725437" y="1700808"/>
            <a:ext cx="2446963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755576" y="2060848"/>
            <a:ext cx="3780420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Pronóstico de la Demanda</a:t>
            </a:r>
          </a:p>
          <a:p>
            <a:r>
              <a:rPr lang="es-MX" sz="1050" dirty="0">
                <a:hlinkClick r:id="rId3"/>
              </a:rPr>
              <a:t>http://pronosticodemanda.pemex.com/DemandaBienes</a:t>
            </a:r>
            <a:r>
              <a:rPr lang="es-MX" sz="1050" dirty="0" smtClean="0">
                <a:hlinkClick r:id="rId3"/>
              </a:rPr>
              <a:t>/</a:t>
            </a:r>
            <a:endParaRPr lang="es-MX" sz="1050" dirty="0" smtClean="0"/>
          </a:p>
          <a:p>
            <a:endParaRPr lang="es-MX" sz="1050" dirty="0"/>
          </a:p>
          <a:p>
            <a:r>
              <a:rPr lang="es-MX" sz="1050" dirty="0" smtClean="0"/>
              <a:t>Información de lo que ha comprado PEMEX los últimos 5 años y lo que comprará los siguientes 5</a:t>
            </a:r>
          </a:p>
          <a:p>
            <a:endParaRPr lang="es-MX" sz="1050" dirty="0"/>
          </a:p>
        </p:txBody>
      </p:sp>
      <p:sp>
        <p:nvSpPr>
          <p:cNvPr id="8" name="7 CuadroTexto"/>
          <p:cNvSpPr txBox="1"/>
          <p:nvPr/>
        </p:nvSpPr>
        <p:spPr>
          <a:xfrm>
            <a:off x="755576" y="3779748"/>
            <a:ext cx="3780420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Licitaciones</a:t>
            </a:r>
          </a:p>
          <a:p>
            <a:endParaRPr lang="es-MX" sz="1050" dirty="0"/>
          </a:p>
          <a:p>
            <a:r>
              <a:rPr lang="es-MX" sz="1050" dirty="0" smtClean="0"/>
              <a:t>Información de las licitaciones por Organismo </a:t>
            </a:r>
          </a:p>
          <a:p>
            <a:endParaRPr lang="es-MX" sz="1050" dirty="0"/>
          </a:p>
        </p:txBody>
      </p:sp>
      <p:sp>
        <p:nvSpPr>
          <p:cNvPr id="9" name="8 CuadroTexto"/>
          <p:cNvSpPr txBox="1"/>
          <p:nvPr/>
        </p:nvSpPr>
        <p:spPr>
          <a:xfrm>
            <a:off x="755576" y="5301208"/>
            <a:ext cx="439248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Anuario Estadístico</a:t>
            </a:r>
          </a:p>
          <a:p>
            <a:r>
              <a:rPr lang="es-MX" sz="1000" dirty="0">
                <a:hlinkClick r:id="rId4"/>
              </a:rPr>
              <a:t>http://</a:t>
            </a:r>
            <a:r>
              <a:rPr lang="es-MX" sz="1000" dirty="0" smtClean="0">
                <a:hlinkClick r:id="rId4"/>
              </a:rPr>
              <a:t>www.pemex.com/acerca/informes_publicaciones/Documents/anuario_estadistico_2013/anuario-estadistico-2013_131014.pdf</a:t>
            </a:r>
            <a:endParaRPr lang="es-MX" sz="1000" dirty="0" smtClean="0"/>
          </a:p>
          <a:p>
            <a:endParaRPr lang="es-MX" sz="1000" dirty="0"/>
          </a:p>
          <a:p>
            <a:r>
              <a:rPr lang="es-MX" sz="1000" dirty="0" smtClean="0"/>
              <a:t>Información por Organismo: reservas, producción, capacidades, volúmenes, etc.</a:t>
            </a:r>
          </a:p>
          <a:p>
            <a:endParaRPr lang="es-MX" sz="1000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8888" b="7723"/>
          <a:stretch/>
        </p:blipFill>
        <p:spPr bwMode="auto">
          <a:xfrm>
            <a:off x="3995936" y="3284984"/>
            <a:ext cx="2379639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861" t="8753" r="13087" b="4949"/>
          <a:stretch/>
        </p:blipFill>
        <p:spPr bwMode="auto">
          <a:xfrm>
            <a:off x="5786972" y="4869160"/>
            <a:ext cx="2385428" cy="1406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90188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BOX" val="Pendiente de actualizar con las funciones"/>
</p:tagLst>
</file>

<file path=ppt/theme/theme1.xml><?xml version="1.0" encoding="utf-8"?>
<a:theme xmlns:a="http://schemas.openxmlformats.org/drawingml/2006/main" name="SG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mex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mex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mex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mex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mex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mex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mex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mex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mex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mex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mex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mex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mex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mex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0C0C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7300"/>
        </a:accent6>
        <a:hlink>
          <a:srgbClr val="CC330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17638</TotalTime>
  <Words>366</Words>
  <Application>Microsoft Office PowerPoint</Application>
  <PresentationFormat>Presentación en pantalla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SGP</vt:lpstr>
      <vt:lpstr>Dirección Corporativa de Procura y Abastecimiento</vt:lpstr>
      <vt:lpstr>Introducción</vt:lpstr>
      <vt:lpstr>Estructura Organizacional Aprobada </vt:lpstr>
      <vt:lpstr>Consideraciones</vt:lpstr>
      <vt:lpstr>Preguntas y respuestas</vt:lpstr>
    </vt:vector>
  </TitlesOfParts>
  <Company>Accenture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Carvajal Morales Mónica</dc:creator>
  <cp:keywords>Documento discusión interna</cp:keywords>
  <cp:lastModifiedBy>Aldo</cp:lastModifiedBy>
  <cp:revision>1671</cp:revision>
  <cp:lastPrinted>2014-02-11T22:53:04Z</cp:lastPrinted>
  <dcterms:created xsi:type="dcterms:W3CDTF">2013-04-22T19:02:25Z</dcterms:created>
  <dcterms:modified xsi:type="dcterms:W3CDTF">2014-04-01T16:31:24Z</dcterms:modified>
</cp:coreProperties>
</file>