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7561263" cy="5329238"/>
  <p:notesSz cx="6858000" cy="9144000"/>
  <p:defaultTextStyle>
    <a:defPPr>
      <a:defRPr lang="es-ES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2" y="84"/>
      </p:cViewPr>
      <p:guideLst>
        <p:guide orient="horz" pos="1679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4FA2-7F74-4E12-B9A5-0FA35D6E144C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685800"/>
            <a:ext cx="48641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A1561-318B-4B7F-B3DA-BB60BF0EC3C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85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EFEC6-D6A9-44EC-8348-380AE8A94E4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84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67095" y="1655518"/>
            <a:ext cx="6427074" cy="11423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34190" y="3019902"/>
            <a:ext cx="5292884" cy="136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631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187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534133" y="165305"/>
            <a:ext cx="1405923" cy="35343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12427" y="165305"/>
            <a:ext cx="4095684" cy="353432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75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24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7287" y="3424529"/>
            <a:ext cx="6427074" cy="105844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7287" y="2258759"/>
            <a:ext cx="6427074" cy="116577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416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12428" y="965925"/>
            <a:ext cx="2750147" cy="27337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188595" y="965925"/>
            <a:ext cx="2751460" cy="27337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420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78063" y="1192911"/>
            <a:ext cx="3340871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8063" y="1690059"/>
            <a:ext cx="3340871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841017" y="1192911"/>
            <a:ext cx="3342183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841017" y="1690059"/>
            <a:ext cx="3342183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61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534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48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8064" y="212183"/>
            <a:ext cx="2487603" cy="90301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956244" y="212183"/>
            <a:ext cx="4226956" cy="454835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78064" y="1115193"/>
            <a:ext cx="2487603" cy="3645347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465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2060" y="3730466"/>
            <a:ext cx="4536758" cy="44040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482060" y="476177"/>
            <a:ext cx="4536758" cy="3197543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82060" y="4170869"/>
            <a:ext cx="4536758" cy="625445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29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78063" y="1243489"/>
            <a:ext cx="6805137" cy="3517051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F79F-302E-4522-B854-154FA59B9E2F}" type="datetimeFigureOut">
              <a:rPr lang="es-ES" smtClean="0"/>
              <a:t>10/05/2017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253E8-5C56-401C-8DE6-25574B6F15F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76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mikel.emaldi@tecnalia.com" TargetMode="External"/><Relationship Id="rId3" Type="http://schemas.openxmlformats.org/officeDocument/2006/relationships/image" Target="../media/image11.png"/><Relationship Id="rId7" Type="http://schemas.openxmlformats.org/officeDocument/2006/relationships/hyperlink" Target="http://www.elannetwork.org/es/content/2017-evento-argentina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72" y="1728515"/>
            <a:ext cx="3116665" cy="91522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01"/>
          <a:stretch/>
        </p:blipFill>
        <p:spPr bwMode="auto">
          <a:xfrm>
            <a:off x="0" y="0"/>
            <a:ext cx="7561263" cy="1530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6 Conector recto"/>
          <p:cNvCxnSpPr/>
          <p:nvPr/>
        </p:nvCxnSpPr>
        <p:spPr>
          <a:xfrm>
            <a:off x="-3120" y="1520563"/>
            <a:ext cx="7561263" cy="0"/>
          </a:xfrm>
          <a:prstGeom prst="line">
            <a:avLst/>
          </a:prstGeom>
          <a:ln w="1016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0" y="3454918"/>
            <a:ext cx="7561263" cy="0"/>
          </a:xfrm>
          <a:prstGeom prst="line">
            <a:avLst/>
          </a:prstGeom>
          <a:ln w="1016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europa.eu/about-eu/basic-information/symbols/images/flag_yellow_low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71" y="4956873"/>
            <a:ext cx="432363" cy="28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709440" y="5030392"/>
            <a:ext cx="33633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Este proyecto está financiado por la Unión Europea</a:t>
            </a:r>
          </a:p>
        </p:txBody>
      </p:sp>
      <p:sp>
        <p:nvSpPr>
          <p:cNvPr id="13" name="1 Marcador de contenido"/>
          <p:cNvSpPr>
            <a:spLocks noGrp="1"/>
          </p:cNvSpPr>
          <p:nvPr/>
        </p:nvSpPr>
        <p:spPr>
          <a:xfrm>
            <a:off x="2232571" y="3543007"/>
            <a:ext cx="3708300" cy="283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es-ES" sz="1050" b="1" dirty="0" smtClean="0">
                <a:solidFill>
                  <a:srgbClr val="33CC33"/>
                </a:solidFill>
                <a:latin typeface="Century Gothic" panose="020B0502020202020204" pitchFamily="34" charset="0"/>
              </a:rPr>
              <a:t>Miembros </a:t>
            </a:r>
            <a:r>
              <a:rPr lang="es-ES" sz="1050" b="1" dirty="0">
                <a:solidFill>
                  <a:srgbClr val="33CC33"/>
                </a:solidFill>
                <a:latin typeface="Century Gothic" panose="020B0502020202020204" pitchFamily="34" charset="0"/>
              </a:rPr>
              <a:t>ELAN  Network  &amp;  </a:t>
            </a:r>
            <a:r>
              <a:rPr lang="es-ES" sz="1050" b="1" dirty="0" smtClean="0">
                <a:solidFill>
                  <a:srgbClr val="33CC33"/>
                </a:solidFill>
                <a:latin typeface="Century Gothic" panose="020B0502020202020204" pitchFamily="34" charset="0"/>
              </a:rPr>
              <a:t>Organizadores </a:t>
            </a:r>
            <a:r>
              <a:rPr lang="es-ES" sz="1050" b="1" dirty="0">
                <a:solidFill>
                  <a:srgbClr val="33CC33"/>
                </a:solidFill>
                <a:latin typeface="Century Gothic" panose="020B0502020202020204" pitchFamily="34" charset="0"/>
              </a:rPr>
              <a:t>del Evento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241245" y="4830686"/>
            <a:ext cx="1290656" cy="782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s-ES"/>
            </a:defPPr>
            <a:lvl1pPr algn="ctr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None/>
              <a:defRPr sz="1050" b="1">
                <a:solidFill>
                  <a:srgbClr val="33CC33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z="700" dirty="0"/>
              <a:t>Coordinador ELAN Network &amp; Co-organizador 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876" y="4939707"/>
            <a:ext cx="1431462" cy="35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069" y="4010195"/>
            <a:ext cx="1277522" cy="551014"/>
          </a:xfrm>
          <a:prstGeom prst="rect">
            <a:avLst/>
          </a:prstGeom>
        </p:spPr>
      </p:pic>
      <p:sp>
        <p:nvSpPr>
          <p:cNvPr id="26" name="25 CuadroTexto"/>
          <p:cNvSpPr txBox="1"/>
          <p:nvPr/>
        </p:nvSpPr>
        <p:spPr>
          <a:xfrm>
            <a:off x="462016" y="2807627"/>
            <a:ext cx="2598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rPr>
              <a:t>www.elannetwork.org</a:t>
            </a:r>
            <a:endParaRPr lang="es-ES" sz="1400" b="1" dirty="0">
              <a:solidFill>
                <a:schemeClr val="tx1">
                  <a:lumMod val="50000"/>
                  <a:lumOff val="50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371444" y="1675557"/>
            <a:ext cx="418982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EVENTO ARGENTINA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Nuevos negocios tecnológicos entre Europa y Argentina para abordar retos en Industria 4.0 y Energías Renovables</a:t>
            </a:r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27-28 </a:t>
            </a:r>
            <a:r>
              <a:rPr lang="en-US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junio</a:t>
            </a: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 2017</a:t>
            </a: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/>
            </a:r>
            <a:b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Buenos Aires, Argentina</a:t>
            </a:r>
            <a:endParaRPr lang="es-ES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462016" y="3039204"/>
            <a:ext cx="2598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rPr>
              <a:t>#</a:t>
            </a:r>
            <a:r>
              <a:rPr lang="es-ES" sz="1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Franklin Gothic Book" panose="020B0503020102020204" pitchFamily="34" charset="0"/>
              </a:rPr>
              <a:t>ELANnetworkAR</a:t>
            </a:r>
            <a:endParaRPr lang="es-ES" sz="1400" b="1" dirty="0">
              <a:solidFill>
                <a:schemeClr val="tx1">
                  <a:lumMod val="50000"/>
                  <a:lumOff val="50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216" y="4158160"/>
            <a:ext cx="1295809" cy="375238"/>
          </a:xfrm>
          <a:prstGeom prst="rect">
            <a:avLst/>
          </a:prstGeom>
        </p:spPr>
      </p:pic>
      <p:pic>
        <p:nvPicPr>
          <p:cNvPr id="6" name="Picture 2" descr="T:\Proyectos\ABIERTOS\043777_ELAN\3-EJECUCIÓN\R2-TBBO Events\Events-Missions 2017\ARGENTINA\LOGOS\01_isologotipo_institucional_60_fondo_blanco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670" y="3850682"/>
            <a:ext cx="564133" cy="11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T:\Proyectos\ABIERTOS\043777_ELAN\3-EJECUCIÓN\R2-TBBO Events\Events-Missions 2017\ARGENTINA\LOGOS\Logo_Ministerio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60" y="4010193"/>
            <a:ext cx="1731909" cy="60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71" y="4078139"/>
            <a:ext cx="1375461" cy="49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8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21"/>
          <a:stretch/>
        </p:blipFill>
        <p:spPr>
          <a:xfrm>
            <a:off x="4147467" y="0"/>
            <a:ext cx="3449588" cy="5359528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" y="32035"/>
            <a:ext cx="7462448" cy="74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204887" y="996082"/>
            <a:ext cx="35423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El </a:t>
            </a:r>
            <a:r>
              <a: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evento </a:t>
            </a:r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permitirá </a:t>
            </a:r>
            <a:r>
              <a: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a los asistentes </a:t>
            </a:r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encontrar </a:t>
            </a:r>
            <a:r>
              <a: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nuevos socios internacionales y crear redes sólidas y relaciones </a:t>
            </a:r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duraderas en los ámbitos de las Energías Renovables</a:t>
            </a:r>
            <a:r>
              <a: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, </a:t>
            </a:r>
            <a:r>
              <a:rPr lang="es-ES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Industria </a:t>
            </a:r>
            <a:r>
              <a: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4.0 y </a:t>
            </a:r>
            <a:r>
              <a:rPr lang="es-ES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TICs</a:t>
            </a:r>
            <a:r>
              <a:rPr lang="es-E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  <a:ea typeface="+mj-ea"/>
                <a:cs typeface="+mj-cs"/>
              </a:rPr>
              <a:t>.</a:t>
            </a:r>
            <a:endParaRPr lang="es-ES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just"/>
            <a:endParaRPr lang="es-ES" sz="12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 algn="just"/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Contará con diferentes actividades, cuyo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objetivo principal será la generación de nuevas oportunidades de base tecnológica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la consolidación de las ya existentes entre empresas europeas y </a:t>
            </a: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argentinas,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así como establecer alianzas estratégicas de efecto multiplicador. </a:t>
            </a:r>
            <a:endParaRPr lang="es-ES" sz="1200" b="1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996656" y="971695"/>
            <a:ext cx="35322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b="1" dirty="0" smtClean="0">
                <a:solidFill>
                  <a:srgbClr val="33CC33"/>
                </a:solidFill>
                <a:latin typeface="Century Gothic" panose="020B0502020202020204" pitchFamily="34" charset="0"/>
              </a:rPr>
              <a:t>Asistentes de ALC y la UE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Empresas, principalmente PYMES.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Emprendedores.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entros de desarrollo tecnológico.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Entidades gubernamentales.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sociaciones empresariales y </a:t>
            </a:r>
            <a:r>
              <a:rPr lang="es-E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clusters</a:t>
            </a: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de Europa y Argentina. 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3996656" y="1948736"/>
            <a:ext cx="353225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000" b="1" dirty="0" smtClean="0">
                <a:solidFill>
                  <a:srgbClr val="33CC33"/>
                </a:solidFill>
                <a:latin typeface="Century Gothic" panose="020B0502020202020204" pitchFamily="34" charset="0"/>
              </a:rPr>
              <a:t>Actividades</a:t>
            </a:r>
            <a:endParaRPr lang="es-ES" sz="900" b="1" dirty="0">
              <a:solidFill>
                <a:srgbClr val="33CC33"/>
              </a:solidFill>
              <a:latin typeface="Century Gothic" panose="020B0502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 largo de las 2 jornadas se realizaran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actividades y dinámicas grupales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 el objetivo general de identificar el estado actual de los temáticas seleccionadas, estableciendo desafíos, mejoras y consolidando ámbitos para la generación de oportunidades de negocio basadas en la trasferencia de tecnología. Estas actividades incluirán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identificación de retos de Argentina, presentaciones de empresas europeas, sesiones de </a:t>
            </a:r>
            <a:r>
              <a:rPr lang="es-ES" sz="9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-creación y reuniones bilaterales, así como espacios para el </a:t>
            </a:r>
            <a:r>
              <a:rPr lang="es-ES" sz="9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networking</a:t>
            </a:r>
            <a:r>
              <a:rPr lang="es-E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hará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especial foco en las rondas de negocio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fin de poder establecer alianzas de manera concreta.</a:t>
            </a:r>
            <a:endParaRPr lang="es-ES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9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04887" y="2747501"/>
            <a:ext cx="354230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000" b="1" dirty="0" smtClean="0">
              <a:solidFill>
                <a:srgbClr val="33CC33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1000" b="1" dirty="0" err="1" smtClean="0">
                <a:solidFill>
                  <a:srgbClr val="33CC33"/>
                </a:solidFill>
                <a:latin typeface="Century Gothic" panose="020B0502020202020204" pitchFamily="34" charset="0"/>
              </a:rPr>
              <a:t>Objetivos</a:t>
            </a:r>
            <a:endParaRPr lang="en-US" sz="1000" b="1" dirty="0">
              <a:solidFill>
                <a:srgbClr val="33CC33"/>
              </a:solidFill>
              <a:latin typeface="Century Gothic" panose="020B0502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Identificar y explorar los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retos tecnológicos y de mercado que tiene Argentina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como país, en base al Plan Estratégico Argentina Innovadora </a:t>
            </a: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2020.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Presentar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la oferta de las empresas europeas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así como su respuesta a los retos de país planteados y las necesidades de los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socios locales para llevar a cabo nuevos </a:t>
            </a:r>
            <a:r>
              <a:rPr lang="es-E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negocios.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través de las  sesiones de </a:t>
            </a:r>
            <a:r>
              <a:rPr lang="es-ES" sz="9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-creación, poner en común las capacidades de actores de ambos continentes, para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desarrollar ideas de cooperación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 nuevas oportunidades de negocio de base </a:t>
            </a:r>
            <a:r>
              <a:rPr lang="es-ES" sz="9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tecnológica.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Tratar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ideas concretas de negocio, a través de </a:t>
            </a:r>
            <a:r>
              <a:rPr lang="es-ES" sz="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reuniones bilaterales </a:t>
            </a:r>
            <a:r>
              <a:rPr lang="es-E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entre los participantes.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6" name="25 Conector recto"/>
          <p:cNvCxnSpPr/>
          <p:nvPr/>
        </p:nvCxnSpPr>
        <p:spPr>
          <a:xfrm>
            <a:off x="0" y="5283195"/>
            <a:ext cx="7561263" cy="0"/>
          </a:xfrm>
          <a:prstGeom prst="line">
            <a:avLst/>
          </a:prstGeom>
          <a:ln w="1016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1 Marcador de contenido"/>
          <p:cNvSpPr>
            <a:spLocks noGrp="1"/>
          </p:cNvSpPr>
          <p:nvPr/>
        </p:nvSpPr>
        <p:spPr>
          <a:xfrm>
            <a:off x="5883638" y="4328423"/>
            <a:ext cx="1187063" cy="288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None/>
            </a:pPr>
            <a:r>
              <a:rPr lang="es-ES" sz="800" b="1" dirty="0">
                <a:solidFill>
                  <a:srgbClr val="00CC00"/>
                </a:solidFill>
                <a:latin typeface="Century Gothic" panose="020B0502020202020204" pitchFamily="34" charset="0"/>
              </a:rPr>
              <a:t>Con el apoyo de</a:t>
            </a:r>
          </a:p>
        </p:txBody>
      </p:sp>
      <p:pic>
        <p:nvPicPr>
          <p:cNvPr id="35" name="34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855" y="4739047"/>
            <a:ext cx="1404236" cy="233256"/>
          </a:xfrm>
          <a:prstGeom prst="rect">
            <a:avLst/>
          </a:prstGeom>
        </p:spPr>
      </p:pic>
      <p:sp>
        <p:nvSpPr>
          <p:cNvPr id="36" name="1 Marcador de contenido"/>
          <p:cNvSpPr>
            <a:spLocks noGrp="1"/>
          </p:cNvSpPr>
          <p:nvPr/>
        </p:nvSpPr>
        <p:spPr>
          <a:xfrm>
            <a:off x="4147467" y="4252223"/>
            <a:ext cx="1505372" cy="288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Arial" panose="020B0604020202020204" pitchFamily="34" charset="0"/>
              <a:buNone/>
            </a:pPr>
            <a:r>
              <a:rPr lang="es-ES" sz="800" b="1" dirty="0">
                <a:solidFill>
                  <a:srgbClr val="00CC00"/>
                </a:solidFill>
                <a:latin typeface="Century Gothic" panose="020B0502020202020204" pitchFamily="34" charset="0"/>
              </a:rPr>
              <a:t>En cooperación </a:t>
            </a:r>
            <a:r>
              <a:rPr lang="es-ES" sz="800" b="1" dirty="0" smtClean="0">
                <a:solidFill>
                  <a:srgbClr val="00CC00"/>
                </a:solidFill>
                <a:latin typeface="Century Gothic" panose="020B0502020202020204" pitchFamily="34" charset="0"/>
              </a:rPr>
              <a:t>y coordinación con</a:t>
            </a:r>
            <a:endParaRPr lang="es-ES" sz="800" b="1" dirty="0">
              <a:solidFill>
                <a:srgbClr val="00CC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7" name="36 Imagen" descr="V:\Empresas\EEN\EEN\2015\Templates imagen\EN\Logo-NET-EN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380" y="4627785"/>
            <a:ext cx="474130" cy="416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136" y="4565937"/>
            <a:ext cx="473147" cy="540221"/>
          </a:xfrm>
          <a:prstGeom prst="rect">
            <a:avLst/>
          </a:prstGeom>
        </p:spPr>
      </p:pic>
      <p:sp>
        <p:nvSpPr>
          <p:cNvPr id="20" name="19 Rectángulo"/>
          <p:cNvSpPr/>
          <p:nvPr/>
        </p:nvSpPr>
        <p:spPr>
          <a:xfrm>
            <a:off x="4071622" y="3547001"/>
            <a:ext cx="3386750" cy="584775"/>
          </a:xfrm>
          <a:prstGeom prst="rect">
            <a:avLst/>
          </a:prstGeom>
          <a:solidFill>
            <a:srgbClr val="00CC0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 err="1">
                <a:solidFill>
                  <a:schemeClr val="bg1"/>
                </a:solidFill>
              </a:rPr>
              <a:t>Más</a:t>
            </a:r>
            <a:r>
              <a:rPr lang="en-GB" sz="800" b="1" dirty="0">
                <a:solidFill>
                  <a:schemeClr val="bg1"/>
                </a:solidFill>
              </a:rPr>
              <a:t> </a:t>
            </a:r>
            <a:r>
              <a:rPr lang="en-GB" sz="800" b="1" dirty="0" err="1">
                <a:solidFill>
                  <a:schemeClr val="bg1"/>
                </a:solidFill>
              </a:rPr>
              <a:t>información</a:t>
            </a:r>
            <a:r>
              <a:rPr lang="en-GB" sz="800" b="1" dirty="0">
                <a:solidFill>
                  <a:schemeClr val="bg1"/>
                </a:solidFill>
              </a:rPr>
              <a:t> e </a:t>
            </a:r>
            <a:r>
              <a:rPr lang="en-GB" sz="800" b="1" dirty="0" err="1" smtClean="0">
                <a:solidFill>
                  <a:schemeClr val="bg1"/>
                </a:solidFill>
              </a:rPr>
              <a:t>inscripciones</a:t>
            </a:r>
            <a:r>
              <a:rPr lang="en-GB" sz="800" b="1" dirty="0" smtClean="0">
                <a:solidFill>
                  <a:schemeClr val="bg1"/>
                </a:solidFill>
              </a:rPr>
              <a:t>: </a:t>
            </a:r>
          </a:p>
          <a:p>
            <a:r>
              <a:rPr lang="es-ES" sz="800" dirty="0">
                <a:solidFill>
                  <a:schemeClr val="bg1"/>
                </a:solidFill>
                <a:hlinkClick r:id="rId7"/>
              </a:rPr>
              <a:t>http://www.elannetwork.org/es/content/2017-evento-argentina</a:t>
            </a:r>
            <a:r>
              <a:rPr lang="es-ES" sz="800" dirty="0">
                <a:solidFill>
                  <a:schemeClr val="bg1"/>
                </a:solidFill>
              </a:rPr>
              <a:t> </a:t>
            </a:r>
          </a:p>
          <a:p>
            <a:r>
              <a:rPr lang="es-ES" sz="800" b="1" dirty="0" smtClean="0">
                <a:solidFill>
                  <a:schemeClr val="bg1"/>
                </a:solidFill>
              </a:rPr>
              <a:t>Para </a:t>
            </a:r>
            <a:r>
              <a:rPr lang="es-ES" sz="800" b="1" dirty="0">
                <a:solidFill>
                  <a:schemeClr val="bg1"/>
                </a:solidFill>
              </a:rPr>
              <a:t>información sobre bolsas de </a:t>
            </a:r>
            <a:r>
              <a:rPr lang="es-ES" sz="800" b="1" dirty="0" smtClean="0">
                <a:solidFill>
                  <a:schemeClr val="bg1"/>
                </a:solidFill>
              </a:rPr>
              <a:t>viaje para </a:t>
            </a:r>
            <a:r>
              <a:rPr lang="es-ES" sz="800" b="1" smtClean="0">
                <a:solidFill>
                  <a:schemeClr val="bg1"/>
                </a:solidFill>
              </a:rPr>
              <a:t>organizaciones europeas, </a:t>
            </a:r>
            <a:r>
              <a:rPr lang="es-ES" sz="800" b="1" dirty="0">
                <a:solidFill>
                  <a:schemeClr val="bg1"/>
                </a:solidFill>
              </a:rPr>
              <a:t>contactar con </a:t>
            </a:r>
            <a:r>
              <a:rPr lang="en-GB" sz="800" b="1" dirty="0" smtClean="0">
                <a:solidFill>
                  <a:schemeClr val="bg1"/>
                </a:solidFill>
              </a:rPr>
              <a:t>TECNALIA: Mikel </a:t>
            </a:r>
            <a:r>
              <a:rPr lang="en-GB" sz="800" b="1" dirty="0" err="1" smtClean="0">
                <a:solidFill>
                  <a:schemeClr val="bg1"/>
                </a:solidFill>
              </a:rPr>
              <a:t>Emaldi</a:t>
            </a:r>
            <a:r>
              <a:rPr lang="en-GB" sz="800" b="1" dirty="0" smtClean="0">
                <a:solidFill>
                  <a:schemeClr val="bg1"/>
                </a:solidFill>
              </a:rPr>
              <a:t> -</a:t>
            </a:r>
            <a:r>
              <a:rPr lang="en-GB" sz="800" dirty="0" smtClean="0">
                <a:solidFill>
                  <a:schemeClr val="bg1"/>
                </a:solidFill>
              </a:rPr>
              <a:t> </a:t>
            </a:r>
            <a:r>
              <a:rPr lang="en-GB" sz="800" dirty="0" smtClean="0">
                <a:solidFill>
                  <a:schemeClr val="bg1"/>
                </a:solidFill>
                <a:hlinkClick r:id="rId8"/>
              </a:rPr>
              <a:t>mikel.emaldi@tecnalia.com</a:t>
            </a:r>
            <a:endParaRPr lang="en-GB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67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381</Words>
  <Application>Microsoft Office PowerPoint</Application>
  <PresentationFormat>Personalizado</PresentationFormat>
  <Paragraphs>32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Franklin Gothic Book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CAME</cp:lastModifiedBy>
  <cp:revision>19</cp:revision>
  <dcterms:created xsi:type="dcterms:W3CDTF">2016-03-23T12:01:11Z</dcterms:created>
  <dcterms:modified xsi:type="dcterms:W3CDTF">2017-05-10T19:45:51Z</dcterms:modified>
</cp:coreProperties>
</file>