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95" r:id="rId3"/>
    <p:sldId id="296" r:id="rId4"/>
    <p:sldId id="320" r:id="rId5"/>
    <p:sldId id="321" r:id="rId6"/>
    <p:sldId id="322" r:id="rId7"/>
    <p:sldId id="323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7" r:id="rId17"/>
    <p:sldId id="306" r:id="rId18"/>
    <p:sldId id="308" r:id="rId19"/>
    <p:sldId id="309" r:id="rId20"/>
    <p:sldId id="310" r:id="rId21"/>
    <p:sldId id="313" r:id="rId22"/>
    <p:sldId id="312" r:id="rId23"/>
    <p:sldId id="317" r:id="rId24"/>
    <p:sldId id="318" r:id="rId25"/>
    <p:sldId id="319" r:id="rId26"/>
    <p:sldId id="290" r:id="rId2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6DAC"/>
    <a:srgbClr val="33A5D0"/>
    <a:srgbClr val="0A91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97" autoAdjust="0"/>
    <p:restoredTop sz="86766" autoAdjust="0"/>
  </p:normalViewPr>
  <p:slideViewPr>
    <p:cSldViewPr snapToGrid="0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2CD47-BD41-4014-9611-9C5E7B9CEA8E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C896-AE2D-4E0B-BCF3-D59EED4737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2327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63161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8542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715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6751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59113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23387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5623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90809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36898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36685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0226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6520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00752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81813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01643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44419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639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0793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9451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1041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8568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3689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3442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Breve</a:t>
            </a:r>
            <a:r>
              <a:rPr lang="es-AR" baseline="0" dirty="0" smtClean="0"/>
              <a:t> presentación del sistema y cómo surgió su implementación. Evolución desde la documentación técnica hasta darle un carácter más amplio.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C896-AE2D-4E0B-BCF3-D59EED4737B2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7028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0285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452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9146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8950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4902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745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8573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8524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3330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184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6591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BFF6-9A10-402D-ABC0-85F378118111}" type="datetimeFigureOut">
              <a:rPr lang="es-AR" smtClean="0"/>
              <a:pPr/>
              <a:t>27/07/2018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764E-E221-46EE-BD29-A04E30465D0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600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acom.gob.ar/sistemas-de-banda-ancha-en-modalidad-compartida_p555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6194854"/>
            <a:ext cx="9144000" cy="678164"/>
            <a:chOff x="0" y="6194854"/>
            <a:chExt cx="9144000" cy="67816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05725"/>
              <a:ext cx="9144000" cy="667293"/>
            </a:xfrm>
            <a:prstGeom prst="rect">
              <a:avLst/>
            </a:prstGeom>
          </p:spPr>
        </p:pic>
        <p:cxnSp>
          <p:nvCxnSpPr>
            <p:cNvPr id="6" name="Conector recto 5"/>
            <p:cNvCxnSpPr/>
            <p:nvPr/>
          </p:nvCxnSpPr>
          <p:spPr>
            <a:xfrm>
              <a:off x="0" y="6194854"/>
              <a:ext cx="9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uadroTexto 7"/>
          <p:cNvSpPr txBox="1"/>
          <p:nvPr/>
        </p:nvSpPr>
        <p:spPr>
          <a:xfrm>
            <a:off x="497939" y="4095325"/>
            <a:ext cx="6479636" cy="978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Gerencia de Ingeniería</a:t>
            </a:r>
          </a:p>
          <a:p>
            <a:endParaRPr lang="es-AR" sz="1000" b="1" dirty="0" smtClean="0">
              <a:solidFill>
                <a:schemeClr val="bg1"/>
              </a:solidFill>
            </a:endParaRPr>
          </a:p>
          <a:p>
            <a:r>
              <a:rPr lang="es-AR" b="1" dirty="0" smtClean="0">
                <a:solidFill>
                  <a:schemeClr val="bg1"/>
                </a:solidFill>
              </a:rPr>
              <a:t>Subgerencia de Desarrollo y Normas Técnicas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7939" y="1208491"/>
            <a:ext cx="8147297" cy="2022288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s-AR" sz="4000" b="1" cap="all" dirty="0" smtClean="0">
                <a:solidFill>
                  <a:schemeClr val="bg1"/>
                </a:solidFill>
              </a:rPr>
              <a:t>Diseño </a:t>
            </a:r>
            <a:r>
              <a:rPr lang="es-AR" sz="4000" b="1" cap="all" dirty="0">
                <a:solidFill>
                  <a:schemeClr val="bg1"/>
                </a:solidFill>
              </a:rPr>
              <a:t>y </a:t>
            </a:r>
            <a:r>
              <a:rPr lang="es-AR" sz="4000" b="1" cap="all" dirty="0" smtClean="0">
                <a:solidFill>
                  <a:schemeClr val="bg1"/>
                </a:solidFill>
              </a:rPr>
              <a:t>Fabricación DE Dispositivo PARA Carga DE Rieles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7939" y="3230779"/>
            <a:ext cx="6479636" cy="4005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Solicitud de Propuestas de Ingeniería y </a:t>
            </a:r>
            <a:r>
              <a:rPr lang="es-AR" dirty="0" smtClean="0">
                <a:solidFill>
                  <a:schemeClr val="bg1"/>
                </a:solidFill>
              </a:rPr>
              <a:t>Fabricación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18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Concepto </a:t>
            </a:r>
            <a:r>
              <a:rPr lang="es-AR" sz="3200" dirty="0">
                <a:solidFill>
                  <a:srgbClr val="0A91D1"/>
                </a:solidFill>
              </a:rPr>
              <a:t>Principal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655057"/>
            <a:ext cx="8782299" cy="316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Módulos, Accesorios y </a:t>
            </a:r>
            <a:r>
              <a:rPr lang="es-AR" sz="2400" dirty="0" smtClean="0"/>
              <a:t>Opcionales (cont.):</a:t>
            </a:r>
            <a:endParaRPr lang="es-AR" sz="2400" dirty="0"/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Módulo Base ajustable al Vagón y a Columna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Accesorio Luces LED para trabajo </a:t>
            </a:r>
            <a:r>
              <a:rPr lang="es-AR" sz="2400" dirty="0" smtClean="0">
                <a:latin typeface="Calibri" panose="020F0502020204030204" pitchFamily="34" charset="0"/>
              </a:rPr>
              <a:t>Nocturno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631825" algn="l"/>
              </a:tabLst>
            </a:pPr>
            <a:r>
              <a:rPr lang="es-AR" sz="2400" dirty="0" smtClean="0">
                <a:latin typeface="Calibri" panose="020F0502020204030204" pitchFamily="34" charset="0"/>
              </a:rPr>
              <a:t>Accesorio </a:t>
            </a:r>
            <a:r>
              <a:rPr lang="es-AR" sz="2400" dirty="0">
                <a:latin typeface="Calibri" panose="020F0502020204030204" pitchFamily="34" charset="0"/>
              </a:rPr>
              <a:t>Control Remoto para Sincronismo o Control por </a:t>
            </a:r>
            <a:r>
              <a:rPr lang="es-AR" sz="2400" dirty="0" smtClean="0">
                <a:latin typeface="Calibri" panose="020F0502020204030204" pitchFamily="34" charset="0"/>
              </a:rPr>
              <a:t>	separado </a:t>
            </a:r>
            <a:r>
              <a:rPr lang="es-AR" sz="2400" dirty="0">
                <a:latin typeface="Calibri" panose="020F0502020204030204" pitchFamily="34" charset="0"/>
              </a:rPr>
              <a:t>de los </a:t>
            </a:r>
            <a:r>
              <a:rPr lang="es-AR" sz="2400" dirty="0" smtClean="0">
                <a:latin typeface="Calibri" panose="020F0502020204030204" pitchFamily="34" charset="0"/>
              </a:rPr>
              <a:t>equipos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>
                <a:latin typeface="Calibri" panose="020F0502020204030204" pitchFamily="34" charset="0"/>
              </a:rPr>
              <a:t>Accesorio </a:t>
            </a:r>
            <a:r>
              <a:rPr lang="es-AR" sz="2400" dirty="0">
                <a:latin typeface="Calibri" panose="020F0502020204030204" pitchFamily="34" charset="0"/>
              </a:rPr>
              <a:t>Baliza de Indicación de Actividad o </a:t>
            </a:r>
            <a:r>
              <a:rPr lang="es-AR" sz="2400" dirty="0" smtClean="0">
                <a:latin typeface="Calibri" panose="020F0502020204030204" pitchFamily="34" charset="0"/>
              </a:rPr>
              <a:t>Movimiento</a:t>
            </a:r>
          </a:p>
          <a:p>
            <a:pPr marL="250825" lvl="1" algn="just" defTabSz="1007943">
              <a:lnSpc>
                <a:spcPct val="90000"/>
              </a:lnSpc>
              <a:spcBef>
                <a:spcPts val="1102"/>
              </a:spcBef>
              <a:buSzPct val="90000"/>
            </a:pPr>
            <a:endParaRPr lang="es-A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58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29" y="484449"/>
            <a:ext cx="5735357" cy="5735357"/>
          </a:xfrm>
          <a:prstGeom prst="rect">
            <a:avLst/>
          </a:prstGeom>
        </p:spPr>
      </p:pic>
      <p:pic>
        <p:nvPicPr>
          <p:cNvPr id="4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Brazos </a:t>
            </a:r>
            <a:r>
              <a:rPr lang="es-AR" sz="3200" dirty="0">
                <a:solidFill>
                  <a:srgbClr val="0A91D1"/>
                </a:solidFill>
              </a:rPr>
              <a:t>Plegables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197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77" y="527294"/>
            <a:ext cx="5723809" cy="5723809"/>
          </a:xfrm>
          <a:prstGeom prst="rect">
            <a:avLst/>
          </a:prstGeom>
        </p:spPr>
      </p:pic>
      <p:pic>
        <p:nvPicPr>
          <p:cNvPr id="4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4" y="745598"/>
            <a:ext cx="32358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0A91D1"/>
                </a:solidFill>
              </a:rPr>
              <a:t>Fotografía Ilustrativa Dispositivo de Carga Lateral </a:t>
            </a:r>
            <a:r>
              <a:rPr lang="es-AR" sz="3200" dirty="0" smtClean="0">
                <a:solidFill>
                  <a:srgbClr val="0A91D1"/>
                </a:solidFill>
              </a:rPr>
              <a:t>(</a:t>
            </a:r>
            <a:r>
              <a:rPr lang="es-AR" sz="3200" dirty="0">
                <a:solidFill>
                  <a:srgbClr val="0A91D1"/>
                </a:solidFill>
              </a:rPr>
              <a:t>Marca </a:t>
            </a:r>
            <a:r>
              <a:rPr lang="es-AR" sz="3200" dirty="0" err="1">
                <a:solidFill>
                  <a:srgbClr val="0A91D1"/>
                </a:solidFill>
              </a:rPr>
              <a:t>Geismar</a:t>
            </a:r>
            <a:r>
              <a:rPr lang="es-AR" sz="3200" dirty="0">
                <a:solidFill>
                  <a:srgbClr val="0A91D1"/>
                </a:solidFill>
              </a:rPr>
              <a:t>)</a:t>
            </a:r>
          </a:p>
          <a:p>
            <a:endParaRPr lang="es-AR" sz="3600" dirty="0">
              <a:solidFill>
                <a:srgbClr val="0A91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50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 descr="CR-FP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077" y="527294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4" y="745598"/>
            <a:ext cx="32358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0A91D1"/>
                </a:solidFill>
              </a:rPr>
              <a:t>Fotografía Ilustrativa Dispositivo de Carga Lateral </a:t>
            </a:r>
            <a:r>
              <a:rPr lang="es-AR" sz="3200" dirty="0" smtClean="0">
                <a:solidFill>
                  <a:srgbClr val="0A91D1"/>
                </a:solidFill>
              </a:rPr>
              <a:t>(</a:t>
            </a:r>
            <a:r>
              <a:rPr lang="es-AR" sz="3200" dirty="0">
                <a:solidFill>
                  <a:srgbClr val="0A91D1"/>
                </a:solidFill>
              </a:rPr>
              <a:t>Marca </a:t>
            </a:r>
            <a:r>
              <a:rPr lang="es-AR" sz="3200" dirty="0" err="1">
                <a:solidFill>
                  <a:srgbClr val="0A91D1"/>
                </a:solidFill>
              </a:rPr>
              <a:t>Geismar</a:t>
            </a:r>
            <a:r>
              <a:rPr lang="es-AR" sz="3200" dirty="0">
                <a:solidFill>
                  <a:srgbClr val="0A91D1"/>
                </a:solidFill>
              </a:rPr>
              <a:t>)</a:t>
            </a:r>
          </a:p>
          <a:p>
            <a:endParaRPr lang="es-AR" sz="3600" dirty="0">
              <a:solidFill>
                <a:srgbClr val="0A91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67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751" t="634" r="1309"/>
          <a:stretch/>
        </p:blipFill>
        <p:spPr>
          <a:xfrm>
            <a:off x="0" y="903753"/>
            <a:ext cx="9135557" cy="47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8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094" r="1320"/>
          <a:stretch/>
        </p:blipFill>
        <p:spPr>
          <a:xfrm>
            <a:off x="1051" y="903753"/>
            <a:ext cx="9142949" cy="46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60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Especificaciones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693681"/>
            <a:ext cx="8509350" cy="387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dirty="0"/>
              <a:t>Conjunto </a:t>
            </a:r>
            <a:r>
              <a:rPr lang="es-AR" sz="2400" dirty="0" smtClean="0"/>
              <a:t>completo:</a:t>
            </a:r>
            <a:endParaRPr lang="es-AR" sz="2400" dirty="0"/>
          </a:p>
          <a:p>
            <a:pPr marL="250825" lvl="1" indent="381000" algn="just" defTabSz="631825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>
                <a:latin typeface="Calibri" panose="020F0502020204030204" pitchFamily="34" charset="0"/>
              </a:rPr>
              <a:t>Debe soportar mínimo </a:t>
            </a:r>
            <a:r>
              <a:rPr lang="es-AR" sz="2400" dirty="0">
                <a:latin typeface="Calibri" panose="020F0502020204030204" pitchFamily="34" charset="0"/>
              </a:rPr>
              <a:t>1,5 t cada </a:t>
            </a:r>
            <a:r>
              <a:rPr lang="es-AR" sz="2400" dirty="0" smtClean="0">
                <a:latin typeface="Calibri" panose="020F0502020204030204" pitchFamily="34" charset="0"/>
              </a:rPr>
              <a:t>brazo extendido </a:t>
            </a:r>
            <a:r>
              <a:rPr lang="es-AR" sz="2400" dirty="0">
                <a:latin typeface="Calibri" panose="020F0502020204030204" pitchFamily="34" charset="0"/>
              </a:rPr>
              <a:t>y el conjunto completo debe </a:t>
            </a:r>
            <a:r>
              <a:rPr lang="es-AR" sz="2400" dirty="0" smtClean="0">
                <a:latin typeface="Calibri" panose="020F0502020204030204" pitchFamily="34" charset="0"/>
              </a:rPr>
              <a:t>soportar mínimo 4 </a:t>
            </a:r>
            <a:r>
              <a:rPr lang="es-AR" sz="2400" dirty="0">
                <a:latin typeface="Calibri" panose="020F0502020204030204" pitchFamily="34" charset="0"/>
              </a:rPr>
              <a:t>t (carga en 2 brazos simultáneamente</a:t>
            </a:r>
            <a:r>
              <a:rPr lang="es-AR" sz="2400" dirty="0" smtClean="0">
                <a:latin typeface="Calibri" panose="020F0502020204030204" pitchFamily="34" charset="0"/>
              </a:rPr>
              <a:t>), hacia ambos lados del vagón</a:t>
            </a:r>
            <a:endParaRPr lang="es-AR" sz="2400" dirty="0">
              <a:latin typeface="Calibri" panose="020F0502020204030204" pitchFamily="34" charset="0"/>
            </a:endParaRP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Debe anclarse </a:t>
            </a:r>
            <a:r>
              <a:rPr lang="es-AR" sz="2400" dirty="0" smtClean="0">
                <a:latin typeface="Calibri" panose="020F0502020204030204" pitchFamily="34" charset="0"/>
              </a:rPr>
              <a:t>hacia ambos costados del vagón </a:t>
            </a:r>
            <a:r>
              <a:rPr lang="es-AR" sz="2400" dirty="0" err="1" smtClean="0">
                <a:latin typeface="Calibri" panose="020F0502020204030204" pitchFamily="34" charset="0"/>
              </a:rPr>
              <a:t>playo</a:t>
            </a:r>
            <a:r>
              <a:rPr lang="es-AR" sz="2400" dirty="0" smtClean="0">
                <a:latin typeface="Calibri" panose="020F0502020204030204" pitchFamily="34" charset="0"/>
              </a:rPr>
              <a:t>, según planos adjuntos, a través de gancho y cadenas ajustables mediante tornillo tensor doble rosca.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>
                <a:latin typeface="Calibri" panose="020F0502020204030204" pitchFamily="34" charset="0"/>
              </a:rPr>
              <a:t>El sistema debe funcionar con ambos sistemas de elevación en forma sincronizada o individual (para casos de piso desnivelado).</a:t>
            </a:r>
            <a:endParaRPr lang="es-A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89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Especificaciones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633875"/>
            <a:ext cx="8509350" cy="377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Aparejo </a:t>
            </a:r>
            <a:r>
              <a:rPr lang="es-ES" sz="2400" dirty="0"/>
              <a:t>Eléctrico para elevar los rieles: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Motor monofásico 220 </a:t>
            </a:r>
            <a:r>
              <a:rPr lang="es-ES" sz="2400" dirty="0" err="1">
                <a:latin typeface="Calibri" panose="020F0502020204030204" pitchFamily="34" charset="0"/>
              </a:rPr>
              <a:t>Vac</a:t>
            </a:r>
            <a:r>
              <a:rPr lang="es-ES" sz="2400" dirty="0">
                <a:latin typeface="Calibri" panose="020F0502020204030204" pitchFamily="34" charset="0"/>
              </a:rPr>
              <a:t> / 50 </a:t>
            </a:r>
            <a:r>
              <a:rPr lang="es-ES" sz="2400" dirty="0" smtClean="0">
                <a:latin typeface="Calibri" panose="020F0502020204030204" pitchFamily="34" charset="0"/>
              </a:rPr>
              <a:t>Hz </a:t>
            </a:r>
            <a:r>
              <a:rPr lang="es-ES" sz="2400" dirty="0" err="1" smtClean="0">
                <a:latin typeface="Calibri" panose="020F0502020204030204" pitchFamily="34" charset="0"/>
              </a:rPr>
              <a:t>ó</a:t>
            </a:r>
            <a:r>
              <a:rPr lang="es-ES" sz="2400" dirty="0" smtClean="0">
                <a:latin typeface="Calibri" panose="020F0502020204030204" pitchFamily="34" charset="0"/>
              </a:rPr>
              <a:t> 24 </a:t>
            </a:r>
            <a:r>
              <a:rPr lang="es-ES" sz="2400" dirty="0" err="1" smtClean="0">
                <a:latin typeface="Calibri" panose="020F0502020204030204" pitchFamily="34" charset="0"/>
              </a:rPr>
              <a:t>Vdc</a:t>
            </a:r>
            <a:endParaRPr lang="es-AR" sz="2400" dirty="0">
              <a:latin typeface="Calibri" panose="020F0502020204030204" pitchFamily="34" charset="0"/>
            </a:endParaRP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 smtClean="0">
                <a:latin typeface="Calibri" panose="020F0502020204030204" pitchFamily="34" charset="0"/>
              </a:rPr>
              <a:t>Capacidad </a:t>
            </a:r>
            <a:r>
              <a:rPr lang="es-ES" sz="2400" dirty="0">
                <a:latin typeface="Calibri" panose="020F0502020204030204" pitchFamily="34" charset="0"/>
              </a:rPr>
              <a:t>de Carga: </a:t>
            </a:r>
            <a:r>
              <a:rPr lang="es-ES" sz="2400" dirty="0" smtClean="0">
                <a:latin typeface="Calibri" panose="020F0502020204030204" pitchFamily="34" charset="0"/>
              </a:rPr>
              <a:t>2 t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 smtClean="0">
                <a:latin typeface="Calibri" panose="020F0502020204030204" pitchFamily="34" charset="0"/>
              </a:rPr>
              <a:t>Equipado con cable.</a:t>
            </a:r>
            <a:endParaRPr lang="es-AR" sz="2400" dirty="0">
              <a:latin typeface="Calibri" panose="020F0502020204030204" pitchFamily="34" charset="0"/>
            </a:endParaRP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Velocidad máxima bajada con carga (sugerida): 10 m/min</a:t>
            </a:r>
            <a:endParaRPr lang="es-AR" sz="2400" dirty="0">
              <a:latin typeface="Calibri" panose="020F0502020204030204" pitchFamily="34" charset="0"/>
            </a:endParaRP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Velocidad máxima subida con carga (sugerida): 5 m/min</a:t>
            </a:r>
            <a:endParaRPr lang="es-AR" sz="2400" dirty="0">
              <a:latin typeface="Calibri" panose="020F0502020204030204" pitchFamily="34" charset="0"/>
            </a:endParaRP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 smtClean="0">
                <a:latin typeface="Calibri" panose="020F0502020204030204" pitchFamily="34" charset="0"/>
              </a:rPr>
              <a:t>Polea </a:t>
            </a:r>
            <a:r>
              <a:rPr lang="es-ES" sz="2400" dirty="0">
                <a:latin typeface="Calibri" panose="020F0502020204030204" pitchFamily="34" charset="0"/>
              </a:rPr>
              <a:t>para uso a cadena o llave en caso de falla eléctrica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Autofrenante en falla</a:t>
            </a:r>
          </a:p>
        </p:txBody>
      </p:sp>
    </p:spTree>
    <p:extLst>
      <p:ext uri="{BB962C8B-B14F-4D97-AF65-F5344CB8AC3E}">
        <p14:creationId xmlns:p14="http://schemas.microsoft.com/office/powerpoint/2010/main" xmlns="" val="365099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Especificaciones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2" y="1648074"/>
            <a:ext cx="8782299" cy="34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Brazo </a:t>
            </a:r>
            <a:r>
              <a:rPr lang="es-ES" sz="2400" dirty="0"/>
              <a:t>de </a:t>
            </a:r>
            <a:r>
              <a:rPr lang="es-ES" sz="2400" dirty="0" smtClean="0"/>
              <a:t>Elevación:</a:t>
            </a:r>
            <a:endParaRPr lang="es-AR" sz="2400" dirty="0"/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Inscripto en Gálibo correspondiente (Trocha Ancha o Angosta)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Alcance máximo desde gancho hasta el nivel del suelo: 4,5 m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631825" algn="l"/>
              </a:tabLst>
            </a:pPr>
            <a:r>
              <a:rPr lang="es-AR" sz="2400" dirty="0">
                <a:latin typeface="Calibri" panose="020F0502020204030204" pitchFamily="34" charset="0"/>
              </a:rPr>
              <a:t>Geometría o tipo de gancho requerido para el izaje de los </a:t>
            </a:r>
            <a:r>
              <a:rPr lang="es-AR" sz="2400" dirty="0" smtClean="0">
                <a:latin typeface="Calibri" panose="020F0502020204030204" pitchFamily="34" charset="0"/>
              </a:rPr>
              <a:t>	rieles</a:t>
            </a:r>
            <a:r>
              <a:rPr lang="es-AR" sz="2400" dirty="0">
                <a:latin typeface="Calibri" panose="020F0502020204030204" pitchFamily="34" charset="0"/>
              </a:rPr>
              <a:t>: Intercambiable Tenaza para Rieles, Gancho con Seguro, </a:t>
            </a:r>
            <a:r>
              <a:rPr lang="es-AR" sz="2400" dirty="0" smtClean="0">
                <a:latin typeface="Calibri" panose="020F0502020204030204" pitchFamily="34" charset="0"/>
              </a:rPr>
              <a:t>	Aro</a:t>
            </a:r>
            <a:r>
              <a:rPr lang="es-AR" sz="2400" dirty="0">
                <a:latin typeface="Calibri" panose="020F0502020204030204" pitchFamily="34" charset="0"/>
              </a:rPr>
              <a:t>.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Con Manijas de Agarre para montaje manual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Perfil Alivianado</a:t>
            </a:r>
          </a:p>
        </p:txBody>
      </p:sp>
    </p:spTree>
    <p:extLst>
      <p:ext uri="{BB962C8B-B14F-4D97-AF65-F5344CB8AC3E}">
        <p14:creationId xmlns:p14="http://schemas.microsoft.com/office/powerpoint/2010/main" xmlns="" val="335891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Especificaciones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491771"/>
            <a:ext cx="8782299" cy="5092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Módulo de Control y Sincronismo de los motores eléctricos para elevación:</a:t>
            </a:r>
            <a:endParaRPr lang="es-AR" sz="2400" dirty="0"/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Variador de Velocidad / Convertidor de Frecuencia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Potencia: 0,25 hasta 20 Hp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Tensión de alimentación: 200-240 V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Modulación PWM Sinusoidal - </a:t>
            </a:r>
            <a:r>
              <a:rPr lang="es-ES" sz="2400" dirty="0" err="1">
                <a:latin typeface="Calibri" panose="020F0502020204030204" pitchFamily="34" charset="0"/>
              </a:rPr>
              <a:t>Space</a:t>
            </a:r>
            <a:r>
              <a:rPr lang="es-ES" sz="2400" dirty="0">
                <a:latin typeface="Calibri" panose="020F0502020204030204" pitchFamily="34" charset="0"/>
              </a:rPr>
              <a:t> Vector </a:t>
            </a:r>
            <a:r>
              <a:rPr lang="es-ES" sz="2400" dirty="0" err="1">
                <a:latin typeface="Calibri" panose="020F0502020204030204" pitchFamily="34" charset="0"/>
              </a:rPr>
              <a:t>Modulation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Funciones de protección / sobrecarga integradas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Control V / F (escalar) o Vectorial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Sincronismo entre 2 o más aparejos de </a:t>
            </a:r>
            <a:r>
              <a:rPr lang="es-ES" sz="2400" dirty="0" smtClean="0">
                <a:latin typeface="Calibri" panose="020F0502020204030204" pitchFamily="34" charset="0"/>
              </a:rPr>
              <a:t>carga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Control por lazo cerrado: Posición, Velocidad y Aceleración del riel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endParaRPr lang="es-E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1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Concepto </a:t>
            </a:r>
            <a:r>
              <a:rPr lang="es-AR" sz="3200" dirty="0">
                <a:solidFill>
                  <a:srgbClr val="0A91D1"/>
                </a:solidFill>
              </a:rPr>
              <a:t>Principal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2" y="1693681"/>
            <a:ext cx="8782299" cy="414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dirty="0"/>
              <a:t>Conjunto modular de izaje de rieles de columna central bilateral compuesto por dos equipos sincronizados cuyas partes son: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Base y fijación a </a:t>
            </a:r>
            <a:r>
              <a:rPr lang="es-AR" sz="2400" dirty="0" smtClean="0">
                <a:latin typeface="Calibri" panose="020F0502020204030204" pitchFamily="34" charset="0"/>
              </a:rPr>
              <a:t>vagón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/>
              <a:t>Columna soporte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/>
              <a:t>Brazo </a:t>
            </a:r>
            <a:r>
              <a:rPr lang="es-AR" sz="2400" dirty="0"/>
              <a:t>Derecho y Sistema de </a:t>
            </a:r>
            <a:r>
              <a:rPr lang="es-AR" sz="2400" dirty="0" smtClean="0"/>
              <a:t>Izaje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/>
              <a:t>Brazo </a:t>
            </a:r>
            <a:r>
              <a:rPr lang="es-AR" sz="2400" dirty="0"/>
              <a:t>Izquierdo y Sistema de </a:t>
            </a:r>
            <a:r>
              <a:rPr lang="es-AR" sz="2400" dirty="0" smtClean="0"/>
              <a:t>Izaje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/>
              <a:t>Accesorios </a:t>
            </a:r>
            <a:r>
              <a:rPr lang="es-AR" sz="2400" dirty="0"/>
              <a:t>y </a:t>
            </a:r>
            <a:r>
              <a:rPr lang="es-AR" sz="2400" dirty="0" smtClean="0"/>
              <a:t>Opcionales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endParaRPr lang="es-AR" sz="2400" dirty="0"/>
          </a:p>
          <a:p>
            <a:pPr marL="250825" lvl="1" algn="ctr" defTabSz="1007943">
              <a:lnSpc>
                <a:spcPct val="90000"/>
              </a:lnSpc>
              <a:spcBef>
                <a:spcPts val="1102"/>
              </a:spcBef>
              <a:buSzPct val="90000"/>
            </a:pPr>
            <a:r>
              <a:rPr lang="es-AR" sz="2400" dirty="0" smtClean="0"/>
              <a:t>Montable y desmontable por 2 o 3 personas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14226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Especificaciones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491771"/>
            <a:ext cx="8782299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Módulo de Control y Sincronismo de los motores eléctricos para </a:t>
            </a:r>
            <a:r>
              <a:rPr lang="es-ES" sz="2400" dirty="0" smtClean="0"/>
              <a:t>elevación (cont.):</a:t>
            </a:r>
            <a:endParaRPr lang="es-AR" sz="2400" dirty="0"/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6088" algn="l"/>
              </a:tabLst>
            </a:pPr>
            <a:r>
              <a:rPr lang="es-ES" sz="2400" dirty="0">
                <a:latin typeface="Calibri" panose="020F0502020204030204" pitchFamily="34" charset="0"/>
              </a:rPr>
              <a:t>Electrónica con Componentes SMD (deseable para que tenga </a:t>
            </a:r>
            <a:r>
              <a:rPr lang="es-ES" sz="2400" dirty="0" smtClean="0">
                <a:latin typeface="Calibri" panose="020F0502020204030204" pitchFamily="34" charset="0"/>
              </a:rPr>
              <a:t>	mejor </a:t>
            </a:r>
            <a:r>
              <a:rPr lang="es-ES" sz="2400" dirty="0">
                <a:latin typeface="Calibri" panose="020F0502020204030204" pitchFamily="34" charset="0"/>
              </a:rPr>
              <a:t>desempeño respecto a vibraciones, compacto y robusto</a:t>
            </a:r>
            <a:r>
              <a:rPr lang="es-ES" sz="2400" dirty="0" smtClean="0">
                <a:latin typeface="Calibri" panose="020F0502020204030204" pitchFamily="34" charset="0"/>
              </a:rPr>
              <a:t>)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6088" algn="l"/>
              </a:tabLst>
            </a:pPr>
            <a:r>
              <a:rPr lang="es-ES" sz="2400" dirty="0">
                <a:latin typeface="Calibri" panose="020F0502020204030204" pitchFamily="34" charset="0"/>
              </a:rPr>
              <a:t>Tiempos de aceleración y deceleración independientemente </a:t>
            </a:r>
            <a:r>
              <a:rPr lang="es-ES" sz="2400" dirty="0" smtClean="0">
                <a:latin typeface="Calibri" panose="020F0502020204030204" pitchFamily="34" charset="0"/>
              </a:rPr>
              <a:t>	parametrizables </a:t>
            </a:r>
            <a:r>
              <a:rPr lang="es-ES" sz="2400" dirty="0">
                <a:latin typeface="Calibri" panose="020F0502020204030204" pitchFamily="34" charset="0"/>
              </a:rPr>
              <a:t>a programar distintos valores de aproximación, </a:t>
            </a:r>
            <a:r>
              <a:rPr lang="es-ES" sz="2400" dirty="0" smtClean="0">
                <a:latin typeface="Calibri" panose="020F0502020204030204" pitchFamily="34" charset="0"/>
              </a:rPr>
              <a:t>	tanto </a:t>
            </a:r>
            <a:r>
              <a:rPr lang="es-ES" sz="2400" dirty="0">
                <a:latin typeface="Calibri" panose="020F0502020204030204" pitchFamily="34" charset="0"/>
              </a:rPr>
              <a:t>para cuando eleva los rieles como para cuando los baja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Interfaz con pantalla HMI para visualización y control local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Interfaz de comunicación remota para sincronismo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ES" sz="2400" dirty="0">
                <a:latin typeface="Calibri" panose="020F0502020204030204" pitchFamily="34" charset="0"/>
              </a:rPr>
              <a:t>Auto diagnóstico de defectos y Auto reajuste</a:t>
            </a:r>
            <a:endParaRPr lang="es-A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42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Especificaciones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644171"/>
            <a:ext cx="8782299" cy="396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Módulo </a:t>
            </a:r>
            <a:r>
              <a:rPr lang="es-ES" sz="2400" dirty="0"/>
              <a:t>Control Remoto inalámbrico:</a:t>
            </a:r>
            <a:endParaRPr lang="es-AR" sz="2400" dirty="0"/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6088" algn="l"/>
              </a:tabLst>
            </a:pPr>
            <a:r>
              <a:rPr lang="es-ES" sz="2400" dirty="0">
                <a:latin typeface="Calibri" panose="020F0502020204030204" pitchFamily="34" charset="0"/>
              </a:rPr>
              <a:t>Bandas de uso compartida, o en modalidad compartida: </a:t>
            </a:r>
            <a:r>
              <a:rPr lang="es-ES" sz="2400" dirty="0">
                <a:latin typeface="Calibri" panose="020F0502020204030204" pitchFamily="34" charset="0"/>
                <a:hlinkClick r:id="rId6"/>
              </a:rPr>
              <a:t>https://www.enacom.gob.ar/sistemas-de-banda-ancha-en-modalidad-compartida_p555</a:t>
            </a:r>
            <a:endParaRPr lang="es-AR" sz="2400" dirty="0">
              <a:latin typeface="Calibri" panose="020F0502020204030204" pitchFamily="34" charset="0"/>
            </a:endParaRPr>
          </a:p>
          <a:p>
            <a:pPr marL="1431925" lvl="3" indent="-342900" algn="just" defTabSz="1007943">
              <a:lnSpc>
                <a:spcPct val="90000"/>
              </a:lnSpc>
              <a:spcBef>
                <a:spcPts val="1102"/>
              </a:spcBef>
              <a:buSzPct val="90000"/>
              <a:buFontTx/>
              <a:buChar char="-"/>
              <a:tabLst>
                <a:tab pos="446088" algn="l"/>
              </a:tabLst>
            </a:pPr>
            <a:r>
              <a:rPr lang="es-ES" sz="2400" dirty="0" smtClean="0">
                <a:latin typeface="Calibri" panose="020F0502020204030204" pitchFamily="34" charset="0"/>
              </a:rPr>
              <a:t>902 </a:t>
            </a:r>
            <a:r>
              <a:rPr lang="es-ES" sz="2400" dirty="0">
                <a:latin typeface="Calibri" panose="020F0502020204030204" pitchFamily="34" charset="0"/>
              </a:rPr>
              <a:t>MHz a 928 </a:t>
            </a:r>
            <a:r>
              <a:rPr lang="es-ES" sz="2400" dirty="0" smtClean="0">
                <a:latin typeface="Calibri" panose="020F0502020204030204" pitchFamily="34" charset="0"/>
              </a:rPr>
              <a:t>MHz</a:t>
            </a:r>
          </a:p>
          <a:p>
            <a:pPr marL="1431925" lvl="3" indent="-342900" algn="just" defTabSz="1007943">
              <a:lnSpc>
                <a:spcPct val="90000"/>
              </a:lnSpc>
              <a:spcBef>
                <a:spcPts val="1102"/>
              </a:spcBef>
              <a:buSzPct val="90000"/>
              <a:buFontTx/>
              <a:buChar char="-"/>
              <a:tabLst>
                <a:tab pos="446088" algn="l"/>
              </a:tabLst>
            </a:pPr>
            <a:r>
              <a:rPr lang="es-ES" sz="2400" dirty="0" smtClean="0">
                <a:latin typeface="Calibri" panose="020F0502020204030204" pitchFamily="34" charset="0"/>
              </a:rPr>
              <a:t>2400 </a:t>
            </a:r>
            <a:r>
              <a:rPr lang="es-ES" sz="2400" dirty="0">
                <a:latin typeface="Calibri" panose="020F0502020204030204" pitchFamily="34" charset="0"/>
              </a:rPr>
              <a:t>MHz a 2483,5 </a:t>
            </a:r>
            <a:r>
              <a:rPr lang="es-ES" sz="2400" dirty="0" smtClean="0">
                <a:latin typeface="Calibri" panose="020F0502020204030204" pitchFamily="34" charset="0"/>
              </a:rPr>
              <a:t>MHz</a:t>
            </a:r>
            <a:endParaRPr lang="es-AR" sz="2400" dirty="0">
              <a:latin typeface="Calibri" panose="020F0502020204030204" pitchFamily="34" charset="0"/>
            </a:endParaRPr>
          </a:p>
          <a:p>
            <a:pPr marL="1431925" lvl="3" indent="-342900" algn="just" defTabSz="1007943">
              <a:lnSpc>
                <a:spcPct val="90000"/>
              </a:lnSpc>
              <a:spcBef>
                <a:spcPts val="1102"/>
              </a:spcBef>
              <a:buSzPct val="90000"/>
              <a:buFontTx/>
              <a:buChar char="-"/>
              <a:tabLst>
                <a:tab pos="446088" algn="l"/>
              </a:tabLst>
            </a:pPr>
            <a:r>
              <a:rPr lang="es-ES" sz="2400" dirty="0" smtClean="0">
                <a:latin typeface="Calibri" panose="020F0502020204030204" pitchFamily="34" charset="0"/>
              </a:rPr>
              <a:t>5150 </a:t>
            </a:r>
            <a:r>
              <a:rPr lang="es-ES" sz="2400" dirty="0">
                <a:latin typeface="Calibri" panose="020F0502020204030204" pitchFamily="34" charset="0"/>
              </a:rPr>
              <a:t>MHz a 5350 </a:t>
            </a:r>
            <a:r>
              <a:rPr lang="es-ES" sz="2400" dirty="0" smtClean="0">
                <a:latin typeface="Calibri" panose="020F0502020204030204" pitchFamily="34" charset="0"/>
              </a:rPr>
              <a:t>MHz</a:t>
            </a:r>
            <a:endParaRPr lang="es-AR" sz="2400" dirty="0">
              <a:latin typeface="Calibri" panose="020F0502020204030204" pitchFamily="34" charset="0"/>
            </a:endParaRPr>
          </a:p>
          <a:p>
            <a:pPr marL="1431925" lvl="3" indent="-342900" algn="just" defTabSz="1007943">
              <a:lnSpc>
                <a:spcPct val="90000"/>
              </a:lnSpc>
              <a:spcBef>
                <a:spcPts val="1102"/>
              </a:spcBef>
              <a:buSzPct val="90000"/>
              <a:buFontTx/>
              <a:buChar char="-"/>
              <a:tabLst>
                <a:tab pos="446088" algn="l"/>
              </a:tabLst>
            </a:pPr>
            <a:r>
              <a:rPr lang="es-ES" sz="2400" dirty="0" smtClean="0">
                <a:latin typeface="Calibri" panose="020F0502020204030204" pitchFamily="34" charset="0"/>
              </a:rPr>
              <a:t>5470 </a:t>
            </a:r>
            <a:r>
              <a:rPr lang="es-ES" sz="2400" dirty="0">
                <a:latin typeface="Calibri" panose="020F0502020204030204" pitchFamily="34" charset="0"/>
              </a:rPr>
              <a:t>MHz a 5600 </a:t>
            </a:r>
            <a:r>
              <a:rPr lang="es-ES" sz="2400" dirty="0" smtClean="0">
                <a:latin typeface="Calibri" panose="020F0502020204030204" pitchFamily="34" charset="0"/>
              </a:rPr>
              <a:t>MHz</a:t>
            </a:r>
            <a:endParaRPr lang="es-AR" sz="2400" dirty="0">
              <a:latin typeface="Calibri" panose="020F0502020204030204" pitchFamily="34" charset="0"/>
            </a:endParaRPr>
          </a:p>
          <a:p>
            <a:pPr marL="1431925" lvl="3" indent="-342900" algn="just" defTabSz="1007943">
              <a:lnSpc>
                <a:spcPct val="90000"/>
              </a:lnSpc>
              <a:spcBef>
                <a:spcPts val="1102"/>
              </a:spcBef>
              <a:buSzPct val="90000"/>
              <a:buFontTx/>
              <a:buChar char="-"/>
              <a:tabLst>
                <a:tab pos="446088" algn="l"/>
              </a:tabLst>
            </a:pPr>
            <a:r>
              <a:rPr lang="es-ES" sz="2400" dirty="0" smtClean="0">
                <a:latin typeface="Calibri" panose="020F0502020204030204" pitchFamily="34" charset="0"/>
              </a:rPr>
              <a:t>5650 </a:t>
            </a:r>
            <a:r>
              <a:rPr lang="es-ES" sz="2400" dirty="0">
                <a:latin typeface="Calibri" panose="020F0502020204030204" pitchFamily="34" charset="0"/>
              </a:rPr>
              <a:t>MHz a 5850 </a:t>
            </a:r>
            <a:r>
              <a:rPr lang="es-ES" sz="2400" dirty="0" smtClean="0">
                <a:latin typeface="Calibri" panose="020F0502020204030204" pitchFamily="34" charset="0"/>
              </a:rPr>
              <a:t>MHz</a:t>
            </a:r>
          </a:p>
        </p:txBody>
      </p:sp>
    </p:spTree>
    <p:extLst>
      <p:ext uri="{BB962C8B-B14F-4D97-AF65-F5344CB8AC3E}">
        <p14:creationId xmlns:p14="http://schemas.microsoft.com/office/powerpoint/2010/main" xmlns="" val="45394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0707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Especificaciones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644171"/>
            <a:ext cx="8782299" cy="221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Módulo </a:t>
            </a:r>
            <a:r>
              <a:rPr lang="es-ES" sz="2400" dirty="0"/>
              <a:t>Control Remoto </a:t>
            </a:r>
            <a:r>
              <a:rPr lang="es-ES" sz="2400" dirty="0" smtClean="0"/>
              <a:t>inalámbrico (cont.):</a:t>
            </a:r>
            <a:endParaRPr lang="es-AR" sz="2400" dirty="0"/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6088" algn="l"/>
              </a:tabLst>
            </a:pPr>
            <a:r>
              <a:rPr lang="es-ES" sz="2400" dirty="0" smtClean="0">
                <a:latin typeface="Calibri" panose="020F0502020204030204" pitchFamily="34" charset="0"/>
              </a:rPr>
              <a:t>Recomendación: </a:t>
            </a:r>
            <a:r>
              <a:rPr lang="es-ES" sz="2400" dirty="0">
                <a:latin typeface="Calibri" panose="020F0502020204030204" pitchFamily="34" charset="0"/>
              </a:rPr>
              <a:t>utilización de Banda Ancha </a:t>
            </a:r>
            <a:r>
              <a:rPr lang="es-ES" sz="2400" dirty="0" err="1">
                <a:latin typeface="Calibri" panose="020F0502020204030204" pitchFamily="34" charset="0"/>
              </a:rPr>
              <a:t>WiFi</a:t>
            </a:r>
            <a:r>
              <a:rPr lang="es-ES" sz="2400" dirty="0">
                <a:latin typeface="Calibri" panose="020F0502020204030204" pitchFamily="34" charset="0"/>
              </a:rPr>
              <a:t> comercial en 2,4 GHz o 5 GHz </a:t>
            </a:r>
            <a:endParaRPr lang="es-ES" sz="2400" dirty="0" smtClean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6088" algn="l"/>
              </a:tabLst>
            </a:pPr>
            <a:r>
              <a:rPr lang="es-ES" sz="2400" dirty="0" smtClean="0">
                <a:latin typeface="Calibri" panose="020F0502020204030204" pitchFamily="34" charset="0"/>
              </a:rPr>
              <a:t>Módulo </a:t>
            </a:r>
            <a:r>
              <a:rPr lang="es-ES" sz="2400" dirty="0">
                <a:latin typeface="Calibri" panose="020F0502020204030204" pitchFamily="34" charset="0"/>
              </a:rPr>
              <a:t>HMI con pantalla y teclado de membrana táctil</a:t>
            </a:r>
            <a:endParaRPr lang="es-AR" sz="2400" dirty="0">
              <a:latin typeface="Calibri" panose="020F0502020204030204" pitchFamily="34" charset="0"/>
            </a:endParaRP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6088" algn="l"/>
              </a:tabLst>
            </a:pPr>
            <a:r>
              <a:rPr lang="es-ES" sz="2400" dirty="0">
                <a:latin typeface="Calibri" panose="020F0502020204030204" pitchFamily="34" charset="0"/>
              </a:rPr>
              <a:t>Opcional de Aplicación en celular para </a:t>
            </a:r>
            <a:r>
              <a:rPr lang="es-ES" sz="2400" b="1" u="sng" dirty="0">
                <a:latin typeface="Calibri" panose="020F0502020204030204" pitchFamily="34" charset="0"/>
              </a:rPr>
              <a:t>visualización</a:t>
            </a:r>
            <a:r>
              <a:rPr lang="es-ES" sz="2400" dirty="0">
                <a:latin typeface="Calibri" panose="020F0502020204030204" pitchFamily="34" charset="0"/>
              </a:rPr>
              <a:t> y control</a:t>
            </a:r>
            <a:endParaRPr lang="es-A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1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0707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449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Requisitos </a:t>
            </a:r>
            <a:r>
              <a:rPr lang="es-AR" sz="3200" dirty="0">
                <a:solidFill>
                  <a:srgbClr val="0A91D1"/>
                </a:solidFill>
              </a:rPr>
              <a:t>de Ingeniería</a:t>
            </a:r>
          </a:p>
          <a:p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655057"/>
            <a:ext cx="8782299" cy="368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400" dirty="0" smtClean="0"/>
              <a:t>Módulos </a:t>
            </a:r>
            <a:r>
              <a:rPr lang="es-AR" sz="2400" dirty="0"/>
              <a:t>Base, Columna y </a:t>
            </a:r>
            <a:r>
              <a:rPr lang="es-AR" sz="2400" dirty="0" smtClean="0"/>
              <a:t>Brazos: </a:t>
            </a:r>
            <a:endParaRPr lang="es-AR" sz="2400" dirty="0"/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4500" algn="l"/>
              </a:tabLst>
            </a:pPr>
            <a:r>
              <a:rPr lang="es-AR" sz="2400" dirty="0" smtClean="0">
                <a:latin typeface="Calibri" panose="020F0502020204030204" pitchFamily="34" charset="0"/>
              </a:rPr>
              <a:t>Memorias </a:t>
            </a:r>
            <a:r>
              <a:rPr lang="es-AR" sz="2400" dirty="0">
                <a:latin typeface="Calibri" panose="020F0502020204030204" pitchFamily="34" charset="0"/>
              </a:rPr>
              <a:t>de cálculo resistencial. Fabricación con perfilería en 	medidas estándar para el mercado nacional.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Las soldaduras bajo código AWS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Tratamiento de pintura y tratamiento anticorrosivo.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444500" algn="l"/>
              </a:tabLst>
            </a:pPr>
            <a:r>
              <a:rPr lang="es-AR" sz="2400" dirty="0">
                <a:latin typeface="Calibri" panose="020F0502020204030204" pitchFamily="34" charset="0"/>
              </a:rPr>
              <a:t>Las mangueras, rodamientos y demás componentes no 	estructurales deben ser estandarizados y de provisión en el 	mercado nacional. En caso de las mangueras y conectores bajo 	normas SAE.</a:t>
            </a:r>
          </a:p>
        </p:txBody>
      </p:sp>
    </p:spTree>
    <p:extLst>
      <p:ext uri="{BB962C8B-B14F-4D97-AF65-F5344CB8AC3E}">
        <p14:creationId xmlns:p14="http://schemas.microsoft.com/office/powerpoint/2010/main" xmlns="" val="318679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0707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449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Propuesta Comercial</a:t>
            </a:r>
            <a:endParaRPr lang="es-AR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80850" y="1844118"/>
            <a:ext cx="8782299" cy="383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400" dirty="0" smtClean="0"/>
              <a:t>PRESUPUESTO DE: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>
                <a:latin typeface="Calibri" panose="020F0502020204030204" pitchFamily="34" charset="0"/>
              </a:rPr>
              <a:t>INGENIERÍA </a:t>
            </a:r>
            <a:r>
              <a:rPr lang="es-AR" sz="2400" dirty="0">
                <a:latin typeface="Calibri" panose="020F0502020204030204" pitchFamily="34" charset="0"/>
              </a:rPr>
              <a:t>DE FABRICACIÓN 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2 PROTOTIPOS FUNCIONALES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PRECIO ESPERADO DE 26 UNIDADES DE TROCHA ANCHA</a:t>
            </a:r>
          </a:p>
          <a:p>
            <a:pPr marL="174625" lvl="1" indent="271463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PRECIO ESPERADO DE 4 UNIDADES DE TROCHA ANGOSTA</a:t>
            </a:r>
          </a:p>
          <a:p>
            <a:endParaRPr lang="es-AR" sz="2400" dirty="0"/>
          </a:p>
          <a:p>
            <a:pPr algn="ctr"/>
            <a:r>
              <a:rPr lang="es-AR" sz="2400" dirty="0"/>
              <a:t>SE EVALUARÁN LAS PROPUESTAS CON </a:t>
            </a:r>
          </a:p>
          <a:p>
            <a:pPr algn="ctr"/>
            <a:r>
              <a:rPr lang="es-AR" sz="2400" dirty="0"/>
              <a:t>CRITERIO TÉCNICO Y ECONÓMICO</a:t>
            </a:r>
          </a:p>
          <a:p>
            <a:pPr lvl="0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105985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0707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449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Propuesta Comercial</a:t>
            </a:r>
            <a:endParaRPr lang="es-AR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2417957"/>
            <a:ext cx="8782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SE TRANSFERIRÁ LA INGENIERÍA DE FABRICACIÓN PARA SU USO POR PARTE DE LAS EMPRESAS A TRAVÉS DE LAS CÁMARAS SECTORIALES</a:t>
            </a:r>
          </a:p>
          <a:p>
            <a:pPr algn="ctr"/>
            <a:endParaRPr lang="es-AR" sz="2400" dirty="0"/>
          </a:p>
          <a:p>
            <a:pPr algn="ctr"/>
            <a:r>
              <a:rPr lang="es-AR" sz="2400" dirty="0"/>
              <a:t>CONSTITUYE UN PRODUCTO EXPORTABLE Y DE OFRECIMIENTO COMERCIAL PARA TACyL, CONTRATISTAS Y MERCADO </a:t>
            </a:r>
            <a:r>
              <a:rPr lang="es-AR" sz="2400" dirty="0" smtClean="0"/>
              <a:t>EXTERNO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20697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6194854"/>
            <a:ext cx="9144000" cy="678164"/>
            <a:chOff x="0" y="6194854"/>
            <a:chExt cx="9144000" cy="67816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05725"/>
              <a:ext cx="9144000" cy="667293"/>
            </a:xfrm>
            <a:prstGeom prst="rect">
              <a:avLst/>
            </a:prstGeom>
          </p:spPr>
        </p:pic>
        <p:cxnSp>
          <p:nvCxnSpPr>
            <p:cNvPr id="6" name="Conector recto 5"/>
            <p:cNvCxnSpPr/>
            <p:nvPr/>
          </p:nvCxnSpPr>
          <p:spPr>
            <a:xfrm>
              <a:off x="0" y="6194854"/>
              <a:ext cx="9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uadroTexto 6"/>
          <p:cNvSpPr txBox="1"/>
          <p:nvPr/>
        </p:nvSpPr>
        <p:spPr>
          <a:xfrm>
            <a:off x="497939" y="1350499"/>
            <a:ext cx="7014969" cy="2022288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s-AR" sz="4000" b="1" cap="all" dirty="0" smtClean="0">
                <a:solidFill>
                  <a:schemeClr val="bg1"/>
                </a:solidFill>
              </a:rPr>
              <a:t>MUCHAS GRACIAS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97939" y="4136331"/>
            <a:ext cx="6479636" cy="978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Gerencia de Ingeniería</a:t>
            </a:r>
          </a:p>
          <a:p>
            <a:endParaRPr lang="es-AR" sz="1000" b="1" dirty="0" smtClean="0">
              <a:solidFill>
                <a:schemeClr val="bg1"/>
              </a:solidFill>
            </a:endParaRPr>
          </a:p>
          <a:p>
            <a:r>
              <a:rPr lang="es-AR" b="1" dirty="0" smtClean="0">
                <a:solidFill>
                  <a:schemeClr val="bg1"/>
                </a:solidFill>
              </a:rPr>
              <a:t>Subgerencia de Desarrollo y Normas Técnicas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79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Esquema del Dispositivo</a:t>
            </a:r>
            <a:endParaRPr lang="es-ES" sz="3200" dirty="0">
              <a:solidFill>
                <a:srgbClr val="0A91D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475" y="719569"/>
            <a:ext cx="64865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27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Esquema del Dispositivo</a:t>
            </a:r>
            <a:endParaRPr lang="es-ES" sz="3200" dirty="0">
              <a:solidFill>
                <a:srgbClr val="0A91D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684" y="681203"/>
            <a:ext cx="64865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49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99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Esquema del Dispositivo</a:t>
            </a:r>
            <a:endParaRPr lang="es-ES" sz="3200" dirty="0">
              <a:solidFill>
                <a:srgbClr val="0A91D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846847"/>
            <a:ext cx="67437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49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925" y="632142"/>
            <a:ext cx="7181850" cy="55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8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4200"/>
            <a:ext cx="9038950" cy="47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92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995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Accesorios</a:t>
            </a:r>
            <a:endParaRPr lang="es-ES" sz="3200" dirty="0">
              <a:solidFill>
                <a:srgbClr val="0A91D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523948" y="617725"/>
            <a:ext cx="6453614" cy="5588000"/>
            <a:chOff x="322843" y="190500"/>
            <a:chExt cx="7597664" cy="65786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/>
            <a:srcRect t="4626" b="2054"/>
            <a:stretch/>
          </p:blipFill>
          <p:spPr>
            <a:xfrm>
              <a:off x="322843" y="190500"/>
              <a:ext cx="7597664" cy="6578600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502276" y="540913"/>
              <a:ext cx="1244893" cy="4121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/>
                <a:t>Reflector</a:t>
              </a:r>
              <a:endParaRPr lang="es-AR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245476" y="386366"/>
              <a:ext cx="1030310" cy="5666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700" dirty="0" smtClean="0">
                  <a:solidFill>
                    <a:srgbClr val="FF0000"/>
                  </a:solidFill>
                </a:rPr>
                <a:t>Baliza Uso</a:t>
              </a:r>
              <a:endParaRPr lang="es-AR" sz="17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685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95263" y="319554"/>
            <a:ext cx="3224266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DISEÑO Y FABRICACIÓN DE DISPOSITIVO PARA CARGA DE RIELES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5725"/>
            <a:ext cx="9144000" cy="667293"/>
          </a:xfrm>
          <a:prstGeom prst="rect">
            <a:avLst/>
          </a:prstGeo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62199" y="319553"/>
            <a:ext cx="2315363" cy="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r>
              <a:rPr lang="es-AR" altLang="es-AR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Subgerencia de Desarrollo y Normas Técnicas</a:t>
            </a:r>
            <a:endParaRPr lang="es-AR" altLang="es-AR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263" y="745598"/>
            <a:ext cx="385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0A91D1"/>
                </a:solidFill>
              </a:rPr>
              <a:t>Concepto </a:t>
            </a:r>
            <a:r>
              <a:rPr lang="es-AR" sz="3200" dirty="0">
                <a:solidFill>
                  <a:srgbClr val="0A91D1"/>
                </a:solidFill>
              </a:rPr>
              <a:t>Principal</a:t>
            </a:r>
            <a:endParaRPr lang="es-ES" sz="3200" dirty="0">
              <a:solidFill>
                <a:srgbClr val="0A91D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5263" y="1644171"/>
            <a:ext cx="8509350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Módulos, Accesorios y Opcionales</a:t>
            </a:r>
            <a:r>
              <a:rPr lang="es-AR" sz="2400" dirty="0" smtClean="0"/>
              <a:t>:</a:t>
            </a:r>
            <a:endParaRPr lang="es-AR" sz="2400" dirty="0"/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 smtClean="0">
                <a:latin typeface="Calibri" panose="020F0502020204030204" pitchFamily="34" charset="0"/>
              </a:rPr>
              <a:t>Módulo </a:t>
            </a:r>
            <a:r>
              <a:rPr lang="es-AR" sz="2400" dirty="0">
                <a:latin typeface="Calibri" panose="020F0502020204030204" pitchFamily="34" charset="0"/>
              </a:rPr>
              <a:t>Tablero de Control</a:t>
            </a: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Módulo Brazo Desmontable y Aparejo </a:t>
            </a:r>
            <a:r>
              <a:rPr lang="es-AR" sz="2400" dirty="0" smtClean="0">
                <a:latin typeface="Calibri" panose="020F0502020204030204" pitchFamily="34" charset="0"/>
              </a:rPr>
              <a:t>Eléctrico</a:t>
            </a:r>
          </a:p>
          <a:p>
            <a:pPr marL="250825" lvl="1" indent="377825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  <a:tabLst>
                <a:tab pos="628650" algn="l"/>
              </a:tabLst>
            </a:pPr>
            <a:r>
              <a:rPr lang="es-AR" sz="2400" dirty="0" smtClean="0">
                <a:latin typeface="Calibri" panose="020F0502020204030204" pitchFamily="34" charset="0"/>
              </a:rPr>
              <a:t>Módulo </a:t>
            </a:r>
            <a:r>
              <a:rPr lang="es-AR" sz="2400" dirty="0">
                <a:latin typeface="Calibri" panose="020F0502020204030204" pitchFamily="34" charset="0"/>
              </a:rPr>
              <a:t>Brazo Desmontable y Aparejo Manual a Trinquete </a:t>
            </a:r>
            <a:r>
              <a:rPr lang="es-AR" sz="2400" dirty="0" smtClean="0">
                <a:latin typeface="Calibri" panose="020F0502020204030204" pitchFamily="34" charset="0"/>
              </a:rPr>
              <a:t>y 	Caja Reductora</a:t>
            </a:r>
            <a:endParaRPr lang="es-AR" sz="2400" dirty="0">
              <a:latin typeface="Calibri" panose="020F0502020204030204" pitchFamily="34" charset="0"/>
            </a:endParaRPr>
          </a:p>
          <a:p>
            <a:pPr marL="250825" lvl="1" indent="381000" algn="just" defTabSz="1007943">
              <a:lnSpc>
                <a:spcPct val="90000"/>
              </a:lnSpc>
              <a:spcBef>
                <a:spcPts val="1102"/>
              </a:spcBef>
              <a:buSzPct val="90000"/>
              <a:buBlip>
                <a:blip r:embed="rId5"/>
              </a:buBlip>
            </a:pPr>
            <a:r>
              <a:rPr lang="es-AR" sz="2400" dirty="0">
                <a:latin typeface="Calibri" panose="020F0502020204030204" pitchFamily="34" charset="0"/>
              </a:rPr>
              <a:t>Módulo Columna Desmontable y Fijación a </a:t>
            </a:r>
            <a:r>
              <a:rPr lang="es-AR" sz="2400" dirty="0" smtClean="0">
                <a:latin typeface="Calibri" panose="020F0502020204030204" pitchFamily="34" charset="0"/>
              </a:rPr>
              <a:t>Base</a:t>
            </a:r>
            <a:endParaRPr lang="es-A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60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2033</TotalTime>
  <Words>1548</Words>
  <Application>Microsoft Office PowerPoint</Application>
  <PresentationFormat>Presentación en pantalla (4:3)</PresentationFormat>
  <Paragraphs>205</Paragraphs>
  <Slides>26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Mauro La Pietra</dc:creator>
  <cp:lastModifiedBy>Micaela</cp:lastModifiedBy>
  <cp:revision>180</cp:revision>
  <dcterms:created xsi:type="dcterms:W3CDTF">2016-07-12T12:42:57Z</dcterms:created>
  <dcterms:modified xsi:type="dcterms:W3CDTF">2018-07-27T15:48:25Z</dcterms:modified>
</cp:coreProperties>
</file>