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8" r:id="rId3"/>
    <p:sldId id="270" r:id="rId4"/>
    <p:sldId id="294" r:id="rId5"/>
    <p:sldId id="271" r:id="rId6"/>
    <p:sldId id="287" r:id="rId7"/>
    <p:sldId id="295" r:id="rId8"/>
    <p:sldId id="265" r:id="rId9"/>
    <p:sldId id="275" r:id="rId10"/>
    <p:sldId id="277" r:id="rId11"/>
    <p:sldId id="288" r:id="rId12"/>
    <p:sldId id="278" r:id="rId13"/>
    <p:sldId id="291" r:id="rId14"/>
    <p:sldId id="290" r:id="rId15"/>
    <p:sldId id="280" r:id="rId16"/>
    <p:sldId id="273" r:id="rId17"/>
    <p:sldId id="281" r:id="rId18"/>
    <p:sldId id="282" r:id="rId19"/>
    <p:sldId id="285"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43"/>
  </p:normalViewPr>
  <p:slideViewPr>
    <p:cSldViewPr>
      <p:cViewPr varScale="1">
        <p:scale>
          <a:sx n="91" d="100"/>
          <a:sy n="91" d="100"/>
        </p:scale>
        <p:origin x="3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spcBef>
                  <a:spcPts val="0"/>
                </a:spcBef>
                <a:buSzPct val="25000"/>
                <a:buNone/>
              </a:pPr>
              <a:t>‹Nº›</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543421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2009775" y="5445125"/>
            <a:ext cx="16084499" cy="4456199"/>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chemeClr val="dk1"/>
              </a:buClr>
              <a:buSzPct val="25000"/>
              <a:buFont typeface="Calibri"/>
              <a:buNone/>
            </a:pPr>
            <a:fld id="{00000000-1234-1234-1234-123412341234}" type="slidenum">
              <a:rPr lang="es-AR" sz="1400" b="0" i="0" u="none" strike="noStrike" cap="none">
                <a:solidFill>
                  <a:srgbClr val="000000"/>
                </a:solidFill>
                <a:latin typeface="Arial"/>
                <a:ea typeface="Arial"/>
                <a:cs typeface="Arial"/>
                <a:sym typeface="Arial"/>
              </a:rPr>
              <a:pPr marL="0" marR="0" lvl="0" indent="0" algn="l" rtl="0">
                <a:lnSpc>
                  <a:spcPct val="100000"/>
                </a:lnSpc>
                <a:spcBef>
                  <a:spcPts val="0"/>
                </a:spcBef>
                <a:spcAft>
                  <a:spcPts val="0"/>
                </a:spcAft>
                <a:buClr>
                  <a:schemeClr val="dk1"/>
                </a:buClr>
                <a:buSzPct val="25000"/>
                <a:buFont typeface="Calibri"/>
                <a:buNone/>
              </a:pPr>
              <a:t>1</a:t>
            </a:fld>
            <a:endParaRPr lang="es-A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9891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s-ES" sz="1200" b="0" i="0" u="none" strike="noStrike" cap="none" dirty="0">
                <a:solidFill>
                  <a:schemeClr val="dk1"/>
                </a:solidFill>
                <a:latin typeface="Calibri"/>
                <a:ea typeface="Calibri"/>
                <a:cs typeface="Calibri"/>
                <a:sym typeface="Calibri"/>
              </a:rPr>
              <a:t>Alta </a:t>
            </a:r>
            <a:r>
              <a:rPr lang="es-ES" sz="1200" b="0" i="0" u="none" strike="noStrike" cap="none" dirty="0" err="1">
                <a:solidFill>
                  <a:schemeClr val="dk1"/>
                </a:solidFill>
                <a:latin typeface="Calibri"/>
                <a:ea typeface="Calibri"/>
                <a:cs typeface="Calibri"/>
                <a:sym typeface="Calibri"/>
              </a:rPr>
              <a:t>proveeedor</a:t>
            </a:r>
            <a:endParaRPr sz="1200" b="0" i="0" u="none" strike="noStrike" cap="none" dirty="0">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10</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4541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s-ES" sz="1200" b="0" i="0" u="none" strike="noStrike" cap="none" dirty="0">
                <a:solidFill>
                  <a:schemeClr val="dk1"/>
                </a:solidFill>
                <a:latin typeface="Calibri"/>
                <a:ea typeface="Calibri"/>
                <a:cs typeface="Calibri"/>
                <a:sym typeface="Calibri"/>
              </a:rPr>
              <a:t>Alta </a:t>
            </a:r>
            <a:r>
              <a:rPr lang="es-ES" sz="1200" b="0" i="0" u="none" strike="noStrike" cap="none" dirty="0" err="1">
                <a:solidFill>
                  <a:schemeClr val="dk1"/>
                </a:solidFill>
                <a:latin typeface="Calibri"/>
                <a:ea typeface="Calibri"/>
                <a:cs typeface="Calibri"/>
                <a:sym typeface="Calibri"/>
              </a:rPr>
              <a:t>proveeedor</a:t>
            </a:r>
            <a:endParaRPr sz="1200" b="0" i="0" u="none" strike="noStrike" cap="none" dirty="0">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11</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81999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12</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78958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13</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28437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s-ES" sz="1200" b="0" i="0" u="none" strike="noStrike" cap="none" dirty="0">
                <a:solidFill>
                  <a:schemeClr val="dk1"/>
                </a:solidFill>
                <a:latin typeface="Calibri"/>
                <a:ea typeface="Calibri"/>
                <a:cs typeface="Calibri"/>
                <a:sym typeface="Calibri"/>
              </a:rPr>
              <a:t>Alta </a:t>
            </a:r>
            <a:r>
              <a:rPr lang="es-ES" sz="1200" b="0" i="0" u="none" strike="noStrike" cap="none" dirty="0" err="1">
                <a:solidFill>
                  <a:schemeClr val="dk1"/>
                </a:solidFill>
                <a:latin typeface="Calibri"/>
                <a:ea typeface="Calibri"/>
                <a:cs typeface="Calibri"/>
                <a:sym typeface="Calibri"/>
              </a:rPr>
              <a:t>proveeedor</a:t>
            </a:r>
            <a:endParaRPr sz="1200" b="0" i="0" u="none" strike="noStrike" cap="none" dirty="0">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14</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72426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7978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517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5147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26043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1849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7709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2009775" y="5445125"/>
            <a:ext cx="16084500" cy="44562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11387138" y="10748963"/>
            <a:ext cx="8712299" cy="566700"/>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chemeClr val="dk1"/>
              </a:buClr>
              <a:buSzPct val="25000"/>
              <a:buFont typeface="Calibri"/>
              <a:buNone/>
            </a:pPr>
            <a:fld id="{00000000-1234-1234-1234-123412341234}" type="slidenum">
              <a:rPr lang="es-AR" sz="1400" b="0" i="0" u="none" strike="noStrike" cap="none">
                <a:solidFill>
                  <a:srgbClr val="000000"/>
                </a:solidFill>
                <a:latin typeface="Arial"/>
                <a:ea typeface="Arial"/>
                <a:cs typeface="Arial"/>
                <a:sym typeface="Arial"/>
              </a:rPr>
              <a:pPr marL="0" marR="0" lvl="0" indent="0" algn="l" rtl="0">
                <a:lnSpc>
                  <a:spcPct val="100000"/>
                </a:lnSpc>
                <a:spcBef>
                  <a:spcPts val="0"/>
                </a:spcBef>
                <a:spcAft>
                  <a:spcPts val="0"/>
                </a:spcAft>
                <a:buClr>
                  <a:schemeClr val="dk1"/>
                </a:buClr>
                <a:buSzPct val="25000"/>
                <a:buFont typeface="Calibri"/>
                <a:buNone/>
              </a:pPr>
              <a:t>3</a:t>
            </a:fld>
            <a:endParaRPr lang="es-A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8358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0806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2009775" y="5445125"/>
            <a:ext cx="16084500" cy="44562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11387138" y="10748963"/>
            <a:ext cx="8712299" cy="566700"/>
          </a:xfrm>
          <a:prstGeom prst="rect">
            <a:avLst/>
          </a:prstGeom>
          <a:noFill/>
          <a:ln>
            <a:noFill/>
          </a:ln>
        </p:spPr>
        <p:txBody>
          <a:bodyPr lIns="91425" tIns="45700" rIns="91425" bIns="45700" anchor="b" anchorCtr="0">
            <a:noAutofit/>
          </a:bodyPr>
          <a:lstStyle/>
          <a:p>
            <a:pPr marL="0" marR="0" lvl="0" indent="0" algn="l" rtl="0">
              <a:lnSpc>
                <a:spcPct val="100000"/>
              </a:lnSpc>
              <a:spcBef>
                <a:spcPts val="0"/>
              </a:spcBef>
              <a:spcAft>
                <a:spcPts val="0"/>
              </a:spcAft>
              <a:buClr>
                <a:schemeClr val="dk1"/>
              </a:buClr>
              <a:buSzPct val="25000"/>
              <a:buFont typeface="Calibri"/>
              <a:buNone/>
            </a:pPr>
            <a:fld id="{00000000-1234-1234-1234-123412341234}" type="slidenum">
              <a:rPr lang="es-AR" sz="1400" b="0" i="0" u="none" strike="noStrike" cap="none">
                <a:solidFill>
                  <a:srgbClr val="000000"/>
                </a:solidFill>
                <a:latin typeface="Arial"/>
                <a:ea typeface="Arial"/>
                <a:cs typeface="Arial"/>
                <a:sym typeface="Arial"/>
              </a:rPr>
              <a:pPr marL="0" marR="0" lvl="0" indent="0" algn="l" rtl="0">
                <a:lnSpc>
                  <a:spcPct val="100000"/>
                </a:lnSpc>
                <a:spcBef>
                  <a:spcPts val="0"/>
                </a:spcBef>
                <a:spcAft>
                  <a:spcPts val="0"/>
                </a:spcAft>
                <a:buClr>
                  <a:schemeClr val="dk1"/>
                </a:buClr>
                <a:buSzPct val="25000"/>
                <a:buFont typeface="Calibri"/>
                <a:buNone/>
              </a:pPr>
              <a:t>5</a:t>
            </a:fld>
            <a:endParaRPr lang="es-A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89700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6</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6762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7</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61320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8</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2819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6657975" y="1414463"/>
            <a:ext cx="6788150" cy="38195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2009775" y="5445125"/>
            <a:ext cx="16084499" cy="44561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11387138" y="10748963"/>
            <a:ext cx="8712299" cy="566698"/>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s-AR"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ct val="25000"/>
                <a:buFont typeface="Calibri"/>
                <a:buNone/>
              </a:pPr>
              <a:t>9</a:t>
            </a:fld>
            <a:endParaRPr lang="es-A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786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b="0" i="0" u="none" strike="noStrike" cap="none">
                <a:solidFill>
                  <a:srgbClr val="888888"/>
                </a:solidFill>
                <a:latin typeface="Calibri"/>
                <a:ea typeface="Calibri"/>
                <a:cs typeface="Calibri"/>
                <a:sym typeface="Calibri"/>
              </a:rPr>
              <a:pPr marL="0" marR="0" lvl="0" indent="0" algn="r" rtl="0">
                <a:spcBef>
                  <a:spcPts val="0"/>
                </a:spcBef>
                <a:buSzPct val="25000"/>
                <a:buNone/>
              </a:pPr>
              <a:t>‹Nº›</a:t>
            </a:fld>
            <a:endParaRPr lang="es-A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Contenido con título">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a:solidFill>
                  <a:srgbClr val="888888"/>
                </a:solidFill>
                <a:latin typeface="Calibri"/>
                <a:ea typeface="Calibri"/>
                <a:cs typeface="Calibri"/>
                <a:sym typeface="Calibri"/>
              </a:rPr>
              <a:pPr marL="0" marR="0" lvl="0" indent="0" algn="r" rtl="0">
                <a:spcBef>
                  <a:spcPts val="0"/>
                </a:spcBef>
                <a:buSzPct val="25000"/>
                <a:buNone/>
              </a:pPr>
              <a:t>‹Nº›</a:t>
            </a:fld>
            <a:endParaRPr lang="es-AR"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Imagen con título">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a:solidFill>
                  <a:srgbClr val="888888"/>
                </a:solidFill>
                <a:latin typeface="Calibri"/>
                <a:ea typeface="Calibri"/>
                <a:cs typeface="Calibri"/>
                <a:sym typeface="Calibri"/>
              </a:rPr>
              <a:pPr marL="0" marR="0" lvl="0" indent="0" algn="r" rtl="0">
                <a:spcBef>
                  <a:spcPts val="0"/>
                </a:spcBef>
                <a:buSzPct val="25000"/>
                <a:buNone/>
              </a:pPr>
              <a:t>‹Nº›</a:t>
            </a:fld>
            <a:endParaRPr lang="es-AR"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ítulo y texto vertical">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a:solidFill>
                  <a:srgbClr val="888888"/>
                </a:solidFill>
                <a:latin typeface="Calibri"/>
                <a:ea typeface="Calibri"/>
                <a:cs typeface="Calibri"/>
                <a:sym typeface="Calibri"/>
              </a:rPr>
              <a:pPr marL="0" marR="0" lvl="0" indent="0" algn="r" rtl="0">
                <a:spcBef>
                  <a:spcPts val="0"/>
                </a:spcBef>
                <a:buSzPct val="25000"/>
                <a:buNone/>
              </a:pPr>
              <a:t>‹Nº›</a:t>
            </a:fld>
            <a:endParaRPr lang="es-AR"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cSld name="Título vertical y texto">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a:solidFill>
                  <a:srgbClr val="888888"/>
                </a:solidFill>
                <a:latin typeface="Calibri"/>
                <a:ea typeface="Calibri"/>
                <a:cs typeface="Calibri"/>
                <a:sym typeface="Calibri"/>
              </a:rPr>
              <a:pPr marL="0" marR="0" lvl="0" indent="0" algn="r" rtl="0">
                <a:spcBef>
                  <a:spcPts val="0"/>
                </a:spcBef>
                <a:buSzPct val="25000"/>
                <a:buNone/>
              </a:pPr>
              <a:t>‹Nº›</a:t>
            </a:fld>
            <a:endParaRPr lang="es-AR"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AR" sz="1200" b="0" i="0" u="none" strike="noStrike" cap="none">
                <a:solidFill>
                  <a:srgbClr val="888888"/>
                </a:solidFill>
                <a:latin typeface="Calibri"/>
                <a:ea typeface="Calibri"/>
                <a:cs typeface="Calibri"/>
                <a:sym typeface="Calibri"/>
              </a:rPr>
              <a:pPr marL="0" marR="0" lvl="0" indent="0" algn="r" rtl="0">
                <a:spcBef>
                  <a:spcPts val="0"/>
                </a:spcBef>
                <a:buSzPct val="25000"/>
                <a:buNone/>
              </a:pPr>
              <a:t>‹Nº›</a:t>
            </a:fld>
            <a:endParaRPr lang="es-AR"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6" r:id="rId3"/>
    <p:sldLayoutId id="2147483657" r:id="rId4"/>
    <p:sldLayoutId id="2147483658"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ervicios.infoleg.gob.ar/infolegInternet/anexos/275000-279999/278045/norma.ht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www.produccion.gob.ar/wp-content/uploads/2017/07/Planilla-Bien-Producido.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p:nvPr/>
        </p:nvSpPr>
        <p:spPr>
          <a:xfrm>
            <a:off x="0" y="0"/>
            <a:ext cx="12238650" cy="5645000"/>
          </a:xfrm>
          <a:prstGeom prst="rect">
            <a:avLst/>
          </a:prstGeom>
          <a:solidFill>
            <a:srgbClr val="1155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pic>
        <p:nvPicPr>
          <p:cNvPr id="90" name="Shape 90"/>
          <p:cNvPicPr preferRelativeResize="0"/>
          <p:nvPr/>
        </p:nvPicPr>
        <p:blipFill rotWithShape="1">
          <a:blip r:embed="rId3">
            <a:alphaModFix/>
          </a:blip>
          <a:srcRect/>
          <a:stretch/>
        </p:blipFill>
        <p:spPr>
          <a:xfrm>
            <a:off x="4602008" y="5852473"/>
            <a:ext cx="3081299" cy="666300"/>
          </a:xfrm>
          <a:prstGeom prst="rect">
            <a:avLst/>
          </a:prstGeom>
          <a:noFill/>
          <a:ln>
            <a:noFill/>
          </a:ln>
        </p:spPr>
      </p:pic>
      <p:sp>
        <p:nvSpPr>
          <p:cNvPr id="91" name="Shape 91"/>
          <p:cNvSpPr txBox="1"/>
          <p:nvPr/>
        </p:nvSpPr>
        <p:spPr>
          <a:xfrm>
            <a:off x="1487487" y="1563358"/>
            <a:ext cx="9361041" cy="3809858"/>
          </a:xfrm>
          <a:prstGeom prst="rect">
            <a:avLst/>
          </a:prstGeom>
          <a:noFill/>
          <a:ln>
            <a:noFill/>
          </a:ln>
        </p:spPr>
        <p:txBody>
          <a:bodyPr lIns="55400" tIns="55400" rIns="55400" bIns="55400" anchor="t" anchorCtr="0">
            <a:noAutofit/>
          </a:bodyPr>
          <a:lstStyle/>
          <a:p>
            <a:pPr lvl="0" algn="ctr" rtl="0">
              <a:spcBef>
                <a:spcPts val="0"/>
              </a:spcBef>
              <a:buNone/>
            </a:pPr>
            <a:endParaRPr sz="1100" dirty="0"/>
          </a:p>
          <a:p>
            <a:pPr marL="0" marR="0" lvl="0" indent="0" algn="just" rtl="0">
              <a:spcBef>
                <a:spcPts val="0"/>
              </a:spcBef>
              <a:buSzPct val="25000"/>
              <a:buNone/>
            </a:pPr>
            <a:r>
              <a:rPr lang="es-AR" sz="2800" b="1" dirty="0">
                <a:solidFill>
                  <a:schemeClr val="lt1"/>
                </a:solidFill>
                <a:latin typeface="Montserrat"/>
                <a:ea typeface="Montserrat"/>
                <a:cs typeface="Montserrat"/>
                <a:sym typeface="Montserrat"/>
              </a:rPr>
              <a:t>RÉGIMEN DE IMPORTACIÓN DE BIENES USADOS PARA LA INDUSTRIA HIDROCARBURÍFERA</a:t>
            </a:r>
          </a:p>
          <a:p>
            <a:pPr marL="0" marR="0" lvl="0" indent="0" algn="ctr" rtl="0">
              <a:spcBef>
                <a:spcPts val="0"/>
              </a:spcBef>
              <a:buNone/>
            </a:pPr>
            <a:endParaRPr sz="3200" b="1" dirty="0">
              <a:solidFill>
                <a:schemeClr val="lt1"/>
              </a:solidFill>
              <a:latin typeface="Montserrat"/>
              <a:ea typeface="Montserrat"/>
              <a:cs typeface="Montserrat"/>
              <a:sym typeface="Montserrat"/>
            </a:endParaRPr>
          </a:p>
          <a:p>
            <a:pPr marL="0" marR="0" lvl="0" indent="0" algn="ctr" rtl="0">
              <a:spcBef>
                <a:spcPts val="0"/>
              </a:spcBef>
              <a:buSzPct val="25000"/>
              <a:buNone/>
            </a:pPr>
            <a:r>
              <a:rPr lang="es-AR" sz="2400" dirty="0">
                <a:solidFill>
                  <a:schemeClr val="lt1"/>
                </a:solidFill>
                <a:latin typeface="Montserrat ExtraLight"/>
                <a:ea typeface="Montserrat ExtraLight"/>
                <a:cs typeface="Montserrat ExtraLight"/>
                <a:sym typeface="Montserrat ExtraLight"/>
              </a:rPr>
              <a:t>Agosto 2017</a:t>
            </a:r>
          </a:p>
        </p:txBody>
      </p:sp>
      <p:cxnSp>
        <p:nvCxnSpPr>
          <p:cNvPr id="3" name="2 Conector recto"/>
          <p:cNvCxnSpPr/>
          <p:nvPr/>
        </p:nvCxnSpPr>
        <p:spPr>
          <a:xfrm>
            <a:off x="1559496" y="2852936"/>
            <a:ext cx="92890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pic>
        <p:nvPicPr>
          <p:cNvPr id="2" name="Imagen 1"/>
          <p:cNvPicPr>
            <a:picLocks noChangeAspect="1"/>
          </p:cNvPicPr>
          <p:nvPr/>
        </p:nvPicPr>
        <p:blipFill>
          <a:blip r:embed="rId3"/>
          <a:stretch>
            <a:fillRect/>
          </a:stretch>
        </p:blipFill>
        <p:spPr>
          <a:xfrm>
            <a:off x="1577803" y="1916832"/>
            <a:ext cx="9382125" cy="4857750"/>
          </a:xfrm>
          <a:prstGeom prst="rect">
            <a:avLst/>
          </a:prstGeom>
        </p:spPr>
      </p:pic>
    </p:spTree>
    <p:extLst>
      <p:ext uri="{BB962C8B-B14F-4D97-AF65-F5344CB8AC3E}">
        <p14:creationId xmlns:p14="http://schemas.microsoft.com/office/powerpoint/2010/main" val="465455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pic>
        <p:nvPicPr>
          <p:cNvPr id="3" name="Imagen 2"/>
          <p:cNvPicPr>
            <a:picLocks noChangeAspect="1"/>
          </p:cNvPicPr>
          <p:nvPr/>
        </p:nvPicPr>
        <p:blipFill>
          <a:blip r:embed="rId3"/>
          <a:stretch>
            <a:fillRect/>
          </a:stretch>
        </p:blipFill>
        <p:spPr>
          <a:xfrm>
            <a:off x="2682651" y="1539370"/>
            <a:ext cx="7572864" cy="5290208"/>
          </a:xfrm>
          <a:prstGeom prst="rect">
            <a:avLst/>
          </a:prstGeom>
        </p:spPr>
      </p:pic>
    </p:spTree>
    <p:extLst>
      <p:ext uri="{BB962C8B-B14F-4D97-AF65-F5344CB8AC3E}">
        <p14:creationId xmlns:p14="http://schemas.microsoft.com/office/powerpoint/2010/main" val="3223662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pic>
        <p:nvPicPr>
          <p:cNvPr id="3" name="Imagen 2"/>
          <p:cNvPicPr>
            <a:picLocks noChangeAspect="1"/>
          </p:cNvPicPr>
          <p:nvPr/>
        </p:nvPicPr>
        <p:blipFill>
          <a:blip r:embed="rId3"/>
          <a:stretch>
            <a:fillRect/>
          </a:stretch>
        </p:blipFill>
        <p:spPr>
          <a:xfrm>
            <a:off x="168681" y="1636843"/>
            <a:ext cx="9250447" cy="5215272"/>
          </a:xfrm>
          <a:prstGeom prst="rect">
            <a:avLst/>
          </a:prstGeom>
        </p:spPr>
      </p:pic>
      <p:pic>
        <p:nvPicPr>
          <p:cNvPr id="4" name="Imagen 3"/>
          <p:cNvPicPr>
            <a:picLocks noChangeAspect="1"/>
          </p:cNvPicPr>
          <p:nvPr/>
        </p:nvPicPr>
        <p:blipFill>
          <a:blip r:embed="rId4"/>
          <a:stretch>
            <a:fillRect/>
          </a:stretch>
        </p:blipFill>
        <p:spPr>
          <a:xfrm>
            <a:off x="5080740" y="2942926"/>
            <a:ext cx="6996959" cy="3349924"/>
          </a:xfrm>
          <a:prstGeom prst="rect">
            <a:avLst/>
          </a:prstGeom>
        </p:spPr>
      </p:pic>
    </p:spTree>
    <p:extLst>
      <p:ext uri="{BB962C8B-B14F-4D97-AF65-F5344CB8AC3E}">
        <p14:creationId xmlns:p14="http://schemas.microsoft.com/office/powerpoint/2010/main" val="1810669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pic>
        <p:nvPicPr>
          <p:cNvPr id="3" name="Imagen 2"/>
          <p:cNvPicPr>
            <a:picLocks noChangeAspect="1"/>
          </p:cNvPicPr>
          <p:nvPr/>
        </p:nvPicPr>
        <p:blipFill>
          <a:blip r:embed="rId3"/>
          <a:stretch>
            <a:fillRect/>
          </a:stretch>
        </p:blipFill>
        <p:spPr>
          <a:xfrm>
            <a:off x="337435" y="1728328"/>
            <a:ext cx="9250447" cy="5215272"/>
          </a:xfrm>
          <a:prstGeom prst="rect">
            <a:avLst/>
          </a:prstGeom>
        </p:spPr>
      </p:pic>
      <p:pic>
        <p:nvPicPr>
          <p:cNvPr id="2" name="Imagen 1"/>
          <p:cNvPicPr>
            <a:picLocks noChangeAspect="1"/>
          </p:cNvPicPr>
          <p:nvPr/>
        </p:nvPicPr>
        <p:blipFill>
          <a:blip r:embed="rId4"/>
          <a:stretch>
            <a:fillRect/>
          </a:stretch>
        </p:blipFill>
        <p:spPr>
          <a:xfrm>
            <a:off x="544148" y="2087408"/>
            <a:ext cx="5194069" cy="2388201"/>
          </a:xfrm>
          <a:prstGeom prst="rect">
            <a:avLst/>
          </a:prstGeom>
        </p:spPr>
      </p:pic>
      <p:pic>
        <p:nvPicPr>
          <p:cNvPr id="5" name="Imagen 4"/>
          <p:cNvPicPr>
            <a:picLocks noChangeAspect="1"/>
          </p:cNvPicPr>
          <p:nvPr/>
        </p:nvPicPr>
        <p:blipFill>
          <a:blip r:embed="rId5"/>
          <a:stretch>
            <a:fillRect/>
          </a:stretch>
        </p:blipFill>
        <p:spPr>
          <a:xfrm>
            <a:off x="6023992" y="2156762"/>
            <a:ext cx="5934075" cy="1447800"/>
          </a:xfrm>
          <a:prstGeom prst="rect">
            <a:avLst/>
          </a:prstGeom>
        </p:spPr>
      </p:pic>
      <p:sp>
        <p:nvSpPr>
          <p:cNvPr id="6" name="Elipse 5"/>
          <p:cNvSpPr/>
          <p:nvPr/>
        </p:nvSpPr>
        <p:spPr>
          <a:xfrm>
            <a:off x="9838276" y="2942926"/>
            <a:ext cx="1008112"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5" name="Elipse 14"/>
          <p:cNvSpPr/>
          <p:nvPr/>
        </p:nvSpPr>
        <p:spPr>
          <a:xfrm>
            <a:off x="337435" y="2343839"/>
            <a:ext cx="5183041" cy="13681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6" name="Elipse 15"/>
          <p:cNvSpPr/>
          <p:nvPr/>
        </p:nvSpPr>
        <p:spPr>
          <a:xfrm>
            <a:off x="574202" y="4571359"/>
            <a:ext cx="7682038" cy="4418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51971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graphicFrame>
        <p:nvGraphicFramePr>
          <p:cNvPr id="2" name="Tabla 1"/>
          <p:cNvGraphicFramePr>
            <a:graphicFrameLocks noGrp="1"/>
          </p:cNvGraphicFramePr>
          <p:nvPr>
            <p:extLst>
              <p:ext uri="{D42A27DB-BD31-4B8C-83A1-F6EECF244321}">
                <p14:modId xmlns:p14="http://schemas.microsoft.com/office/powerpoint/2010/main" val="2314921939"/>
              </p:ext>
            </p:extLst>
          </p:nvPr>
        </p:nvGraphicFramePr>
        <p:xfrm>
          <a:off x="613899" y="3140968"/>
          <a:ext cx="10515599" cy="846282"/>
        </p:xfrm>
        <a:graphic>
          <a:graphicData uri="http://schemas.openxmlformats.org/drawingml/2006/table">
            <a:tbl>
              <a:tblPr>
                <a:tableStyleId>{5C22544A-7EE6-4342-B048-85BDC9FD1C3A}</a:tableStyleId>
              </a:tblPr>
              <a:tblGrid>
                <a:gridCol w="347418">
                  <a:extLst>
                    <a:ext uri="{9D8B030D-6E8A-4147-A177-3AD203B41FA5}">
                      <a16:colId xmlns:a16="http://schemas.microsoft.com/office/drawing/2014/main" val="170075579"/>
                    </a:ext>
                  </a:extLst>
                </a:gridCol>
                <a:gridCol w="603846">
                  <a:extLst>
                    <a:ext uri="{9D8B030D-6E8A-4147-A177-3AD203B41FA5}">
                      <a16:colId xmlns:a16="http://schemas.microsoft.com/office/drawing/2014/main" val="753400402"/>
                    </a:ext>
                  </a:extLst>
                </a:gridCol>
                <a:gridCol w="787894">
                  <a:extLst>
                    <a:ext uri="{9D8B030D-6E8A-4147-A177-3AD203B41FA5}">
                      <a16:colId xmlns:a16="http://schemas.microsoft.com/office/drawing/2014/main" val="2573782217"/>
                    </a:ext>
                  </a:extLst>
                </a:gridCol>
                <a:gridCol w="918176">
                  <a:extLst>
                    <a:ext uri="{9D8B030D-6E8A-4147-A177-3AD203B41FA5}">
                      <a16:colId xmlns:a16="http://schemas.microsoft.com/office/drawing/2014/main" val="4046763491"/>
                    </a:ext>
                  </a:extLst>
                </a:gridCol>
                <a:gridCol w="1604740">
                  <a:extLst>
                    <a:ext uri="{9D8B030D-6E8A-4147-A177-3AD203B41FA5}">
                      <a16:colId xmlns:a16="http://schemas.microsoft.com/office/drawing/2014/main" val="1166870762"/>
                    </a:ext>
                  </a:extLst>
                </a:gridCol>
                <a:gridCol w="1108429">
                  <a:extLst>
                    <a:ext uri="{9D8B030D-6E8A-4147-A177-3AD203B41FA5}">
                      <a16:colId xmlns:a16="http://schemas.microsoft.com/office/drawing/2014/main" val="1675338285"/>
                    </a:ext>
                  </a:extLst>
                </a:gridCol>
                <a:gridCol w="992623">
                  <a:extLst>
                    <a:ext uri="{9D8B030D-6E8A-4147-A177-3AD203B41FA5}">
                      <a16:colId xmlns:a16="http://schemas.microsoft.com/office/drawing/2014/main" val="529956312"/>
                    </a:ext>
                  </a:extLst>
                </a:gridCol>
                <a:gridCol w="1472391">
                  <a:extLst>
                    <a:ext uri="{9D8B030D-6E8A-4147-A177-3AD203B41FA5}">
                      <a16:colId xmlns:a16="http://schemas.microsoft.com/office/drawing/2014/main" val="3070530015"/>
                    </a:ext>
                  </a:extLst>
                </a:gridCol>
                <a:gridCol w="2680082">
                  <a:extLst>
                    <a:ext uri="{9D8B030D-6E8A-4147-A177-3AD203B41FA5}">
                      <a16:colId xmlns:a16="http://schemas.microsoft.com/office/drawing/2014/main" val="3791137902"/>
                    </a:ext>
                  </a:extLst>
                </a:gridCol>
              </a:tblGrid>
              <a:tr h="130307">
                <a:tc>
                  <a:txBody>
                    <a:bodyPr/>
                    <a:lstStyle/>
                    <a:p>
                      <a:pPr algn="l" fontAlgn="b"/>
                      <a:r>
                        <a:rPr lang="x-none" sz="700" u="none" strike="noStrike">
                          <a:effectLst/>
                        </a:rPr>
                        <a:t>ITEM N°</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Denominación</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Descripción</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Función</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es-ES" sz="700" u="none" strike="noStrike">
                          <a:effectLst/>
                        </a:rPr>
                        <a:t>Información del bien para individualizar</a:t>
                      </a:r>
                      <a:endParaRPr lang="es-ES"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Posición Arancelaria (NCM)</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Fecha última producción</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Dirección postal del establecimiento</a:t>
                      </a:r>
                      <a:endParaRPr lang="x-none" sz="700" b="1" i="0" u="none" strike="noStrike">
                        <a:solidFill>
                          <a:srgbClr val="44546A"/>
                        </a:solidFill>
                        <a:effectLst/>
                        <a:latin typeface="Calibri" panose="020F0502020204030204" pitchFamily="34" charset="0"/>
                      </a:endParaRPr>
                    </a:p>
                  </a:txBody>
                  <a:tcPr marL="6205" marR="6205" marT="6205" marB="0" anchor="b"/>
                </a:tc>
                <a:tc>
                  <a:txBody>
                    <a:bodyPr/>
                    <a:lstStyle/>
                    <a:p>
                      <a:pPr algn="l" fontAlgn="b"/>
                      <a:r>
                        <a:rPr lang="x-none" sz="700" u="none" strike="noStrike">
                          <a:effectLst/>
                        </a:rPr>
                        <a:t>Precio unitario aproximado ex - fábrica (neto de impuestos en U$D)</a:t>
                      </a:r>
                      <a:endParaRPr lang="x-none" sz="700" b="1" i="0" u="none" strike="noStrike">
                        <a:solidFill>
                          <a:srgbClr val="44546A"/>
                        </a:solidFill>
                        <a:effectLst/>
                        <a:latin typeface="Calibri" panose="020F0502020204030204" pitchFamily="34" charset="0"/>
                      </a:endParaRPr>
                    </a:p>
                  </a:txBody>
                  <a:tcPr marL="6205" marR="6205" marT="6205" marB="0" anchor="b"/>
                </a:tc>
                <a:extLst>
                  <a:ext uri="{0D108BD9-81ED-4DB2-BD59-A6C34878D82A}">
                    <a16:rowId xmlns:a16="http://schemas.microsoft.com/office/drawing/2014/main" val="3510976819"/>
                  </a:ext>
                </a:extLst>
              </a:tr>
              <a:tr h="626717">
                <a:tc>
                  <a:txBody>
                    <a:bodyPr/>
                    <a:lstStyle/>
                    <a:p>
                      <a:pPr algn="ctr" fontAlgn="ctr"/>
                      <a:r>
                        <a:rPr lang="x-none" sz="700" u="none" strike="noStrike">
                          <a:effectLst/>
                        </a:rPr>
                        <a:t>1</a:t>
                      </a:r>
                      <a:endParaRPr lang="x-none" sz="700" b="0" i="0" u="none" strike="noStrike">
                        <a:solidFill>
                          <a:srgbClr val="000000"/>
                        </a:solidFill>
                        <a:effectLst/>
                        <a:latin typeface="Calibri" panose="020F0502020204030204" pitchFamily="34" charset="0"/>
                      </a:endParaRPr>
                    </a:p>
                  </a:txBody>
                  <a:tcPr marL="6205" marR="6205" marT="6205" marB="0" anchor="ctr"/>
                </a:tc>
                <a:tc>
                  <a:txBody>
                    <a:bodyPr/>
                    <a:lstStyle/>
                    <a:p>
                      <a:pPr algn="ctr" fontAlgn="ctr"/>
                      <a:r>
                        <a:rPr lang="x-none" sz="700" u="none" strike="noStrike">
                          <a:effectLst/>
                        </a:rPr>
                        <a:t>Carretón de 5 ejes </a:t>
                      </a:r>
                      <a:endParaRPr lang="x-none" sz="700" b="0" i="0" u="none" strike="noStrike">
                        <a:solidFill>
                          <a:srgbClr val="000000"/>
                        </a:solidFill>
                        <a:effectLst/>
                        <a:latin typeface="Calibri" panose="020F0502020204030204" pitchFamily="34" charset="0"/>
                      </a:endParaRPr>
                    </a:p>
                  </a:txBody>
                  <a:tcPr marL="6205" marR="6205" marT="6205" marB="0" anchor="ctr"/>
                </a:tc>
                <a:tc>
                  <a:txBody>
                    <a:bodyPr/>
                    <a:lstStyle/>
                    <a:p>
                      <a:pPr algn="ctr" fontAlgn="ctr"/>
                      <a:r>
                        <a:rPr lang="es-ES" sz="700" u="none" strike="noStrike" dirty="0">
                          <a:effectLst/>
                        </a:rPr>
                        <a:t>Los </a:t>
                      </a:r>
                      <a:r>
                        <a:rPr lang="es-ES" sz="700" u="none" strike="noStrike" dirty="0" err="1">
                          <a:effectLst/>
                        </a:rPr>
                        <a:t>dem.remolques</a:t>
                      </a:r>
                      <a:r>
                        <a:rPr lang="es-ES" sz="700" u="none" strike="noStrike" dirty="0">
                          <a:effectLst/>
                        </a:rPr>
                        <a:t> y semirremolques p/transp.de merc.</a:t>
                      </a:r>
                      <a:endParaRPr lang="es-ES" sz="700" b="0" i="0" u="none" strike="noStrike" dirty="0">
                        <a:solidFill>
                          <a:srgbClr val="000000"/>
                        </a:solidFill>
                        <a:effectLst/>
                        <a:latin typeface="Calibri" panose="020F0502020204030204" pitchFamily="34" charset="0"/>
                      </a:endParaRPr>
                    </a:p>
                  </a:txBody>
                  <a:tcPr marL="6205" marR="6205" marT="6205" marB="0" anchor="ctr"/>
                </a:tc>
                <a:tc>
                  <a:txBody>
                    <a:bodyPr/>
                    <a:lstStyle/>
                    <a:p>
                      <a:pPr algn="ctr" fontAlgn="ctr"/>
                      <a:r>
                        <a:rPr lang="es-ES" sz="700" u="none" strike="noStrike" dirty="0">
                          <a:effectLst/>
                        </a:rPr>
                        <a:t>Para la carga de todo tipo de maquinaria vial o equipos especiales de servicio pesado.</a:t>
                      </a:r>
                      <a:endParaRPr lang="es-ES" sz="700" b="0" i="0" u="none" strike="noStrike" dirty="0">
                        <a:solidFill>
                          <a:srgbClr val="000000"/>
                        </a:solidFill>
                        <a:effectLst/>
                        <a:latin typeface="Calibri" panose="020F0502020204030204" pitchFamily="34" charset="0"/>
                      </a:endParaRPr>
                    </a:p>
                  </a:txBody>
                  <a:tcPr marL="6205" marR="6205" marT="6205" marB="0" anchor="ctr"/>
                </a:tc>
                <a:tc>
                  <a:txBody>
                    <a:bodyPr/>
                    <a:lstStyle/>
                    <a:p>
                      <a:pPr algn="ctr" fontAlgn="ctr"/>
                      <a:r>
                        <a:rPr lang="es-ES" sz="700" u="none" strike="noStrike" dirty="0">
                          <a:effectLst/>
                        </a:rPr>
                        <a:t>Los </a:t>
                      </a:r>
                      <a:r>
                        <a:rPr lang="es-ES" sz="700" u="none" strike="noStrike" dirty="0" err="1">
                          <a:effectLst/>
                        </a:rPr>
                        <a:t>dem.remolques</a:t>
                      </a:r>
                      <a:r>
                        <a:rPr lang="es-ES" sz="700" u="none" strike="noStrike" dirty="0">
                          <a:effectLst/>
                        </a:rPr>
                        <a:t> y semirremolques p/transp.de merc.</a:t>
                      </a:r>
                      <a:endParaRPr lang="es-ES" sz="700" b="0" i="0" u="none" strike="noStrike" dirty="0">
                        <a:solidFill>
                          <a:srgbClr val="000000"/>
                        </a:solidFill>
                        <a:effectLst/>
                        <a:latin typeface="Calibri" panose="020F0502020204030204" pitchFamily="34" charset="0"/>
                      </a:endParaRPr>
                    </a:p>
                  </a:txBody>
                  <a:tcPr marL="6205" marR="6205" marT="6205" marB="0" anchor="ctr"/>
                </a:tc>
                <a:tc>
                  <a:txBody>
                    <a:bodyPr/>
                    <a:lstStyle/>
                    <a:p>
                      <a:pPr algn="ctr" fontAlgn="ctr"/>
                      <a:r>
                        <a:rPr lang="x-none" sz="700" u="none" strike="noStrike">
                          <a:effectLst/>
                        </a:rPr>
                        <a:t>8716.39.00</a:t>
                      </a:r>
                      <a:endParaRPr lang="x-none" sz="700" b="0" i="0" u="none" strike="noStrike">
                        <a:solidFill>
                          <a:srgbClr val="000000"/>
                        </a:solidFill>
                        <a:effectLst/>
                        <a:latin typeface="Calibri" panose="020F0502020204030204" pitchFamily="34" charset="0"/>
                      </a:endParaRPr>
                    </a:p>
                  </a:txBody>
                  <a:tcPr marL="6205" marR="6205" marT="6205" marB="0" anchor="ctr"/>
                </a:tc>
                <a:tc>
                  <a:txBody>
                    <a:bodyPr/>
                    <a:lstStyle/>
                    <a:p>
                      <a:pPr algn="ctr" fontAlgn="ctr"/>
                      <a:r>
                        <a:rPr lang="x-none" sz="700" u="none" strike="noStrike">
                          <a:effectLst/>
                        </a:rPr>
                        <a:t>10/10/17</a:t>
                      </a:r>
                      <a:endParaRPr lang="x-none" sz="700" b="0" i="0" u="none" strike="noStrike">
                        <a:solidFill>
                          <a:srgbClr val="000000"/>
                        </a:solidFill>
                        <a:effectLst/>
                        <a:latin typeface="Calibri" panose="020F0502020204030204" pitchFamily="34" charset="0"/>
                      </a:endParaRPr>
                    </a:p>
                  </a:txBody>
                  <a:tcPr marL="6205" marR="6205" marT="6205" marB="0" anchor="ctr"/>
                </a:tc>
                <a:tc>
                  <a:txBody>
                    <a:bodyPr/>
                    <a:lstStyle/>
                    <a:p>
                      <a:pPr algn="ctr" fontAlgn="ctr"/>
                      <a:r>
                        <a:rPr lang="x-none" sz="700" u="none" strike="noStrike">
                          <a:effectLst/>
                        </a:rPr>
                        <a:t>Julio Roca 651</a:t>
                      </a:r>
                      <a:endParaRPr lang="x-none" sz="700" b="0" i="0" u="none" strike="noStrike">
                        <a:solidFill>
                          <a:srgbClr val="000000"/>
                        </a:solidFill>
                        <a:effectLst/>
                        <a:latin typeface="Calibri" panose="020F0502020204030204" pitchFamily="34" charset="0"/>
                      </a:endParaRPr>
                    </a:p>
                  </a:txBody>
                  <a:tcPr marL="6205" marR="6205" marT="6205" marB="0" anchor="ctr"/>
                </a:tc>
                <a:tc>
                  <a:txBody>
                    <a:bodyPr/>
                    <a:lstStyle/>
                    <a:p>
                      <a:pPr algn="ctr" fontAlgn="ctr"/>
                      <a:r>
                        <a:rPr lang="x-none" sz="700" u="none" strike="noStrike" dirty="0">
                          <a:effectLst/>
                        </a:rPr>
                        <a:t>100000.00</a:t>
                      </a:r>
                      <a:endParaRPr lang="x-none" sz="700" b="0" i="0" u="none" strike="noStrike" dirty="0">
                        <a:solidFill>
                          <a:srgbClr val="000000"/>
                        </a:solidFill>
                        <a:effectLst/>
                        <a:latin typeface="Calibri" panose="020F0502020204030204" pitchFamily="34" charset="0"/>
                      </a:endParaRPr>
                    </a:p>
                  </a:txBody>
                  <a:tcPr marL="6205" marR="6205" marT="6205" marB="0" anchor="ctr"/>
                </a:tc>
                <a:extLst>
                  <a:ext uri="{0D108BD9-81ED-4DB2-BD59-A6C34878D82A}">
                    <a16:rowId xmlns:a16="http://schemas.microsoft.com/office/drawing/2014/main" val="3342216916"/>
                  </a:ext>
                </a:extLst>
              </a:tr>
            </a:tbl>
          </a:graphicData>
        </a:graphic>
      </p:graphicFrame>
      <p:sp>
        <p:nvSpPr>
          <p:cNvPr id="13" name="CuadroTexto 12"/>
          <p:cNvSpPr txBox="1"/>
          <p:nvPr/>
        </p:nvSpPr>
        <p:spPr>
          <a:xfrm>
            <a:off x="3143672" y="2591906"/>
            <a:ext cx="6059672" cy="338554"/>
          </a:xfrm>
          <a:prstGeom prst="rect">
            <a:avLst/>
          </a:prstGeom>
          <a:noFill/>
        </p:spPr>
        <p:txBody>
          <a:bodyPr wrap="none" rtlCol="0">
            <a:spAutoFit/>
          </a:bodyPr>
          <a:lstStyle/>
          <a:p>
            <a:r>
              <a:rPr lang="x-none" sz="1600" b="1" dirty="0"/>
              <a:t>Ejemplo de carga de “planilla de bien producido localmente”</a:t>
            </a:r>
          </a:p>
        </p:txBody>
      </p:sp>
    </p:spTree>
    <p:extLst>
      <p:ext uri="{BB962C8B-B14F-4D97-AF65-F5344CB8AC3E}">
        <p14:creationId xmlns:p14="http://schemas.microsoft.com/office/powerpoint/2010/main" val="4048825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838200" y="36512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a:t>
            </a:r>
          </a:p>
        </p:txBody>
      </p:sp>
      <p:sp>
        <p:nvSpPr>
          <p:cNvPr id="105" name="Shape 105"/>
          <p:cNvSpPr txBox="1">
            <a:spLocks noGrp="1"/>
          </p:cNvSpPr>
          <p:nvPr>
            <p:ph type="body" idx="1"/>
          </p:nvPr>
        </p:nvSpPr>
        <p:spPr>
          <a:xfrm>
            <a:off x="838200" y="2739573"/>
            <a:ext cx="10586392" cy="2185183"/>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Decreto 609 / 2017. Enlace: </a:t>
            </a:r>
            <a:r>
              <a:rPr lang="x-none" sz="2000" dirty="0">
                <a:solidFill>
                  <a:srgbClr val="59585B"/>
                </a:solidFill>
                <a:latin typeface="Arial"/>
                <a:ea typeface="Arial"/>
                <a:cs typeface="Arial"/>
                <a:hlinkClick r:id="rId3"/>
              </a:rPr>
              <a:t>http://servicios.infoleg.gob.ar/infolegInternet/anexos/275000-279999/278045/norma.htm</a:t>
            </a:r>
            <a:endParaRPr lang="x-none"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Disposición Conjunta (DISFC-2017-3-APN-SSCE#MP).</a:t>
            </a:r>
            <a:endParaRPr sz="2000" dirty="0">
              <a:solidFill>
                <a:srgbClr val="59585B"/>
              </a:solidFill>
              <a:latin typeface="Arial"/>
              <a:ea typeface="Arial"/>
              <a:cs typeface="Arial"/>
            </a:endParaRPr>
          </a:p>
          <a:p>
            <a:pPr marL="457200" marR="4445" indent="-457200">
              <a:lnSpc>
                <a:spcPct val="150000"/>
              </a:lnSpc>
              <a:spcBef>
                <a:spcPts val="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106120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838200" y="36512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 - Anexos</a:t>
            </a:r>
          </a:p>
        </p:txBody>
      </p:sp>
      <p:sp>
        <p:nvSpPr>
          <p:cNvPr id="105" name="Shape 105"/>
          <p:cNvSpPr txBox="1">
            <a:spLocks noGrp="1"/>
          </p:cNvSpPr>
          <p:nvPr>
            <p:ph type="body" idx="1"/>
          </p:nvPr>
        </p:nvSpPr>
        <p:spPr>
          <a:xfrm>
            <a:off x="838200" y="2431796"/>
            <a:ext cx="10586392" cy="2800736"/>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Anexo 1: Se permite ingreso y requiere consulta.</a:t>
            </a:r>
            <a:endParaRPr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Anexo 2: Está prohibido el bien, pero su parte o pieza está permitido siempre que tenga garantía del fabricante original y el certificado de reacondicionamiento.</a:t>
            </a:r>
            <a:endParaRPr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Anexo 3: Se permite ingreso y no requiere consulta.</a:t>
            </a:r>
            <a:endParaRPr sz="2000" dirty="0">
              <a:solidFill>
                <a:srgbClr val="59585B"/>
              </a:solidFill>
              <a:latin typeface="Arial"/>
              <a:ea typeface="Arial"/>
              <a:cs typeface="Arial"/>
            </a:endParaRPr>
          </a:p>
          <a:p>
            <a:pPr marL="457200" marR="4445" indent="-457200">
              <a:lnSpc>
                <a:spcPct val="150000"/>
              </a:lnSpc>
              <a:spcBef>
                <a:spcPts val="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54959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191344" y="38995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 – tabla de aranceles</a:t>
            </a:r>
          </a:p>
        </p:txBody>
      </p:sp>
      <p:sp>
        <p:nvSpPr>
          <p:cNvPr id="105" name="Shape 105"/>
          <p:cNvSpPr txBox="1">
            <a:spLocks noGrp="1"/>
          </p:cNvSpPr>
          <p:nvPr>
            <p:ph type="body" idx="1"/>
          </p:nvPr>
        </p:nvSpPr>
        <p:spPr>
          <a:xfrm>
            <a:off x="839416" y="1484784"/>
            <a:ext cx="10586392" cy="981457"/>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es-ES" sz="1200" dirty="0">
                <a:solidFill>
                  <a:srgbClr val="59585B"/>
                </a:solidFill>
                <a:latin typeface="Arial"/>
                <a:ea typeface="Arial"/>
                <a:cs typeface="Arial"/>
              </a:rPr>
              <a:t>"ARTÍCULO 7°.- Cuando de la consulta mencionada en el artículo precedente resulte la efectiva capacidad de provisión local, el interesado deberá comprometer la adquisición de bienes de origen nacional nuevos por un monto igual o superior a un porcentaje del valor total de los bienes usados importados que adquiera en el marco del presente régimen, dependiendo de la antigüedad de los mismos, conforme se detalla a continuación:"</a:t>
            </a:r>
            <a:endParaRPr sz="1200" dirty="0">
              <a:solidFill>
                <a:srgbClr val="59585B"/>
              </a:solidFill>
              <a:latin typeface="Arial"/>
              <a:ea typeface="Arial"/>
              <a:cs typeface="Arial"/>
            </a:endParaRP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2" name="Imagen 1"/>
          <p:cNvPicPr>
            <a:picLocks noChangeAspect="1"/>
          </p:cNvPicPr>
          <p:nvPr/>
        </p:nvPicPr>
        <p:blipFill>
          <a:blip r:embed="rId3"/>
          <a:stretch>
            <a:fillRect/>
          </a:stretch>
        </p:blipFill>
        <p:spPr>
          <a:xfrm>
            <a:off x="1245790" y="2810346"/>
            <a:ext cx="9461153" cy="2746388"/>
          </a:xfrm>
          <a:prstGeom prst="rect">
            <a:avLst/>
          </a:prstGeom>
        </p:spPr>
      </p:pic>
    </p:spTree>
    <p:extLst>
      <p:ext uri="{BB962C8B-B14F-4D97-AF65-F5344CB8AC3E}">
        <p14:creationId xmlns:p14="http://schemas.microsoft.com/office/powerpoint/2010/main" val="3015518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191344" y="38995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 – tabla de aranceles</a:t>
            </a: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4" name="Imagen 3"/>
          <p:cNvPicPr>
            <a:picLocks noChangeAspect="1"/>
          </p:cNvPicPr>
          <p:nvPr/>
        </p:nvPicPr>
        <p:blipFill>
          <a:blip r:embed="rId3"/>
          <a:stretch>
            <a:fillRect/>
          </a:stretch>
        </p:blipFill>
        <p:spPr>
          <a:xfrm>
            <a:off x="1127448" y="2234282"/>
            <a:ext cx="10262766" cy="3149031"/>
          </a:xfrm>
          <a:prstGeom prst="rect">
            <a:avLst/>
          </a:prstGeom>
        </p:spPr>
      </p:pic>
    </p:spTree>
    <p:extLst>
      <p:ext uri="{BB962C8B-B14F-4D97-AF65-F5344CB8AC3E}">
        <p14:creationId xmlns:p14="http://schemas.microsoft.com/office/powerpoint/2010/main" val="1776480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191344" y="38995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 – planillas</a:t>
            </a: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Shape 105"/>
          <p:cNvSpPr txBox="1">
            <a:spLocks noGrp="1"/>
          </p:cNvSpPr>
          <p:nvPr>
            <p:ph type="body" idx="1"/>
          </p:nvPr>
        </p:nvSpPr>
        <p:spPr>
          <a:xfrm>
            <a:off x="767407" y="975391"/>
            <a:ext cx="10586392" cy="1723518"/>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x-none" sz="2000" dirty="0">
                <a:solidFill>
                  <a:srgbClr val="59585B"/>
                </a:solidFill>
                <a:latin typeface="Arial"/>
                <a:ea typeface="Arial"/>
                <a:cs typeface="Arial"/>
              </a:rPr>
              <a:t>Planilla de bien producido localmente:</a:t>
            </a:r>
          </a:p>
          <a:p>
            <a:pPr marL="457200" marR="4445" indent="-457200">
              <a:lnSpc>
                <a:spcPct val="150000"/>
              </a:lnSpc>
              <a:spcBef>
                <a:spcPts val="120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a:p>
            <a:pPr marL="457200" marR="4445" indent="-457200">
              <a:lnSpc>
                <a:spcPct val="150000"/>
              </a:lnSpc>
              <a:spcBef>
                <a:spcPts val="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p:txBody>
      </p:sp>
      <p:pic>
        <p:nvPicPr>
          <p:cNvPr id="3" name="Imagen 2"/>
          <p:cNvPicPr>
            <a:picLocks noChangeAspect="1"/>
          </p:cNvPicPr>
          <p:nvPr/>
        </p:nvPicPr>
        <p:blipFill>
          <a:blip r:embed="rId3"/>
          <a:stretch>
            <a:fillRect/>
          </a:stretch>
        </p:blipFill>
        <p:spPr>
          <a:xfrm>
            <a:off x="983432" y="2052971"/>
            <a:ext cx="8388276" cy="1425218"/>
          </a:xfrm>
          <a:prstGeom prst="rect">
            <a:avLst/>
          </a:prstGeom>
        </p:spPr>
      </p:pic>
      <p:sp>
        <p:nvSpPr>
          <p:cNvPr id="5" name="Rectangle 2"/>
          <p:cNvSpPr>
            <a:spLocks noChangeArrowheads="1"/>
          </p:cNvSpPr>
          <p:nvPr/>
        </p:nvSpPr>
        <p:spPr bwMode="auto">
          <a:xfrm>
            <a:off x="767407" y="5661248"/>
            <a:ext cx="993953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800" b="0" i="0" u="none" strike="noStrike" cap="none" normalizeH="0" baseline="0">
                <a:ln>
                  <a:noFill/>
                </a:ln>
                <a:solidFill>
                  <a:srgbClr val="1155CC"/>
                </a:solidFill>
                <a:effectLst/>
                <a:latin typeface="Arial" panose="020B0604020202020204" pitchFamily="34" charset="0"/>
                <a:cs typeface="Arial" panose="020B0604020202020204" pitchFamily="34" charset="0"/>
                <a:hlinkClick r:id="rId4"/>
              </a:rPr>
              <a:t>http://www.produccion.gob.ar/wp-content/uploads/2017/07/Planilla-Bien-Producido.xlsx</a:t>
            </a:r>
            <a:r>
              <a:rPr kumimoji="0" lang="x-none" altLang="x-none" sz="1800" b="0" i="0" u="none" strike="noStrike" cap="none" normalizeH="0" baseline="0">
                <a:ln>
                  <a:noFill/>
                </a:ln>
                <a:solidFill>
                  <a:schemeClr val="tx1"/>
                </a:solidFill>
                <a:effectLst/>
              </a:rPr>
              <a:t> </a:t>
            </a:r>
            <a:endParaRPr kumimoji="0" lang="x-none" altLang="x-none" sz="4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36743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838200" y="36512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TRAMITACIÓN A DISTANCIA</a:t>
            </a:r>
          </a:p>
        </p:txBody>
      </p:sp>
      <p:sp>
        <p:nvSpPr>
          <p:cNvPr id="105" name="Shape 105"/>
          <p:cNvSpPr txBox="1">
            <a:spLocks noGrp="1"/>
          </p:cNvSpPr>
          <p:nvPr>
            <p:ph type="body" idx="1"/>
          </p:nvPr>
        </p:nvSpPr>
        <p:spPr>
          <a:xfrm>
            <a:off x="838200" y="2383353"/>
            <a:ext cx="10586392" cy="2954625"/>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es-AR" sz="2000" dirty="0">
                <a:solidFill>
                  <a:srgbClr val="59585B"/>
                </a:solidFill>
                <a:latin typeface="Arial"/>
                <a:ea typeface="Arial"/>
                <a:cs typeface="Arial"/>
              </a:rPr>
              <a:t>Digitalización del 100% de los trámites.</a:t>
            </a:r>
            <a:endParaRPr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es-AR" sz="2000" dirty="0">
                <a:solidFill>
                  <a:srgbClr val="59585B"/>
                </a:solidFill>
                <a:latin typeface="Arial"/>
                <a:ea typeface="Arial"/>
                <a:cs typeface="Arial"/>
              </a:rPr>
              <a:t>Centralización del ingreso de la documentación por TAD.</a:t>
            </a:r>
            <a:endParaRPr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es-AR" sz="2000" dirty="0">
                <a:solidFill>
                  <a:srgbClr val="59585B"/>
                </a:solidFill>
                <a:latin typeface="Arial"/>
                <a:ea typeface="Arial"/>
                <a:cs typeface="Arial"/>
              </a:rPr>
              <a:t>Simplificación de trámites.</a:t>
            </a:r>
            <a:endParaRPr sz="2000" strike="sngStrike"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es-AR" sz="2000" dirty="0">
                <a:solidFill>
                  <a:srgbClr val="59585B"/>
                </a:solidFill>
                <a:latin typeface="Arial"/>
                <a:ea typeface="Arial"/>
                <a:cs typeface="Arial"/>
              </a:rPr>
              <a:t>Agilización y seguimiento en los flujos de expedientes.</a:t>
            </a:r>
          </a:p>
          <a:p>
            <a:pPr marL="457200" marR="4445" indent="-457200">
              <a:lnSpc>
                <a:spcPct val="150000"/>
              </a:lnSpc>
              <a:spcBef>
                <a:spcPts val="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p:nvPr/>
        </p:nvSpPr>
        <p:spPr>
          <a:xfrm>
            <a:off x="0" y="0"/>
            <a:ext cx="12238650" cy="5645000"/>
          </a:xfrm>
          <a:prstGeom prst="rect">
            <a:avLst/>
          </a:prstGeom>
          <a:solidFill>
            <a:srgbClr val="1155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pic>
        <p:nvPicPr>
          <p:cNvPr id="98" name="Shape 98"/>
          <p:cNvPicPr preferRelativeResize="0"/>
          <p:nvPr/>
        </p:nvPicPr>
        <p:blipFill rotWithShape="1">
          <a:blip r:embed="rId3">
            <a:alphaModFix/>
          </a:blip>
          <a:srcRect/>
          <a:stretch/>
        </p:blipFill>
        <p:spPr>
          <a:xfrm>
            <a:off x="4602008" y="5852473"/>
            <a:ext cx="3081299" cy="666300"/>
          </a:xfrm>
          <a:prstGeom prst="rect">
            <a:avLst/>
          </a:prstGeom>
          <a:noFill/>
          <a:ln>
            <a:noFill/>
          </a:ln>
        </p:spPr>
      </p:pic>
      <p:sp>
        <p:nvSpPr>
          <p:cNvPr id="99" name="Shape 99"/>
          <p:cNvSpPr txBox="1"/>
          <p:nvPr/>
        </p:nvSpPr>
        <p:spPr>
          <a:xfrm>
            <a:off x="1850550" y="1872350"/>
            <a:ext cx="8490900" cy="1898700"/>
          </a:xfrm>
          <a:prstGeom prst="rect">
            <a:avLst/>
          </a:prstGeom>
          <a:noFill/>
          <a:ln>
            <a:noFill/>
          </a:ln>
        </p:spPr>
        <p:txBody>
          <a:bodyPr lIns="55400" tIns="55400" rIns="55400" bIns="55400" anchor="t" anchorCtr="0">
            <a:noAutofit/>
          </a:bodyPr>
          <a:lstStyle/>
          <a:p>
            <a:pPr lvl="0" algn="ctr" rtl="0">
              <a:spcBef>
                <a:spcPts val="0"/>
              </a:spcBef>
              <a:buNone/>
            </a:pPr>
            <a:endParaRPr dirty="0"/>
          </a:p>
          <a:p>
            <a:pPr lvl="0" algn="ctr">
              <a:buSzPct val="25000"/>
            </a:pPr>
            <a:r>
              <a:rPr lang="es-AR" sz="4400" b="1" dirty="0">
                <a:solidFill>
                  <a:schemeClr val="lt1"/>
                </a:solidFill>
                <a:latin typeface="Montserrat"/>
                <a:ea typeface="Montserrat"/>
                <a:cs typeface="Montserrat"/>
                <a:sym typeface="Montserrat"/>
              </a:rPr>
              <a:t>MARCO REGULATORIO</a:t>
            </a:r>
          </a:p>
        </p:txBody>
      </p:sp>
      <p:cxnSp>
        <p:nvCxnSpPr>
          <p:cNvPr id="11" name="10 Conector recto"/>
          <p:cNvCxnSpPr/>
          <p:nvPr/>
        </p:nvCxnSpPr>
        <p:spPr>
          <a:xfrm>
            <a:off x="2927648" y="2852936"/>
            <a:ext cx="633670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323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838200" y="365125"/>
            <a:ext cx="10515599" cy="1325562"/>
          </a:xfrm>
          <a:prstGeom prst="rect">
            <a:avLst/>
          </a:prstGeom>
          <a:noFill/>
          <a:ln>
            <a:noFill/>
          </a:ln>
        </p:spPr>
        <p:txBody>
          <a:bodyPr lIns="91425" tIns="91425" rIns="91425" bIns="91425" anchor="t" anchorCtr="0">
            <a:noAutofit/>
          </a:bodyPr>
          <a:lstStyle/>
          <a:p>
            <a:pPr>
              <a:lnSpc>
                <a:spcPct val="100000"/>
              </a:lnSpc>
              <a:buClr>
                <a:srgbClr val="666666"/>
              </a:buClr>
              <a:buSzPct val="25000"/>
              <a:buFont typeface="Arial"/>
            </a:pPr>
            <a:r>
              <a:rPr lang="es-AR" sz="3200" b="1" dirty="0">
                <a:solidFill>
                  <a:srgbClr val="0BBEE7"/>
                </a:solidFill>
                <a:latin typeface="Montserrat"/>
                <a:ea typeface="Montserrat"/>
                <a:cs typeface="Montserrat"/>
              </a:rPr>
              <a:t>Normativa</a:t>
            </a:r>
          </a:p>
        </p:txBody>
      </p:sp>
      <p:sp>
        <p:nvSpPr>
          <p:cNvPr id="105" name="Shape 105"/>
          <p:cNvSpPr txBox="1">
            <a:spLocks noGrp="1"/>
          </p:cNvSpPr>
          <p:nvPr>
            <p:ph type="body" idx="1"/>
          </p:nvPr>
        </p:nvSpPr>
        <p:spPr>
          <a:xfrm>
            <a:off x="838200" y="2537242"/>
            <a:ext cx="10586392" cy="2646848"/>
          </a:xfrm>
          <a:prstGeom prst="rect">
            <a:avLst/>
          </a:prstGeom>
          <a:noFill/>
        </p:spPr>
        <p:txBody>
          <a:bodyPr wrap="square" rtlCol="0" anchor="ctr">
            <a:spAutoFit/>
          </a:bodyPr>
          <a:lstStyle/>
          <a:p>
            <a:pPr marL="457200" marR="4445" indent="-457200">
              <a:lnSpc>
                <a:spcPct val="150000"/>
              </a:lnSpc>
              <a:spcBef>
                <a:spcPts val="1200"/>
              </a:spcBef>
              <a:buFont typeface="Wingdings" panose="05000000000000000000" pitchFamily="2" charset="2"/>
              <a:buChar char="ü"/>
              <a:tabLst>
                <a:tab pos="1197610" algn="l"/>
              </a:tabLst>
            </a:pPr>
            <a:r>
              <a:rPr lang="es-419" sz="2000" dirty="0">
                <a:solidFill>
                  <a:srgbClr val="59585B"/>
                </a:solidFill>
                <a:latin typeface="Arial"/>
                <a:ea typeface="Arial"/>
                <a:cs typeface="Arial"/>
              </a:rPr>
              <a:t>DECRETO 629 / 2017: “Régimen de Importación de Bienes Usados para la Industria </a:t>
            </a:r>
            <a:r>
              <a:rPr lang="es-419" sz="2000" dirty="0" err="1">
                <a:solidFill>
                  <a:srgbClr val="59585B"/>
                </a:solidFill>
                <a:latin typeface="Arial"/>
                <a:ea typeface="Arial"/>
                <a:cs typeface="Arial"/>
              </a:rPr>
              <a:t>Hidrocarburífera</a:t>
            </a:r>
            <a:r>
              <a:rPr lang="es-419" sz="2000" dirty="0">
                <a:solidFill>
                  <a:srgbClr val="59585B"/>
                </a:solidFill>
                <a:latin typeface="Arial"/>
                <a:ea typeface="Arial"/>
                <a:cs typeface="Arial"/>
              </a:rPr>
              <a:t>”.</a:t>
            </a:r>
            <a:endParaRPr sz="2000" dirty="0">
              <a:solidFill>
                <a:srgbClr val="59585B"/>
              </a:solidFill>
              <a:latin typeface="Arial"/>
              <a:ea typeface="Arial"/>
              <a:cs typeface="Arial"/>
            </a:endParaRPr>
          </a:p>
          <a:p>
            <a:pPr marL="457200" marR="4445" indent="-457200">
              <a:lnSpc>
                <a:spcPct val="150000"/>
              </a:lnSpc>
              <a:spcBef>
                <a:spcPts val="1200"/>
              </a:spcBef>
              <a:buFont typeface="Wingdings" panose="05000000000000000000" pitchFamily="2" charset="2"/>
              <a:buChar char="ü"/>
              <a:tabLst>
                <a:tab pos="1197610" algn="l"/>
              </a:tabLst>
            </a:pPr>
            <a:r>
              <a:rPr lang="es-AR" sz="2000" dirty="0">
                <a:solidFill>
                  <a:srgbClr val="59585B"/>
                </a:solidFill>
                <a:latin typeface="Arial"/>
                <a:ea typeface="Arial"/>
                <a:cs typeface="Arial"/>
              </a:rPr>
              <a:t>Disposición Conjunta 3/ 2017 – Subsecretaría de Comercio Exterior – Subsecretaría de Industria.</a:t>
            </a:r>
          </a:p>
          <a:p>
            <a:pPr marL="457200" marR="4445" indent="-457200">
              <a:lnSpc>
                <a:spcPct val="150000"/>
              </a:lnSpc>
              <a:spcBef>
                <a:spcPts val="0"/>
              </a:spcBef>
              <a:buFont typeface="Wingdings" panose="05000000000000000000" pitchFamily="2" charset="2"/>
              <a:buChar char="ü"/>
              <a:tabLst>
                <a:tab pos="1197610" algn="l"/>
              </a:tabLst>
            </a:pPr>
            <a:endParaRPr sz="2000" dirty="0">
              <a:solidFill>
                <a:srgbClr val="59585B"/>
              </a:solidFill>
              <a:latin typeface="Arial"/>
              <a:ea typeface="Arial"/>
              <a:cs typeface="Arial"/>
            </a:endParaRPr>
          </a:p>
        </p:txBody>
      </p:sp>
      <p:sp>
        <p:nvSpPr>
          <p:cNvPr id="7" name="6 Rectángulo"/>
          <p:cNvSpPr/>
          <p:nvPr/>
        </p:nvSpPr>
        <p:spPr>
          <a:xfrm>
            <a:off x="0" y="908720"/>
            <a:ext cx="5879976" cy="14401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14381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p:nvPr/>
        </p:nvSpPr>
        <p:spPr>
          <a:xfrm>
            <a:off x="0" y="0"/>
            <a:ext cx="12238650" cy="5645000"/>
          </a:xfrm>
          <a:prstGeom prst="rect">
            <a:avLst/>
          </a:prstGeom>
          <a:solidFill>
            <a:srgbClr val="1155C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pic>
        <p:nvPicPr>
          <p:cNvPr id="98" name="Shape 98"/>
          <p:cNvPicPr preferRelativeResize="0"/>
          <p:nvPr/>
        </p:nvPicPr>
        <p:blipFill rotWithShape="1">
          <a:blip r:embed="rId3">
            <a:alphaModFix/>
          </a:blip>
          <a:srcRect/>
          <a:stretch/>
        </p:blipFill>
        <p:spPr>
          <a:xfrm>
            <a:off x="4602008" y="5852473"/>
            <a:ext cx="3081299" cy="666300"/>
          </a:xfrm>
          <a:prstGeom prst="rect">
            <a:avLst/>
          </a:prstGeom>
          <a:noFill/>
          <a:ln>
            <a:noFill/>
          </a:ln>
        </p:spPr>
      </p:pic>
      <p:sp>
        <p:nvSpPr>
          <p:cNvPr id="99" name="Shape 99"/>
          <p:cNvSpPr txBox="1"/>
          <p:nvPr/>
        </p:nvSpPr>
        <p:spPr>
          <a:xfrm>
            <a:off x="1850550" y="1872350"/>
            <a:ext cx="8490900" cy="1898700"/>
          </a:xfrm>
          <a:prstGeom prst="rect">
            <a:avLst/>
          </a:prstGeom>
          <a:noFill/>
          <a:ln>
            <a:noFill/>
          </a:ln>
        </p:spPr>
        <p:txBody>
          <a:bodyPr lIns="55400" tIns="55400" rIns="55400" bIns="55400" anchor="t" anchorCtr="0">
            <a:noAutofit/>
          </a:bodyPr>
          <a:lstStyle/>
          <a:p>
            <a:pPr lvl="0" algn="ctr" rtl="0">
              <a:spcBef>
                <a:spcPts val="0"/>
              </a:spcBef>
              <a:buNone/>
            </a:pPr>
            <a:endParaRPr dirty="0"/>
          </a:p>
          <a:p>
            <a:pPr lvl="0" algn="ctr">
              <a:buSzPct val="25000"/>
            </a:pPr>
            <a:r>
              <a:rPr lang="es-AR" sz="4400" b="1" dirty="0">
                <a:solidFill>
                  <a:schemeClr val="lt1"/>
                </a:solidFill>
                <a:latin typeface="Montserrat"/>
                <a:ea typeface="Montserrat"/>
                <a:cs typeface="Montserrat"/>
                <a:sym typeface="Montserrat"/>
              </a:rPr>
              <a:t>PROCESO</a:t>
            </a:r>
          </a:p>
        </p:txBody>
      </p:sp>
      <p:cxnSp>
        <p:nvCxnSpPr>
          <p:cNvPr id="11" name="10 Conector recto"/>
          <p:cNvCxnSpPr/>
          <p:nvPr/>
        </p:nvCxnSpPr>
        <p:spPr>
          <a:xfrm>
            <a:off x="4223792" y="2852936"/>
            <a:ext cx="374441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387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sp>
        <p:nvSpPr>
          <p:cNvPr id="3" name="CuadroTexto 2"/>
          <p:cNvSpPr txBox="1"/>
          <p:nvPr/>
        </p:nvSpPr>
        <p:spPr>
          <a:xfrm>
            <a:off x="623392" y="2071197"/>
            <a:ext cx="11078674" cy="307777"/>
          </a:xfrm>
          <a:prstGeom prst="rect">
            <a:avLst/>
          </a:prstGeom>
          <a:noFill/>
        </p:spPr>
        <p:txBody>
          <a:bodyPr wrap="none" rtlCol="0">
            <a:spAutoFit/>
          </a:bodyPr>
          <a:lstStyle/>
          <a:p>
            <a:r>
              <a:rPr lang="x-none" b="1" dirty="0"/>
              <a:t>En todos los casos, los trámites tienen como pre-requisito la </a:t>
            </a:r>
            <a:r>
              <a:rPr lang="x-none" b="1" u="sng" dirty="0"/>
              <a:t>inscripción al Registro Único del Ministerio de Producción (RUMP)</a:t>
            </a:r>
          </a:p>
        </p:txBody>
      </p:sp>
      <p:pic>
        <p:nvPicPr>
          <p:cNvPr id="4" name="Imagen 3"/>
          <p:cNvPicPr>
            <a:picLocks noChangeAspect="1"/>
          </p:cNvPicPr>
          <p:nvPr/>
        </p:nvPicPr>
        <p:blipFill>
          <a:blip r:embed="rId3"/>
          <a:stretch>
            <a:fillRect/>
          </a:stretch>
        </p:blipFill>
        <p:spPr>
          <a:xfrm>
            <a:off x="1982323" y="2944104"/>
            <a:ext cx="8273192" cy="3351077"/>
          </a:xfrm>
          <a:prstGeom prst="rect">
            <a:avLst/>
          </a:prstGeom>
        </p:spPr>
      </p:pic>
    </p:spTree>
    <p:extLst>
      <p:ext uri="{BB962C8B-B14F-4D97-AF65-F5344CB8AC3E}">
        <p14:creationId xmlns:p14="http://schemas.microsoft.com/office/powerpoint/2010/main" val="521580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sp>
        <p:nvSpPr>
          <p:cNvPr id="3" name="CuadroTexto 2"/>
          <p:cNvSpPr txBox="1"/>
          <p:nvPr/>
        </p:nvSpPr>
        <p:spPr>
          <a:xfrm>
            <a:off x="2857837" y="1844824"/>
            <a:ext cx="5801588" cy="307777"/>
          </a:xfrm>
          <a:prstGeom prst="rect">
            <a:avLst/>
          </a:prstGeom>
          <a:noFill/>
        </p:spPr>
        <p:txBody>
          <a:bodyPr wrap="none" rtlCol="0">
            <a:spAutoFit/>
          </a:bodyPr>
          <a:lstStyle/>
          <a:p>
            <a:r>
              <a:rPr lang="es-419" b="1" dirty="0"/>
              <a:t>Inscripción </a:t>
            </a:r>
            <a:r>
              <a:rPr lang="x-none" b="1" u="sng" dirty="0"/>
              <a:t>al Registro Único del Ministerio de Producción (RUMP)</a:t>
            </a:r>
          </a:p>
        </p:txBody>
      </p:sp>
      <p:pic>
        <p:nvPicPr>
          <p:cNvPr id="2" name="Imagen 1"/>
          <p:cNvPicPr>
            <a:picLocks noChangeAspect="1"/>
          </p:cNvPicPr>
          <p:nvPr/>
        </p:nvPicPr>
        <p:blipFill>
          <a:blip r:embed="rId3"/>
          <a:stretch>
            <a:fillRect/>
          </a:stretch>
        </p:blipFill>
        <p:spPr>
          <a:xfrm>
            <a:off x="1626457" y="1432963"/>
            <a:ext cx="8784976" cy="5401267"/>
          </a:xfrm>
          <a:prstGeom prst="rect">
            <a:avLst/>
          </a:prstGeom>
        </p:spPr>
      </p:pic>
    </p:spTree>
    <p:extLst>
      <p:ext uri="{BB962C8B-B14F-4D97-AF65-F5344CB8AC3E}">
        <p14:creationId xmlns:p14="http://schemas.microsoft.com/office/powerpoint/2010/main" val="168507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sp>
        <p:nvSpPr>
          <p:cNvPr id="78" name="object 68"/>
          <p:cNvSpPr txBox="1"/>
          <p:nvPr/>
        </p:nvSpPr>
        <p:spPr>
          <a:xfrm>
            <a:off x="1919870" y="3247195"/>
            <a:ext cx="571937" cy="125015"/>
          </a:xfrm>
          <a:prstGeom prst="rect">
            <a:avLst/>
          </a:prstGeom>
        </p:spPr>
        <p:txBody>
          <a:bodyPr vert="horz" wrap="square" lIns="0" tIns="0" rIns="0" bIns="0" rtlCol="0">
            <a:noAutofit/>
          </a:bodyPr>
          <a:lstStyle/>
          <a:p>
            <a:pPr marL="12700" algn="ctr">
              <a:lnSpc>
                <a:spcPct val="100000"/>
              </a:lnSpc>
            </a:pPr>
            <a:r>
              <a:rPr lang="es-AR" sz="1050" spc="30" dirty="0">
                <a:solidFill>
                  <a:srgbClr val="6D6E71"/>
                </a:solidFill>
                <a:latin typeface="Arial"/>
                <a:cs typeface="Arial"/>
              </a:rPr>
              <a:t>5 </a:t>
            </a:r>
            <a:r>
              <a:rPr sz="1050" spc="35" dirty="0" err="1">
                <a:solidFill>
                  <a:srgbClr val="6D6E71"/>
                </a:solidFill>
                <a:latin typeface="Arial"/>
                <a:cs typeface="Arial"/>
              </a:rPr>
              <a:t>día</a:t>
            </a:r>
            <a:r>
              <a:rPr lang="es-AR" sz="1050" spc="35" dirty="0">
                <a:solidFill>
                  <a:srgbClr val="6D6E71"/>
                </a:solidFill>
                <a:latin typeface="Arial"/>
                <a:cs typeface="Arial"/>
              </a:rPr>
              <a:t>s</a:t>
            </a:r>
            <a:endParaRPr sz="1050" dirty="0">
              <a:latin typeface="Arial"/>
              <a:cs typeface="Arial"/>
            </a:endParaRPr>
          </a:p>
        </p:txBody>
      </p:sp>
      <p:sp>
        <p:nvSpPr>
          <p:cNvPr id="79" name="78 Rectángulo redondeado"/>
          <p:cNvSpPr/>
          <p:nvPr/>
        </p:nvSpPr>
        <p:spPr>
          <a:xfrm>
            <a:off x="1063422" y="3644568"/>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Presentación en TAD</a:t>
            </a:r>
          </a:p>
        </p:txBody>
      </p:sp>
      <p:sp>
        <p:nvSpPr>
          <p:cNvPr id="80" name="79 Elipse"/>
          <p:cNvSpPr/>
          <p:nvPr/>
        </p:nvSpPr>
        <p:spPr>
          <a:xfrm>
            <a:off x="546843" y="3894554"/>
            <a:ext cx="220565" cy="220565"/>
          </a:xfrm>
          <a:prstGeom prst="ellipse">
            <a:avLst/>
          </a:prstGeom>
          <a:solidFill>
            <a:schemeClr val="accent5">
              <a:lumMod val="40000"/>
              <a:lumOff val="60000"/>
            </a:schemeClr>
          </a:solidFill>
          <a:ln w="11302">
            <a:solidFill>
              <a:srgbClr val="48A5DA"/>
            </a:solidFill>
          </a:ln>
        </p:spPr>
        <p:txBody>
          <a:bodyPr wrap="square" lIns="0" tIns="0" rIns="0" bIns="0" rtlCol="0">
            <a:noAutofit/>
          </a:bodyPr>
          <a:lstStyle/>
          <a:p>
            <a:endParaRPr lang="es-AR" sz="1050">
              <a:solidFill>
                <a:srgbClr val="000000"/>
              </a:solidFill>
              <a:latin typeface="Arial"/>
              <a:ea typeface="Arial"/>
              <a:cs typeface="Arial"/>
            </a:endParaRPr>
          </a:p>
        </p:txBody>
      </p:sp>
      <p:cxnSp>
        <p:nvCxnSpPr>
          <p:cNvPr id="7" name="6 Conector recto de flecha"/>
          <p:cNvCxnSpPr>
            <a:stCxn id="80" idx="6"/>
          </p:cNvCxnSpPr>
          <p:nvPr/>
        </p:nvCxnSpPr>
        <p:spPr>
          <a:xfrm>
            <a:off x="767408" y="4004837"/>
            <a:ext cx="296014"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8" name="87 Rectángulo redondeado"/>
          <p:cNvSpPr/>
          <p:nvPr/>
        </p:nvSpPr>
        <p:spPr>
          <a:xfrm>
            <a:off x="2279576" y="3644568"/>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Evaluar admisibilidad</a:t>
            </a:r>
          </a:p>
          <a:p>
            <a:pPr marL="12700" marR="12700" algn="ctr">
              <a:lnSpc>
                <a:spcPct val="100099"/>
              </a:lnSpc>
            </a:pPr>
            <a:r>
              <a:rPr lang="es-AR" sz="1050" spc="45" dirty="0">
                <a:solidFill>
                  <a:srgbClr val="C2E4F4"/>
                </a:solidFill>
              </a:rPr>
              <a:t>(DI)</a:t>
            </a:r>
          </a:p>
        </p:txBody>
      </p:sp>
      <p:sp>
        <p:nvSpPr>
          <p:cNvPr id="89" name="88 Rectángulo redondeado"/>
          <p:cNvSpPr/>
          <p:nvPr/>
        </p:nvSpPr>
        <p:spPr>
          <a:xfrm>
            <a:off x="3503712" y="3644568"/>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Evaluar existencia de producción local (DNI)</a:t>
            </a:r>
          </a:p>
        </p:txBody>
      </p:sp>
      <p:sp>
        <p:nvSpPr>
          <p:cNvPr id="90" name="89 Rectángulo redondeado"/>
          <p:cNvSpPr/>
          <p:nvPr/>
        </p:nvSpPr>
        <p:spPr>
          <a:xfrm>
            <a:off x="4727848" y="3644568"/>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Presentar Caución</a:t>
            </a:r>
          </a:p>
        </p:txBody>
      </p:sp>
      <p:sp>
        <p:nvSpPr>
          <p:cNvPr id="91" name="90 Rectángulo redondeado"/>
          <p:cNvSpPr/>
          <p:nvPr/>
        </p:nvSpPr>
        <p:spPr>
          <a:xfrm>
            <a:off x="5951984" y="3644568"/>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Emitir Certificado</a:t>
            </a:r>
          </a:p>
        </p:txBody>
      </p:sp>
      <p:sp>
        <p:nvSpPr>
          <p:cNvPr id="92" name="91 Rectángulo redondeado"/>
          <p:cNvSpPr/>
          <p:nvPr/>
        </p:nvSpPr>
        <p:spPr>
          <a:xfrm>
            <a:off x="8844712" y="3644568"/>
            <a:ext cx="1041577" cy="720536"/>
          </a:xfrm>
          <a:prstGeom prst="roundRect">
            <a:avLst/>
          </a:prstGeom>
          <a:solidFill>
            <a:schemeClr val="accent5">
              <a:lumMod val="60000"/>
              <a:lumOff val="40000"/>
            </a:schemeClr>
          </a:solidFill>
        </p:spPr>
        <p:txBody>
          <a:bodyPr wrap="square" lIns="0" tIns="0" rIns="0" bIns="0" rtlCol="0" anchor="ctr">
            <a:noAutofit/>
          </a:bodyPr>
          <a:lstStyle/>
          <a:p>
            <a:pPr marL="12700" marR="12700" algn="ctr">
              <a:lnSpc>
                <a:spcPct val="100099"/>
              </a:lnSpc>
            </a:pPr>
            <a:r>
              <a:rPr lang="es-AR" sz="1050" spc="45" dirty="0">
                <a:solidFill>
                  <a:schemeClr val="bg2">
                    <a:lumMod val="75000"/>
                  </a:schemeClr>
                </a:solidFill>
              </a:rPr>
              <a:t>Presentar garantías</a:t>
            </a:r>
          </a:p>
        </p:txBody>
      </p:sp>
      <p:sp>
        <p:nvSpPr>
          <p:cNvPr id="93" name="92 Rectángulo redondeado"/>
          <p:cNvSpPr/>
          <p:nvPr/>
        </p:nvSpPr>
        <p:spPr>
          <a:xfrm>
            <a:off x="10090442" y="3644568"/>
            <a:ext cx="1041577" cy="720536"/>
          </a:xfrm>
          <a:prstGeom prst="roundRect">
            <a:avLst/>
          </a:prstGeom>
          <a:solidFill>
            <a:schemeClr val="accent5">
              <a:lumMod val="60000"/>
              <a:lumOff val="40000"/>
            </a:schemeClr>
          </a:solidFill>
        </p:spPr>
        <p:txBody>
          <a:bodyPr wrap="square" lIns="0" tIns="0" rIns="0" bIns="0" rtlCol="0" anchor="ctr">
            <a:noAutofit/>
          </a:bodyPr>
          <a:lstStyle/>
          <a:p>
            <a:pPr marL="12700" marR="12700" algn="ctr">
              <a:lnSpc>
                <a:spcPct val="100099"/>
              </a:lnSpc>
            </a:pPr>
            <a:r>
              <a:rPr lang="es-AR" sz="1050" spc="45" dirty="0">
                <a:solidFill>
                  <a:schemeClr val="bg2">
                    <a:lumMod val="75000"/>
                  </a:schemeClr>
                </a:solidFill>
              </a:rPr>
              <a:t>Devolver o ejecutar garantías</a:t>
            </a:r>
          </a:p>
        </p:txBody>
      </p:sp>
      <p:cxnSp>
        <p:nvCxnSpPr>
          <p:cNvPr id="9" name="8 Conector recto de flecha"/>
          <p:cNvCxnSpPr>
            <a:stCxn id="79" idx="3"/>
            <a:endCxn id="88" idx="1"/>
          </p:cNvCxnSpPr>
          <p:nvPr/>
        </p:nvCxnSpPr>
        <p:spPr>
          <a:xfrm>
            <a:off x="2104999" y="4004836"/>
            <a:ext cx="174577"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88" idx="3"/>
            <a:endCxn id="89" idx="1"/>
          </p:cNvCxnSpPr>
          <p:nvPr/>
        </p:nvCxnSpPr>
        <p:spPr>
          <a:xfrm>
            <a:off x="3321153" y="4004836"/>
            <a:ext cx="182559"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8" name="object 68"/>
          <p:cNvSpPr txBox="1"/>
          <p:nvPr/>
        </p:nvSpPr>
        <p:spPr>
          <a:xfrm>
            <a:off x="3895892" y="3247195"/>
            <a:ext cx="571937" cy="125015"/>
          </a:xfrm>
          <a:prstGeom prst="rect">
            <a:avLst/>
          </a:prstGeom>
        </p:spPr>
        <p:txBody>
          <a:bodyPr vert="horz" wrap="square" lIns="0" tIns="0" rIns="0" bIns="0" rtlCol="0">
            <a:noAutofit/>
          </a:bodyPr>
          <a:lstStyle/>
          <a:p>
            <a:pPr marL="12700" algn="ctr">
              <a:lnSpc>
                <a:spcPct val="100000"/>
              </a:lnSpc>
            </a:pPr>
            <a:r>
              <a:rPr lang="es-AR" sz="1050" spc="30" dirty="0">
                <a:solidFill>
                  <a:srgbClr val="6D6E71"/>
                </a:solidFill>
                <a:latin typeface="Arial"/>
                <a:cs typeface="Arial"/>
              </a:rPr>
              <a:t>10 </a:t>
            </a:r>
            <a:r>
              <a:rPr sz="1050" spc="35" dirty="0" err="1">
                <a:solidFill>
                  <a:srgbClr val="6D6E71"/>
                </a:solidFill>
                <a:latin typeface="Arial"/>
                <a:cs typeface="Arial"/>
              </a:rPr>
              <a:t>día</a:t>
            </a:r>
            <a:r>
              <a:rPr lang="es-AR" sz="1050" spc="35" dirty="0">
                <a:solidFill>
                  <a:srgbClr val="6D6E71"/>
                </a:solidFill>
                <a:latin typeface="Arial"/>
                <a:cs typeface="Arial"/>
              </a:rPr>
              <a:t>s</a:t>
            </a:r>
            <a:endParaRPr sz="1050" dirty="0">
              <a:latin typeface="Arial"/>
              <a:cs typeface="Arial"/>
            </a:endParaRPr>
          </a:p>
        </p:txBody>
      </p:sp>
      <p:sp>
        <p:nvSpPr>
          <p:cNvPr id="99" name="object 68"/>
          <p:cNvSpPr txBox="1"/>
          <p:nvPr/>
        </p:nvSpPr>
        <p:spPr>
          <a:xfrm>
            <a:off x="4962667" y="3247195"/>
            <a:ext cx="571937" cy="125015"/>
          </a:xfrm>
          <a:prstGeom prst="rect">
            <a:avLst/>
          </a:prstGeom>
        </p:spPr>
        <p:txBody>
          <a:bodyPr vert="horz" wrap="square" lIns="0" tIns="0" rIns="0" bIns="0" rtlCol="0">
            <a:noAutofit/>
          </a:bodyPr>
          <a:lstStyle/>
          <a:p>
            <a:pPr marL="12700" algn="ctr">
              <a:lnSpc>
                <a:spcPct val="100000"/>
              </a:lnSpc>
            </a:pPr>
            <a:r>
              <a:rPr lang="es-AR" sz="1050" spc="30" dirty="0">
                <a:solidFill>
                  <a:srgbClr val="6D6E71"/>
                </a:solidFill>
                <a:latin typeface="Arial"/>
                <a:cs typeface="Arial"/>
              </a:rPr>
              <a:t>5 </a:t>
            </a:r>
            <a:r>
              <a:rPr sz="1050" spc="35" dirty="0" err="1">
                <a:solidFill>
                  <a:srgbClr val="6D6E71"/>
                </a:solidFill>
                <a:latin typeface="Arial"/>
                <a:cs typeface="Arial"/>
              </a:rPr>
              <a:t>día</a:t>
            </a:r>
            <a:r>
              <a:rPr lang="es-AR" sz="1050" spc="35" dirty="0">
                <a:solidFill>
                  <a:srgbClr val="6D6E71"/>
                </a:solidFill>
                <a:latin typeface="Arial"/>
                <a:cs typeface="Arial"/>
              </a:rPr>
              <a:t>s</a:t>
            </a:r>
            <a:endParaRPr sz="1050" dirty="0">
              <a:latin typeface="Arial"/>
              <a:cs typeface="Arial"/>
            </a:endParaRPr>
          </a:p>
        </p:txBody>
      </p:sp>
      <p:sp>
        <p:nvSpPr>
          <p:cNvPr id="100" name="object 68"/>
          <p:cNvSpPr txBox="1"/>
          <p:nvPr/>
        </p:nvSpPr>
        <p:spPr>
          <a:xfrm>
            <a:off x="6187333" y="3247195"/>
            <a:ext cx="571937" cy="125015"/>
          </a:xfrm>
          <a:prstGeom prst="rect">
            <a:avLst/>
          </a:prstGeom>
        </p:spPr>
        <p:txBody>
          <a:bodyPr vert="horz" wrap="square" lIns="0" tIns="0" rIns="0" bIns="0" rtlCol="0">
            <a:noAutofit/>
          </a:bodyPr>
          <a:lstStyle/>
          <a:p>
            <a:pPr marL="12700" algn="ctr">
              <a:lnSpc>
                <a:spcPct val="100000"/>
              </a:lnSpc>
            </a:pPr>
            <a:r>
              <a:rPr lang="es-AR" sz="1050" spc="30" dirty="0">
                <a:solidFill>
                  <a:srgbClr val="6D6E71"/>
                </a:solidFill>
                <a:latin typeface="Arial"/>
                <a:cs typeface="Arial"/>
              </a:rPr>
              <a:t>2 </a:t>
            </a:r>
            <a:r>
              <a:rPr sz="1050" spc="35" dirty="0" err="1">
                <a:solidFill>
                  <a:srgbClr val="6D6E71"/>
                </a:solidFill>
                <a:latin typeface="Arial"/>
                <a:cs typeface="Arial"/>
              </a:rPr>
              <a:t>día</a:t>
            </a:r>
            <a:r>
              <a:rPr lang="es-AR" sz="1050" spc="35" dirty="0">
                <a:solidFill>
                  <a:srgbClr val="6D6E71"/>
                </a:solidFill>
                <a:latin typeface="Arial"/>
                <a:cs typeface="Arial"/>
              </a:rPr>
              <a:t>s</a:t>
            </a:r>
            <a:endParaRPr sz="1050" dirty="0">
              <a:latin typeface="Arial"/>
              <a:cs typeface="Arial"/>
            </a:endParaRPr>
          </a:p>
        </p:txBody>
      </p:sp>
      <p:cxnSp>
        <p:nvCxnSpPr>
          <p:cNvPr id="13" name="12 Conector recto de flecha"/>
          <p:cNvCxnSpPr>
            <a:stCxn id="89" idx="3"/>
            <a:endCxn id="90" idx="1"/>
          </p:cNvCxnSpPr>
          <p:nvPr/>
        </p:nvCxnSpPr>
        <p:spPr>
          <a:xfrm>
            <a:off x="4545289" y="4004836"/>
            <a:ext cx="182559"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90" idx="3"/>
            <a:endCxn id="91" idx="1"/>
          </p:cNvCxnSpPr>
          <p:nvPr/>
        </p:nvCxnSpPr>
        <p:spPr>
          <a:xfrm>
            <a:off x="5769425" y="4004836"/>
            <a:ext cx="182559"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object 68"/>
          <p:cNvSpPr txBox="1"/>
          <p:nvPr/>
        </p:nvSpPr>
        <p:spPr>
          <a:xfrm>
            <a:off x="8307181" y="3292876"/>
            <a:ext cx="571937" cy="345580"/>
          </a:xfrm>
          <a:prstGeom prst="rect">
            <a:avLst/>
          </a:prstGeom>
        </p:spPr>
        <p:txBody>
          <a:bodyPr vert="horz" wrap="square" lIns="0" tIns="0" rIns="0" bIns="0" rtlCol="0">
            <a:noAutofit/>
          </a:bodyPr>
          <a:lstStyle>
            <a:defPPr marR="0" lvl="0" algn="l" rtl="0">
              <a:lnSpc>
                <a:spcPct val="100000"/>
              </a:lnSpc>
              <a:spcBef>
                <a:spcPts val="0"/>
              </a:spcBef>
              <a:spcAft>
                <a:spcPts val="0"/>
              </a:spcAft>
            </a:defPPr>
            <a:lvl1pPr marL="12700" algn="ctr">
              <a:defRPr sz="1050" spc="30">
                <a:solidFill>
                  <a:srgbClr val="6D6E71"/>
                </a:solidFill>
              </a:defRPr>
            </a:lvl1pPr>
          </a:lstStyle>
          <a:p>
            <a:r>
              <a:rPr lang="es-AR" dirty="0"/>
              <a:t>2 años después</a:t>
            </a:r>
            <a:endParaRPr dirty="0"/>
          </a:p>
        </p:txBody>
      </p:sp>
      <p:cxnSp>
        <p:nvCxnSpPr>
          <p:cNvPr id="17" name="16 Conector recto de flecha"/>
          <p:cNvCxnSpPr>
            <a:stCxn id="129" idx="3"/>
            <a:endCxn id="92" idx="1"/>
          </p:cNvCxnSpPr>
          <p:nvPr/>
        </p:nvCxnSpPr>
        <p:spPr>
          <a:xfrm flipV="1">
            <a:off x="8334364" y="4004836"/>
            <a:ext cx="510348" cy="297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stCxn id="92" idx="3"/>
            <a:endCxn id="93" idx="1"/>
          </p:cNvCxnSpPr>
          <p:nvPr/>
        </p:nvCxnSpPr>
        <p:spPr>
          <a:xfrm>
            <a:off x="9886289" y="4004836"/>
            <a:ext cx="204153"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1" name="110 Elipse"/>
          <p:cNvSpPr/>
          <p:nvPr/>
        </p:nvSpPr>
        <p:spPr>
          <a:xfrm>
            <a:off x="11420051" y="3894554"/>
            <a:ext cx="220565" cy="220565"/>
          </a:xfrm>
          <a:prstGeom prst="ellipse">
            <a:avLst/>
          </a:prstGeom>
          <a:solidFill>
            <a:schemeClr val="accent5">
              <a:lumMod val="75000"/>
            </a:schemeClr>
          </a:solidFill>
          <a:ln w="11302">
            <a:solidFill>
              <a:srgbClr val="48A5DA"/>
            </a:solidFill>
          </a:ln>
        </p:spPr>
        <p:txBody>
          <a:bodyPr wrap="square" lIns="0" tIns="0" rIns="0" bIns="0" rtlCol="0">
            <a:noAutofit/>
          </a:bodyPr>
          <a:lstStyle/>
          <a:p>
            <a:endParaRPr lang="es-AR" sz="1050">
              <a:solidFill>
                <a:srgbClr val="000000"/>
              </a:solidFill>
              <a:latin typeface="Arial"/>
              <a:ea typeface="Arial"/>
              <a:cs typeface="Arial"/>
            </a:endParaRPr>
          </a:p>
        </p:txBody>
      </p:sp>
      <p:cxnSp>
        <p:nvCxnSpPr>
          <p:cNvPr id="21" name="20 Conector recto de flecha"/>
          <p:cNvCxnSpPr>
            <a:stCxn id="93" idx="3"/>
            <a:endCxn id="111" idx="2"/>
          </p:cNvCxnSpPr>
          <p:nvPr/>
        </p:nvCxnSpPr>
        <p:spPr>
          <a:xfrm>
            <a:off x="11132019" y="4004836"/>
            <a:ext cx="288032" cy="1"/>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32 Cerrar llave"/>
          <p:cNvSpPr/>
          <p:nvPr/>
        </p:nvSpPr>
        <p:spPr>
          <a:xfrm rot="-5400000">
            <a:off x="2089422" y="2412836"/>
            <a:ext cx="205731" cy="2257731"/>
          </a:xfrm>
          <a:prstGeom prst="rightBrac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29" name="128 Rectángulo redondeado"/>
          <p:cNvSpPr/>
          <p:nvPr/>
        </p:nvSpPr>
        <p:spPr>
          <a:xfrm>
            <a:off x="7292787" y="3647545"/>
            <a:ext cx="1041577" cy="720536"/>
          </a:xfrm>
          <a:prstGeom prst="roundRect">
            <a:avLst/>
          </a:prstGeom>
          <a:solidFill>
            <a:srgbClr val="27B2E5"/>
          </a:solidFill>
        </p:spPr>
        <p:txBody>
          <a:bodyPr wrap="square" lIns="0" tIns="0" rIns="0" bIns="0" rtlCol="0" anchor="ctr">
            <a:noAutofit/>
          </a:bodyPr>
          <a:lstStyle/>
          <a:p>
            <a:pPr marL="12700" marR="12700" algn="ctr">
              <a:lnSpc>
                <a:spcPct val="100099"/>
              </a:lnSpc>
            </a:pPr>
            <a:r>
              <a:rPr lang="es-AR" sz="1050" spc="45" dirty="0">
                <a:solidFill>
                  <a:srgbClr val="C2E4F4"/>
                </a:solidFill>
              </a:rPr>
              <a:t>Intervención de legales</a:t>
            </a:r>
          </a:p>
        </p:txBody>
      </p:sp>
      <p:cxnSp>
        <p:nvCxnSpPr>
          <p:cNvPr id="132" name="131 Conector recto de flecha"/>
          <p:cNvCxnSpPr>
            <a:stCxn id="91" idx="3"/>
            <a:endCxn id="129" idx="1"/>
          </p:cNvCxnSpPr>
          <p:nvPr/>
        </p:nvCxnSpPr>
        <p:spPr>
          <a:xfrm>
            <a:off x="6993561" y="4004836"/>
            <a:ext cx="299226" cy="297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5" name="object 68"/>
          <p:cNvSpPr txBox="1"/>
          <p:nvPr/>
        </p:nvSpPr>
        <p:spPr>
          <a:xfrm>
            <a:off x="7527606" y="3247195"/>
            <a:ext cx="571937" cy="125015"/>
          </a:xfrm>
          <a:prstGeom prst="rect">
            <a:avLst/>
          </a:prstGeom>
        </p:spPr>
        <p:txBody>
          <a:bodyPr vert="horz" wrap="square" lIns="0" tIns="0" rIns="0" bIns="0" rtlCol="0">
            <a:noAutofit/>
          </a:bodyPr>
          <a:lstStyle/>
          <a:p>
            <a:pPr marL="12700" algn="ctr">
              <a:lnSpc>
                <a:spcPct val="100000"/>
              </a:lnSpc>
            </a:pPr>
            <a:r>
              <a:rPr lang="es-AR" sz="1050" spc="30" dirty="0">
                <a:solidFill>
                  <a:srgbClr val="6D6E71"/>
                </a:solidFill>
                <a:latin typeface="Arial"/>
                <a:cs typeface="Arial"/>
              </a:rPr>
              <a:t>5 </a:t>
            </a:r>
            <a:r>
              <a:rPr sz="1050" spc="35" dirty="0" err="1">
                <a:solidFill>
                  <a:srgbClr val="6D6E71"/>
                </a:solidFill>
                <a:latin typeface="Arial"/>
                <a:cs typeface="Arial"/>
              </a:rPr>
              <a:t>día</a:t>
            </a:r>
            <a:r>
              <a:rPr lang="es-AR" sz="1050" spc="35" dirty="0">
                <a:solidFill>
                  <a:srgbClr val="6D6E71"/>
                </a:solidFill>
                <a:latin typeface="Arial"/>
                <a:cs typeface="Arial"/>
              </a:rPr>
              <a:t>s</a:t>
            </a:r>
            <a:endParaRPr sz="1050" dirty="0">
              <a:latin typeface="Arial"/>
              <a:cs typeface="Arial"/>
            </a:endParaRPr>
          </a:p>
        </p:txBody>
      </p:sp>
      <p:sp>
        <p:nvSpPr>
          <p:cNvPr id="37" name="88 Rectángulo redondeado"/>
          <p:cNvSpPr/>
          <p:nvPr/>
        </p:nvSpPr>
        <p:spPr>
          <a:xfrm>
            <a:off x="4168419" y="4725372"/>
            <a:ext cx="1041577" cy="720536"/>
          </a:xfrm>
          <a:prstGeom prst="roundRect">
            <a:avLst/>
          </a:prstGeom>
          <a:solidFill>
            <a:schemeClr val="accent2">
              <a:lumMod val="75000"/>
            </a:schemeClr>
          </a:solidFill>
        </p:spPr>
        <p:txBody>
          <a:bodyPr wrap="square" lIns="0" tIns="0" rIns="0" bIns="0" rtlCol="0" anchor="ctr">
            <a:noAutofit/>
          </a:bodyPr>
          <a:lstStyle/>
          <a:p>
            <a:pPr marL="12700" marR="12700" algn="ctr">
              <a:lnSpc>
                <a:spcPct val="100099"/>
              </a:lnSpc>
            </a:pPr>
            <a:r>
              <a:rPr lang="es-AR" sz="1050" spc="45" dirty="0">
                <a:solidFill>
                  <a:srgbClr val="C2E4F4"/>
                </a:solidFill>
              </a:rPr>
              <a:t>2- Declaración Jurada de Provisión Local</a:t>
            </a:r>
          </a:p>
        </p:txBody>
      </p:sp>
      <p:sp>
        <p:nvSpPr>
          <p:cNvPr id="38" name="88 Rectángulo redondeado"/>
          <p:cNvSpPr/>
          <p:nvPr/>
        </p:nvSpPr>
        <p:spPr>
          <a:xfrm>
            <a:off x="2800364" y="4725372"/>
            <a:ext cx="1041577" cy="720536"/>
          </a:xfrm>
          <a:prstGeom prst="roundRect">
            <a:avLst/>
          </a:prstGeom>
          <a:solidFill>
            <a:schemeClr val="accent2">
              <a:lumMod val="75000"/>
            </a:schemeClr>
          </a:solidFill>
        </p:spPr>
        <p:txBody>
          <a:bodyPr wrap="square" lIns="0" tIns="0" rIns="0" bIns="0" rtlCol="0" anchor="ctr">
            <a:noAutofit/>
          </a:bodyPr>
          <a:lstStyle/>
          <a:p>
            <a:pPr marL="12700" marR="12700" algn="ctr">
              <a:lnSpc>
                <a:spcPct val="100099"/>
              </a:lnSpc>
            </a:pPr>
            <a:r>
              <a:rPr lang="es-AR" sz="1050" spc="45" dirty="0">
                <a:solidFill>
                  <a:srgbClr val="C2E4F4"/>
                </a:solidFill>
              </a:rPr>
              <a:t>1- Alta de proveedor local</a:t>
            </a:r>
          </a:p>
        </p:txBody>
      </p:sp>
      <p:cxnSp>
        <p:nvCxnSpPr>
          <p:cNvPr id="3" name="Conector recto de flecha 2"/>
          <p:cNvCxnSpPr>
            <a:stCxn id="38" idx="3"/>
            <a:endCxn id="37" idx="1"/>
          </p:cNvCxnSpPr>
          <p:nvPr/>
        </p:nvCxnSpPr>
        <p:spPr>
          <a:xfrm>
            <a:off x="3841941" y="5085640"/>
            <a:ext cx="32647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ector recto de flecha 4"/>
          <p:cNvCxnSpPr>
            <a:stCxn id="89" idx="2"/>
            <a:endCxn id="38" idx="0"/>
          </p:cNvCxnSpPr>
          <p:nvPr/>
        </p:nvCxnSpPr>
        <p:spPr>
          <a:xfrm flipH="1">
            <a:off x="3321153" y="4365104"/>
            <a:ext cx="703348" cy="360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recto de flecha 7"/>
          <p:cNvCxnSpPr>
            <a:stCxn id="37" idx="0"/>
            <a:endCxn id="89" idx="2"/>
          </p:cNvCxnSpPr>
          <p:nvPr/>
        </p:nvCxnSpPr>
        <p:spPr>
          <a:xfrm flipH="1" flipV="1">
            <a:off x="4024501" y="4365104"/>
            <a:ext cx="664707" cy="360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ángulo 9"/>
          <p:cNvSpPr/>
          <p:nvPr/>
        </p:nvSpPr>
        <p:spPr>
          <a:xfrm>
            <a:off x="2104999" y="4490810"/>
            <a:ext cx="3672408" cy="133203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4" name="Shape 174"/>
          <p:cNvSpPr txBox="1"/>
          <p:nvPr/>
        </p:nvSpPr>
        <p:spPr>
          <a:xfrm>
            <a:off x="8588878" y="-277090"/>
            <a:ext cx="3506908" cy="1818182"/>
          </a:xfrm>
          <a:prstGeom prst="rect">
            <a:avLst/>
          </a:prstGeom>
          <a:noFill/>
          <a:ln>
            <a:noFill/>
          </a:ln>
        </p:spPr>
        <p:txBody>
          <a:bodyPr lIns="55400" tIns="55400" rIns="55400" bIns="55400" anchor="ctr" anchorCtr="0">
            <a:noAutofit/>
          </a:bodyPr>
          <a:lstStyle/>
          <a:p>
            <a:pPr lvl="0">
              <a:buSzPct val="25000"/>
            </a:pPr>
            <a:r>
              <a:rPr lang="es-AR" sz="1455" dirty="0">
                <a:solidFill>
                  <a:srgbClr val="0084A1"/>
                </a:solidFill>
                <a:latin typeface="Montserrat"/>
                <a:ea typeface="Montserrat"/>
                <a:cs typeface="Montserrat"/>
                <a:sym typeface="Montserrat"/>
              </a:rPr>
              <a:t>RÉGIMEN DE IMPORTACIÓN DE BIENES USADOS PARA LA INDUSTRIA HIDROCARBURÍFERA</a:t>
            </a:r>
          </a:p>
          <a:p>
            <a:pPr marL="0" marR="0" lvl="0" indent="0" algn="l" rtl="0">
              <a:spcBef>
                <a:spcPts val="0"/>
              </a:spcBef>
              <a:buSzPct val="25000"/>
              <a:buNone/>
            </a:pPr>
            <a:r>
              <a:rPr lang="es-AR" sz="1212" dirty="0">
                <a:solidFill>
                  <a:srgbClr val="0084A1"/>
                </a:solidFill>
                <a:latin typeface="Montserrat Light"/>
                <a:ea typeface="Montserrat Light"/>
                <a:cs typeface="Montserrat Light"/>
                <a:sym typeface="Montserrat Light"/>
              </a:rPr>
              <a:t>(Decreto 629/2017)</a:t>
            </a:r>
          </a:p>
        </p:txBody>
      </p:sp>
      <p:sp>
        <p:nvSpPr>
          <p:cNvPr id="172" name="Shape 172"/>
          <p:cNvSpPr txBox="1"/>
          <p:nvPr/>
        </p:nvSpPr>
        <p:spPr>
          <a:xfrm>
            <a:off x="1606758" y="170469"/>
            <a:ext cx="4866544" cy="1021818"/>
          </a:xfrm>
          <a:prstGeom prst="rect">
            <a:avLst/>
          </a:prstGeom>
          <a:noFill/>
          <a:ln>
            <a:noFill/>
          </a:ln>
        </p:spPr>
        <p:txBody>
          <a:bodyPr lIns="55400" tIns="55400" rIns="55400" bIns="55400" anchor="t" anchorCtr="0">
            <a:noAutofit/>
          </a:bodyPr>
          <a:lstStyle/>
          <a:p>
            <a:pPr marL="0" marR="0" lvl="0" indent="0" algn="l" rtl="0">
              <a:spcBef>
                <a:spcPts val="0"/>
              </a:spcBef>
              <a:buSzPct val="25000"/>
              <a:buNone/>
            </a:pPr>
            <a:r>
              <a:rPr lang="es-AR" sz="2909" b="1">
                <a:solidFill>
                  <a:srgbClr val="0BBEE7"/>
                </a:solidFill>
                <a:latin typeface="Montserrat"/>
                <a:ea typeface="Montserrat"/>
                <a:cs typeface="Montserrat"/>
                <a:sym typeface="Montserrat"/>
              </a:rPr>
              <a:t>Expediente electrónico</a:t>
            </a:r>
          </a:p>
          <a:p>
            <a:pPr marL="0" marR="0" lvl="0" indent="0" algn="l" rtl="0">
              <a:spcBef>
                <a:spcPts val="0"/>
              </a:spcBef>
              <a:buSzPct val="25000"/>
              <a:buNone/>
            </a:pPr>
            <a:r>
              <a:rPr lang="es-AR" sz="2909" b="1">
                <a:solidFill>
                  <a:srgbClr val="0BBEE7"/>
                </a:solidFill>
                <a:latin typeface="Montserrat"/>
                <a:ea typeface="Montserrat"/>
                <a:cs typeface="Montserrat"/>
                <a:sym typeface="Montserrat"/>
              </a:rPr>
              <a:t>Ministerio de Producción</a:t>
            </a:r>
          </a:p>
          <a:p>
            <a:pPr marL="0" marR="0" lvl="0" indent="0" algn="l" rtl="0">
              <a:spcBef>
                <a:spcPts val="0"/>
              </a:spcBef>
              <a:buNone/>
            </a:pPr>
            <a:endParaRPr sz="1696">
              <a:solidFill>
                <a:srgbClr val="06B2AD"/>
              </a:solidFill>
              <a:latin typeface="Montserrat ExtraLight"/>
              <a:ea typeface="Montserrat ExtraLight"/>
              <a:cs typeface="Montserrat ExtraLight"/>
              <a:sym typeface="Montserrat ExtraLight"/>
            </a:endParaRPr>
          </a:p>
        </p:txBody>
      </p:sp>
      <p:cxnSp>
        <p:nvCxnSpPr>
          <p:cNvPr id="173" name="Shape 173"/>
          <p:cNvCxnSpPr/>
          <p:nvPr/>
        </p:nvCxnSpPr>
        <p:spPr>
          <a:xfrm>
            <a:off x="8647152" y="1124744"/>
            <a:ext cx="3216727" cy="0"/>
          </a:xfrm>
          <a:prstGeom prst="straightConnector1">
            <a:avLst/>
          </a:prstGeom>
          <a:noFill/>
          <a:ln w="28575" cap="flat" cmpd="sng">
            <a:solidFill>
              <a:schemeClr val="accent1"/>
            </a:solidFill>
            <a:prstDash val="solid"/>
            <a:round/>
            <a:headEnd type="none" w="med" len="med"/>
            <a:tailEnd type="none" w="med" len="med"/>
          </a:ln>
        </p:spPr>
      </p:cxnSp>
      <p:pic>
        <p:nvPicPr>
          <p:cNvPr id="2" name="Imagen 1"/>
          <p:cNvPicPr>
            <a:picLocks noChangeAspect="1"/>
          </p:cNvPicPr>
          <p:nvPr/>
        </p:nvPicPr>
        <p:blipFill>
          <a:blip r:embed="rId3"/>
          <a:stretch>
            <a:fillRect/>
          </a:stretch>
        </p:blipFill>
        <p:spPr>
          <a:xfrm>
            <a:off x="2003824" y="1327048"/>
            <a:ext cx="8251691" cy="5339330"/>
          </a:xfrm>
          <a:prstGeom prst="rect">
            <a:avLst/>
          </a:prstGeom>
        </p:spPr>
      </p:pic>
      <p:sp>
        <p:nvSpPr>
          <p:cNvPr id="11" name="Rectángulo 10"/>
          <p:cNvSpPr/>
          <p:nvPr/>
        </p:nvSpPr>
        <p:spPr>
          <a:xfrm>
            <a:off x="4909969" y="2924944"/>
            <a:ext cx="5370711" cy="133203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2" name="Rectángulo 11"/>
          <p:cNvSpPr/>
          <p:nvPr/>
        </p:nvSpPr>
        <p:spPr>
          <a:xfrm>
            <a:off x="4897386" y="4391739"/>
            <a:ext cx="5383294" cy="1185811"/>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 name="Rectángulo 2"/>
          <p:cNvSpPr/>
          <p:nvPr/>
        </p:nvSpPr>
        <p:spPr>
          <a:xfrm>
            <a:off x="10280680" y="3073383"/>
            <a:ext cx="569387" cy="923330"/>
          </a:xfrm>
          <a:prstGeom prst="rect">
            <a:avLst/>
          </a:prstGeom>
          <a:noFill/>
        </p:spPr>
        <p:txBody>
          <a:bodyPr wrap="none" lIns="91440" tIns="45720" rIns="91440" bIns="45720">
            <a:spAutoFit/>
          </a:bodyPr>
          <a:lstStyle/>
          <a:p>
            <a:pPr algn="ctr"/>
            <a:r>
              <a:rPr lang="es-ES" sz="5400" b="0" cap="none" spc="0" dirty="0">
                <a:ln w="0"/>
                <a:solidFill>
                  <a:schemeClr val="tx1"/>
                </a:solidFill>
                <a:effectLst>
                  <a:outerShdw blurRad="38100" dist="19050" dir="2700000" algn="tl" rotWithShape="0">
                    <a:schemeClr val="dk1">
                      <a:alpha val="40000"/>
                    </a:schemeClr>
                  </a:outerShdw>
                </a:effectLst>
              </a:rPr>
              <a:t>1</a:t>
            </a:r>
          </a:p>
        </p:txBody>
      </p:sp>
      <p:sp>
        <p:nvSpPr>
          <p:cNvPr id="14" name="Rectángulo 13"/>
          <p:cNvSpPr/>
          <p:nvPr/>
        </p:nvSpPr>
        <p:spPr>
          <a:xfrm>
            <a:off x="10390874" y="4391739"/>
            <a:ext cx="569388" cy="923330"/>
          </a:xfrm>
          <a:prstGeom prst="rect">
            <a:avLst/>
          </a:prstGeom>
          <a:noFill/>
        </p:spPr>
        <p:txBody>
          <a:bodyPr wrap="none" lIns="91440" tIns="45720" rIns="91440" bIns="45720">
            <a:spAutoFit/>
          </a:bodyPr>
          <a:lstStyle/>
          <a:p>
            <a:pPr algn="ctr"/>
            <a:r>
              <a:rPr lang="es-ES" sz="5400" dirty="0">
                <a:ln w="0"/>
                <a:solidFill>
                  <a:schemeClr val="tx1"/>
                </a:solidFill>
                <a:effectLst>
                  <a:outerShdw blurRad="38100" dist="19050" dir="2700000" algn="tl" rotWithShape="0">
                    <a:schemeClr val="dk1">
                      <a:alpha val="40000"/>
                    </a:schemeClr>
                  </a:outerShdw>
                </a:effectLst>
              </a:rPr>
              <a:t>2</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12412764"/>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614</Words>
  <Application>Microsoft Office PowerPoint</Application>
  <PresentationFormat>Panorámica</PresentationFormat>
  <Paragraphs>120</Paragraphs>
  <Slides>19</Slides>
  <Notes>19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Calibri</vt:lpstr>
      <vt:lpstr>Montserrat</vt:lpstr>
      <vt:lpstr>Montserrat ExtraLight</vt:lpstr>
      <vt:lpstr>Montserrat Light</vt:lpstr>
      <vt:lpstr>Wingdings</vt:lpstr>
      <vt:lpstr>Tema de Office</vt:lpstr>
      <vt:lpstr>Presentación de PowerPoint</vt:lpstr>
      <vt:lpstr>TRAMITACIÓN A DISTANCIA</vt:lpstr>
      <vt:lpstr>Presentación de PowerPoint</vt:lpstr>
      <vt:lpstr>Normativa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Normativa</vt:lpstr>
      <vt:lpstr>Normativa - Anexos</vt:lpstr>
      <vt:lpstr>Normativa – tabla de aranceles</vt:lpstr>
      <vt:lpstr>Normativa – tabla de aranceles</vt:lpstr>
      <vt:lpstr>Normativa – planillas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Gonzalo Flores Kemec</dc:creator>
  <cp:lastModifiedBy>Alejandro A. De Angelis</cp:lastModifiedBy>
  <cp:revision>42</cp:revision>
  <dcterms:modified xsi:type="dcterms:W3CDTF">2017-10-27T14:41:50Z</dcterms:modified>
</cp:coreProperties>
</file>