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  <p:sldId id="271" r:id="rId15"/>
    <p:sldId id="272" r:id="rId16"/>
    <p:sldId id="270" r:id="rId17"/>
    <p:sldId id="273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C936-4C6D-4BDC-A78C-1C9495227D26}" type="datetimeFigureOut">
              <a:rPr lang="es-AR" smtClean="0"/>
              <a:pPr/>
              <a:t>19/06/2017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BED3F-29A1-4059-B9FE-85610B5F04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855549-0C1D-48CE-B42E-045D0AA5C554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A9478F-D973-4F53-93BE-E1A999A1CFDA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F57B-8D35-4D4E-A1E1-F86864617A89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5F1469-B529-493B-AB5D-52AA02E72B90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9B5-86E4-4E00-9684-3204B20C1056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3CF0F-743E-4163-AD98-AE2CCB244ACB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CD5B1-F8C7-4530-9197-F407213F57C4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AEFDCB-4BF4-4B8F-94DF-D1D380E670D6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9BEEC-52B0-4DF4-A8E3-1DDE1EB7EB2C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EFD1E5-8876-4038-876E-7C2E5E4A0B72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6E5175-6BAE-4AFD-A089-47EAD660D1BD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8D25AC-9583-4F02-B581-04C23759E25C}" type="datetime1">
              <a:rPr lang="es-AR" smtClean="0"/>
              <a:pPr/>
              <a:t>19/06/2017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6F323E-BA89-46F2-ADE5-BD9BA305D78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ervicios.infoleg.gob.ar/infolegInternet/anexos/105000-109999/107289/texac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Resolución  SE 785/2005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Tanques  Aéreo de Almacenamiento de Hidrocarburos y sus derivados (TAAH)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</a:t>
            </a:fld>
            <a:endParaRPr lang="es-A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/>
              <a:t>El Plan de Gestión Ambiental deberá ser revisado por la AA actuante y presentado ante la SSC con sus pertinentes recomendaciones y/u observaciones, juntamente con el Formulario A3a correspondiente a la Inspección Ambiental Inicial.</a:t>
            </a:r>
          </a:p>
          <a:p>
            <a:pPr algn="just"/>
            <a:endParaRPr lang="es-AR" dirty="0" smtClean="0"/>
          </a:p>
          <a:p>
            <a:pPr algn="just"/>
            <a:r>
              <a:rPr lang="es-AR" dirty="0" smtClean="0"/>
              <a:t>Posteriormente y como mínimo cada CINCO (5) años, en oportunidad de cumplir con las siguientes Inspecciones Ambientales programadas, el Operador deberá actualizar su Plan de Gestión Ambiental, convalidarlo con la AA actuante y presentarlo ante la SSC junto al Formulario A3a.</a:t>
            </a:r>
            <a:endParaRPr lang="es-AR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de Gestión Ambiental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10</a:t>
            </a:fld>
            <a:endParaRPr lang="es-A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algn="just"/>
            <a:r>
              <a:rPr lang="es-AR" dirty="0" smtClean="0"/>
              <a:t>Los Planes de Monitoreo y Control de </a:t>
            </a:r>
          </a:p>
          <a:p>
            <a:pPr algn="just">
              <a:buNone/>
            </a:pPr>
            <a:r>
              <a:rPr lang="es-AR" dirty="0" smtClean="0"/>
              <a:t>emisiones, efluentes y residuos, tienen por </a:t>
            </a:r>
          </a:p>
          <a:p>
            <a:pPr algn="just">
              <a:buNone/>
            </a:pPr>
            <a:r>
              <a:rPr lang="es-AR" dirty="0" smtClean="0"/>
              <a:t>objeto verificar que las medidas de mitigación </a:t>
            </a:r>
          </a:p>
          <a:p>
            <a:pPr algn="just">
              <a:buNone/>
            </a:pPr>
            <a:r>
              <a:rPr lang="es-AR" dirty="0" smtClean="0"/>
              <a:t>adoptadas sean suficientes para controlar cada </a:t>
            </a:r>
          </a:p>
          <a:p>
            <a:pPr algn="just">
              <a:buNone/>
            </a:pPr>
            <a:r>
              <a:rPr lang="es-AR" dirty="0" smtClean="0"/>
              <a:t>uno de los impactos ambientales identificados.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Plan de Monitoreo y Control de emisiones, efluentes y residuos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11</a:t>
            </a:fld>
            <a:endParaRPr lang="es-A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AR" dirty="0" smtClean="0"/>
              <a:t>El Plan de Contingencia deberá estar </a:t>
            </a:r>
          </a:p>
          <a:p>
            <a:pPr algn="just">
              <a:buNone/>
            </a:pPr>
            <a:r>
              <a:rPr lang="es-AR" dirty="0" smtClean="0"/>
              <a:t>incorporado al Plan de Gestión Ambiental</a:t>
            </a:r>
          </a:p>
          <a:p>
            <a:pPr algn="just">
              <a:buNone/>
            </a:pPr>
            <a:r>
              <a:rPr lang="es-AR" dirty="0" smtClean="0"/>
              <a:t>como parte del mismo y deberá ser presentado </a:t>
            </a:r>
          </a:p>
          <a:p>
            <a:pPr algn="just">
              <a:buNone/>
            </a:pPr>
            <a:r>
              <a:rPr lang="es-AR" dirty="0" smtClean="0"/>
              <a:t>por el Operador ante la Auditoria Ambiental, </a:t>
            </a:r>
          </a:p>
          <a:p>
            <a:pPr algn="just">
              <a:buNone/>
            </a:pPr>
            <a:r>
              <a:rPr lang="es-AR" dirty="0" smtClean="0"/>
              <a:t>para que lo evalúe, en oportunidad de </a:t>
            </a:r>
          </a:p>
          <a:p>
            <a:pPr algn="just">
              <a:buNone/>
            </a:pPr>
            <a:r>
              <a:rPr lang="es-AR" dirty="0" smtClean="0"/>
              <a:t>realizarse la primera auditoría ambiental de </a:t>
            </a:r>
          </a:p>
          <a:p>
            <a:pPr algn="just">
              <a:buNone/>
            </a:pPr>
            <a:r>
              <a:rPr lang="es-AR" dirty="0" smtClean="0"/>
              <a:t>cada TAAH.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de Contingencia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12</a:t>
            </a:fld>
            <a:endParaRPr lang="es-A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b="1" dirty="0" smtClean="0"/>
              <a:t>Inspección de Condición Técnica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Los Operadores E2, E3 y E4 deberán cumplir </a:t>
            </a:r>
          </a:p>
          <a:p>
            <a:pPr>
              <a:buNone/>
            </a:pPr>
            <a:r>
              <a:rPr lang="es-AR" dirty="0" smtClean="0"/>
              <a:t>con las Inspecciones de Condición</a:t>
            </a:r>
          </a:p>
          <a:p>
            <a:pPr>
              <a:buNone/>
            </a:pPr>
            <a:r>
              <a:rPr lang="es-AR" dirty="0" smtClean="0"/>
              <a:t>Técnica (ICT) sobre sus TAAH.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Cada Inspección de Condición Técnica </a:t>
            </a:r>
          </a:p>
          <a:p>
            <a:pPr>
              <a:buNone/>
            </a:pPr>
            <a:r>
              <a:rPr lang="es-AR" dirty="0" smtClean="0"/>
              <a:t>se compone de dos relevamientos uno: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Condición Exterior </a:t>
            </a:r>
          </a:p>
          <a:p>
            <a:r>
              <a:rPr lang="es-AR" dirty="0" smtClean="0"/>
              <a:t>Condición Interior del TAAH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Inspección de Condición Técnica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13</a:t>
            </a:fld>
            <a:endParaRPr lang="es-A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s-AR" dirty="0" smtClean="0"/>
              <a:t>1. Inspección visual de la superficie exterior del  TAAH.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2. Verificación de la integridad de las cañerías   vinculadas, buscando </a:t>
            </a:r>
          </a:p>
          <a:p>
            <a:pPr algn="just">
              <a:buNone/>
            </a:pPr>
            <a:r>
              <a:rPr lang="es-AR" dirty="0" smtClean="0"/>
              <a:t>anomalías, fugas, áreas  de desgaste, adelgazamiento de las paredes,  </a:t>
            </a:r>
          </a:p>
          <a:p>
            <a:pPr algn="just">
              <a:buNone/>
            </a:pPr>
            <a:r>
              <a:rPr lang="es-AR" dirty="0" smtClean="0"/>
              <a:t>superficies donde se evidencie condensación, decoloración y </a:t>
            </a:r>
          </a:p>
          <a:p>
            <a:pPr algn="just">
              <a:buNone/>
            </a:pPr>
            <a:r>
              <a:rPr lang="es-AR" dirty="0" smtClean="0"/>
              <a:t>deformaciones.	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3. Búsqueda en paredes y techo de evidencias de corrosión, grietas, </a:t>
            </a:r>
          </a:p>
          <a:p>
            <a:pPr algn="just">
              <a:buNone/>
            </a:pPr>
            <a:r>
              <a:rPr lang="es-AR" dirty="0" smtClean="0"/>
              <a:t>distorsión acústica o cualquier otro  daño estructural, evidencias </a:t>
            </a:r>
          </a:p>
          <a:p>
            <a:pPr algn="just">
              <a:buNone/>
            </a:pPr>
            <a:r>
              <a:rPr lang="es-AR" dirty="0" smtClean="0"/>
              <a:t>de mal mantenimiento o  de prácticas incorrectas, separación o </a:t>
            </a:r>
          </a:p>
          <a:p>
            <a:pPr algn="just">
              <a:buNone/>
            </a:pPr>
            <a:r>
              <a:rPr lang="es-AR" dirty="0" smtClean="0"/>
              <a:t>abultamiento de la capa aislante, mal funcionamiento del equipo y </a:t>
            </a:r>
          </a:p>
          <a:p>
            <a:pPr algn="just">
              <a:buNone/>
            </a:pPr>
            <a:r>
              <a:rPr lang="es-AR" dirty="0" smtClean="0"/>
              <a:t>debilidad en los cimientos.</a:t>
            </a:r>
          </a:p>
          <a:p>
            <a:pPr algn="just"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4. Verificación del correcto funcionamiento de los sistemas de alarma </a:t>
            </a:r>
          </a:p>
          <a:p>
            <a:pPr algn="just">
              <a:buNone/>
            </a:pPr>
            <a:r>
              <a:rPr lang="es-AR" dirty="0" smtClean="0"/>
              <a:t>y de monitoreo de fugas.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Inspección de Condición Exterior-Requisitos </a:t>
            </a:r>
            <a:r>
              <a:rPr lang="es-AR" dirty="0" err="1" smtClean="0"/>
              <a:t>minimos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14</a:t>
            </a:fld>
            <a:endParaRPr lang="es-A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AR" dirty="0" smtClean="0"/>
              <a:t>1.Análisis de la solidez de las paredes y el techo del </a:t>
            </a:r>
          </a:p>
          <a:p>
            <a:pPr>
              <a:buNone/>
            </a:pPr>
            <a:r>
              <a:rPr lang="es-AR" dirty="0" smtClean="0"/>
              <a:t>tanque.</a:t>
            </a:r>
          </a:p>
          <a:p>
            <a:pPr>
              <a:buNone/>
            </a:pPr>
            <a:endParaRPr lang="es-AR" dirty="0" smtClean="0"/>
          </a:p>
          <a:p>
            <a:pPr algn="just">
              <a:buNone/>
            </a:pPr>
            <a:r>
              <a:rPr lang="es-AR" dirty="0" smtClean="0"/>
              <a:t>2.Búsqueda de fugas, de deformaciones en los </a:t>
            </a:r>
          </a:p>
          <a:p>
            <a:pPr algn="just">
              <a:buNone/>
            </a:pPr>
            <a:r>
              <a:rPr lang="es-AR" dirty="0" smtClean="0"/>
              <a:t>interiores de paredes y techo, grietas, análisis de las </a:t>
            </a:r>
          </a:p>
          <a:p>
            <a:pPr algn="just">
              <a:buNone/>
            </a:pPr>
            <a:r>
              <a:rPr lang="es-AR" dirty="0" smtClean="0"/>
              <a:t>condiciones del recubrimiento si lo hubiera </a:t>
            </a:r>
          </a:p>
          <a:p>
            <a:pPr algn="just">
              <a:buNone/>
            </a:pPr>
            <a:r>
              <a:rPr lang="es-AR" dirty="0" smtClean="0"/>
              <a:t>determinación de la naturaleza y severidad  de la </a:t>
            </a:r>
          </a:p>
          <a:p>
            <a:pPr algn="just">
              <a:buNone/>
            </a:pPr>
            <a:r>
              <a:rPr lang="es-AR" dirty="0" smtClean="0"/>
              <a:t>corrosión interna verificación de eventuales daños en </a:t>
            </a:r>
          </a:p>
          <a:p>
            <a:pPr algn="just">
              <a:buNone/>
            </a:pPr>
            <a:r>
              <a:rPr lang="es-AR" dirty="0" smtClean="0"/>
              <a:t>los soportes de la estructura, en las vigas y en las guías </a:t>
            </a:r>
          </a:p>
          <a:p>
            <a:pPr algn="just">
              <a:buNone/>
            </a:pPr>
            <a:r>
              <a:rPr lang="es-AR" dirty="0" smtClean="0"/>
              <a:t>de los  techos flotantes verificación de las condiciones</a:t>
            </a:r>
          </a:p>
          <a:p>
            <a:pPr algn="just">
              <a:buNone/>
            </a:pPr>
            <a:r>
              <a:rPr lang="es-AR" dirty="0" smtClean="0"/>
              <a:t>del sistema de protección catódica.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Inspección de Condición Interior-Requisitos </a:t>
            </a:r>
            <a:r>
              <a:rPr lang="es-AR" dirty="0" err="1" smtClean="0"/>
              <a:t>minimos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15</a:t>
            </a:fld>
            <a:endParaRPr lang="es-A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s-AR" sz="2300" dirty="0" smtClean="0"/>
              <a:t>3.Prueba de hermeticidad del TAAH.</a:t>
            </a:r>
          </a:p>
          <a:p>
            <a:pPr algn="just">
              <a:lnSpc>
                <a:spcPct val="80000"/>
              </a:lnSpc>
              <a:buNone/>
            </a:pPr>
            <a:endParaRPr lang="es-AR" sz="2300" dirty="0" smtClean="0"/>
          </a:p>
          <a:p>
            <a:pPr algn="just">
              <a:lnSpc>
                <a:spcPct val="80000"/>
              </a:lnSpc>
              <a:buNone/>
            </a:pPr>
            <a:r>
              <a:rPr lang="es-AR" sz="2300" dirty="0" smtClean="0"/>
              <a:t>4.Verificación de espesores de la pared del tanque y de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300" dirty="0" smtClean="0"/>
              <a:t>espesores del piso del tanque, constatando que se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300" dirty="0" smtClean="0"/>
              <a:t>cumplan los espesores mínimos permitidos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300" dirty="0" smtClean="0"/>
              <a:t>establecidos en la Tabla 2 del SUBANEXO II de la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300" dirty="0" smtClean="0"/>
              <a:t>resolución.</a:t>
            </a:r>
          </a:p>
          <a:p>
            <a:pPr algn="just">
              <a:lnSpc>
                <a:spcPct val="80000"/>
              </a:lnSpc>
              <a:buNone/>
            </a:pPr>
            <a:endParaRPr lang="es-A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es-AR" sz="2400" dirty="0" smtClean="0"/>
              <a:t>5.Determinación de la Tasa de Corrosión.</a:t>
            </a:r>
          </a:p>
          <a:p>
            <a:pPr algn="just">
              <a:lnSpc>
                <a:spcPct val="80000"/>
              </a:lnSpc>
              <a:buNone/>
            </a:pPr>
            <a:endParaRPr lang="es-A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es-AR" sz="2400" dirty="0" smtClean="0"/>
              <a:t>6.Verificación de la tensión en las conexiones de las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400" dirty="0" smtClean="0"/>
              <a:t>Cañerías.</a:t>
            </a:r>
          </a:p>
          <a:p>
            <a:pPr algn="just">
              <a:lnSpc>
                <a:spcPct val="80000"/>
              </a:lnSpc>
              <a:buNone/>
            </a:pPr>
            <a:endParaRPr lang="es-A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es-AR" sz="2400" dirty="0" smtClean="0"/>
              <a:t>7.Control de asentamientos diferenciales de la base </a:t>
            </a:r>
          </a:p>
          <a:p>
            <a:pPr algn="just">
              <a:lnSpc>
                <a:spcPct val="80000"/>
              </a:lnSpc>
              <a:buNone/>
            </a:pPr>
            <a:r>
              <a:rPr lang="es-AR" sz="2400" dirty="0" smtClean="0"/>
              <a:t>del TAAH.</a:t>
            </a:r>
            <a:endParaRPr lang="es-AR" sz="2300" dirty="0" smtClean="0"/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Inspección de Condición Interior -Requisitos mínimos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16</a:t>
            </a:fld>
            <a:endParaRPr lang="es-A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Para mayor información podrá descargar la Resolución del siguiente link:</a:t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hlinkClick r:id="rId2"/>
              </a:rPr>
              <a:t>http://servicios.infoleg.gob.ar/infolegInternet/anexos/105000-109999/107289/texact.htm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17</a:t>
            </a:fld>
            <a:endParaRPr lang="es-A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3364109"/>
          </a:xfrm>
        </p:spPr>
        <p:txBody>
          <a:bodyPr>
            <a:noAutofit/>
          </a:bodyPr>
          <a:lstStyle/>
          <a:p>
            <a:pPr algn="just"/>
            <a:r>
              <a:rPr lang="es-AR" sz="2500" dirty="0" smtClean="0"/>
              <a:t>Todo tanque de superficie instalado </a:t>
            </a:r>
            <a:r>
              <a:rPr lang="es-AR" sz="2500" b="1" dirty="0" smtClean="0"/>
              <a:t>en posición horizontal o vertical</a:t>
            </a:r>
            <a:r>
              <a:rPr lang="es-AR" sz="2500" dirty="0" smtClean="0"/>
              <a:t>, junto con sus cañerías vinculadas, que tenga como finalidad almacenar hidrocarburos y/o sus derivados y/o aguas </a:t>
            </a:r>
            <a:r>
              <a:rPr lang="es-AR" sz="2500" dirty="0" err="1" smtClean="0"/>
              <a:t>hidrocarburadas</a:t>
            </a:r>
            <a:r>
              <a:rPr lang="es-AR" sz="2500" dirty="0" smtClean="0"/>
              <a:t>, cuyo </a:t>
            </a:r>
            <a:r>
              <a:rPr lang="es-AR" sz="2500" b="1" dirty="0" smtClean="0"/>
              <a:t>volumen ubicado por debajo de la superficie de la tierra sea inferior al DIEZ POR CIENTO (10%) </a:t>
            </a:r>
            <a:r>
              <a:rPr lang="es-AR" sz="2500" dirty="0" smtClean="0"/>
              <a:t>de su capacidad de almacenaje total.</a:t>
            </a:r>
            <a:endParaRPr lang="es-AR" sz="25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Tanques Aéreos de almacenamiento de Hidrocarburos y sus derivados (TAAH)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2</a:t>
            </a:fld>
            <a:endParaRPr lang="es-A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sz="1800" b="1" dirty="0" smtClean="0"/>
              <a:t>Operador tipo E1:</a:t>
            </a:r>
            <a:r>
              <a:rPr lang="es-AR" sz="1800" dirty="0" smtClean="0"/>
              <a:t> Es aquel que posee uno o más TAAH, con capacidad de almacenamiento total por sede de emplazamiento comprendida entre </a:t>
            </a:r>
            <a:r>
              <a:rPr lang="es-AR" sz="1800" b="1" dirty="0" smtClean="0"/>
              <a:t>2,5 m</a:t>
            </a:r>
            <a:r>
              <a:rPr lang="es-AR" sz="1800" b="1" baseline="30000" dirty="0" smtClean="0"/>
              <a:t>3</a:t>
            </a:r>
            <a:r>
              <a:rPr lang="es-AR" sz="1800" b="1" dirty="0" smtClean="0"/>
              <a:t> y 10m</a:t>
            </a:r>
            <a:r>
              <a:rPr lang="es-AR" sz="1800" b="1" baseline="30000" dirty="0" smtClean="0"/>
              <a:t>3</a:t>
            </a:r>
            <a:r>
              <a:rPr lang="es-AR" sz="1800" dirty="0" smtClean="0"/>
              <a:t>.</a:t>
            </a:r>
          </a:p>
          <a:p>
            <a:pPr algn="just">
              <a:buNone/>
            </a:pPr>
            <a:endParaRPr lang="es-AR" sz="1800" dirty="0" smtClean="0"/>
          </a:p>
          <a:p>
            <a:pPr algn="just"/>
            <a:r>
              <a:rPr lang="es-AR" sz="1800" b="1" dirty="0" smtClean="0"/>
              <a:t>Operador tipo E2: </a:t>
            </a:r>
            <a:r>
              <a:rPr lang="es-AR" sz="1800" dirty="0" smtClean="0"/>
              <a:t>Es aquel que posee uno o más TAAH, con capacidad de almacenamiento total por sede de emplazamiento comprendida desde más de </a:t>
            </a:r>
            <a:r>
              <a:rPr lang="es-AR" sz="1800" b="1" dirty="0" smtClean="0"/>
              <a:t>10 m</a:t>
            </a:r>
            <a:r>
              <a:rPr lang="es-AR" sz="1800" b="1" baseline="30000" dirty="0" smtClean="0"/>
              <a:t>3</a:t>
            </a:r>
            <a:r>
              <a:rPr lang="es-AR" sz="1800" b="1" dirty="0" smtClean="0"/>
              <a:t> hasta 100 m</a:t>
            </a:r>
            <a:r>
              <a:rPr lang="es-AR" sz="1800" b="1" baseline="30000" dirty="0" smtClean="0"/>
              <a:t>3.</a:t>
            </a:r>
          </a:p>
          <a:p>
            <a:pPr algn="just">
              <a:buNone/>
            </a:pPr>
            <a:endParaRPr lang="es-AR" sz="1800" b="1" baseline="30000" dirty="0" smtClean="0"/>
          </a:p>
          <a:p>
            <a:pPr algn="just"/>
            <a:r>
              <a:rPr lang="es-AR" sz="1800" b="1" dirty="0" smtClean="0"/>
              <a:t>Operador tipo E3: </a:t>
            </a:r>
            <a:r>
              <a:rPr lang="es-AR" sz="1800" dirty="0" smtClean="0"/>
              <a:t>Es aquel que posea uno o más TAAH, con capacidad de almacenamiento total por sede de emplazamiento comprendida </a:t>
            </a:r>
            <a:r>
              <a:rPr lang="es-AR" sz="1800" b="1" dirty="0" smtClean="0"/>
              <a:t>desde más de 100 m3 hasta 1.500 m3.</a:t>
            </a:r>
          </a:p>
          <a:p>
            <a:pPr algn="just"/>
            <a:endParaRPr lang="es-AR" sz="1800" b="1" dirty="0" smtClean="0"/>
          </a:p>
          <a:p>
            <a:pPr algn="just"/>
            <a:r>
              <a:rPr lang="es-AR" sz="1800" b="1" dirty="0" smtClean="0"/>
              <a:t>Operador tipo E4: </a:t>
            </a:r>
            <a:r>
              <a:rPr lang="es-AR" sz="1800" dirty="0" smtClean="0"/>
              <a:t>Es aquel que se encuentre bajo los alcances de la Resolución 419/98 y/o de la Resolución 407/2007, ambas de la SE, cuya capacidad de almacenamiento total por sede de emplazamiento sea igual o superior a 2,5 m3 o quien posea uno o más TAAH, con capacidad de almacenamiento total por sede de emplazamiento mayor a1.500 m3.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s-AR" dirty="0" smtClean="0"/>
              <a:t>ALCANCE  de la Resolución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3</a:t>
            </a:fld>
            <a:endParaRPr lang="es-A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379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791642"/>
                <a:gridCol w="1645920"/>
                <a:gridCol w="1645920"/>
                <a:gridCol w="1645920"/>
              </a:tblGrid>
              <a:tr h="631036">
                <a:tc>
                  <a:txBody>
                    <a:bodyPr/>
                    <a:lstStyle/>
                    <a:p>
                      <a:pPr algn="l"/>
                      <a:r>
                        <a:rPr kumimoji="0" lang="es-A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Formularios a presentar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1400" dirty="0" smtClean="0"/>
                    </a:p>
                    <a:p>
                      <a:pPr algn="ctr"/>
                      <a:r>
                        <a:rPr lang="es-AR" sz="1400" dirty="0" smtClean="0"/>
                        <a:t>Operador E1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1400" smtClean="0"/>
                    </a:p>
                    <a:p>
                      <a:pPr algn="ctr"/>
                      <a:r>
                        <a:rPr lang="es-AR" sz="1400" smtClean="0"/>
                        <a:t>Operador E2</a:t>
                      </a:r>
                      <a:endParaRPr lang="es-A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1400" dirty="0" smtClean="0"/>
                    </a:p>
                    <a:p>
                      <a:pPr algn="ctr"/>
                      <a:r>
                        <a:rPr lang="es-AR" sz="1400" dirty="0" smtClean="0"/>
                        <a:t>Operador E3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1400" smtClean="0"/>
                    </a:p>
                    <a:p>
                      <a:pPr algn="ctr"/>
                      <a:r>
                        <a:rPr lang="es-AR" sz="1400" smtClean="0"/>
                        <a:t>Operador E4</a:t>
                      </a:r>
                      <a:endParaRPr lang="es-AR" sz="1400"/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pPr algn="l"/>
                      <a:r>
                        <a:rPr lang="es-AR" sz="1400" dirty="0" smtClean="0"/>
                        <a:t>A1. Inscripción de TAAH.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/>
                        <a:t> </a:t>
                      </a:r>
                      <a:endParaRPr lang="es-A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A2. Inspección de Condición Técnica de TAAH.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A3a. Inspección Ambiental de TAAH.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None/>
                      </a:pPr>
                      <a:endParaRPr lang="es-AR" sz="32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pPr algn="l"/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A3b. Aptitud ambiental.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 smtClean="0"/>
                    </a:p>
                    <a:p>
                      <a:pPr algn="ctr"/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Presentaciones que se deben realizar según operador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52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434452"/>
                <a:gridCol w="1645920"/>
                <a:gridCol w="1645920"/>
                <a:gridCol w="1645920"/>
              </a:tblGrid>
              <a:tr h="631036">
                <a:tc>
                  <a:txBody>
                    <a:bodyPr/>
                    <a:lstStyle/>
                    <a:p>
                      <a:r>
                        <a:rPr kumimoji="0" lang="es-A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Formularios a presentar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1400" dirty="0" smtClean="0"/>
                    </a:p>
                    <a:p>
                      <a:r>
                        <a:rPr lang="es-AR" sz="1400" dirty="0" smtClean="0"/>
                        <a:t>Operador E1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1400" smtClean="0"/>
                    </a:p>
                    <a:p>
                      <a:pPr algn="ctr"/>
                      <a:r>
                        <a:rPr lang="es-AR" sz="1400" smtClean="0"/>
                        <a:t>Operador E2</a:t>
                      </a:r>
                      <a:endParaRPr lang="es-A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1400" dirty="0" smtClean="0"/>
                    </a:p>
                    <a:p>
                      <a:pPr algn="ctr"/>
                      <a:r>
                        <a:rPr lang="es-AR" sz="1400" dirty="0" smtClean="0"/>
                        <a:t>Operador E3</a:t>
                      </a:r>
                      <a:endParaRPr lang="es-A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1400" smtClean="0"/>
                    </a:p>
                    <a:p>
                      <a:pPr algn="ctr"/>
                      <a:r>
                        <a:rPr lang="es-AR" sz="1400" smtClean="0"/>
                        <a:t>Operador E4</a:t>
                      </a:r>
                      <a:endParaRPr lang="es-AR" sz="1400"/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A4. </a:t>
                      </a:r>
                      <a:r>
                        <a:rPr kumimoji="0" lang="es-A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Reparación y Alteraciones de TAAH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A5. Inspección de reparaciones y Alteraciones TAAH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A6. Remediación</a:t>
                      </a:r>
                    </a:p>
                    <a:p>
                      <a:endParaRPr kumimoji="0" lang="es-A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endParaRPr lang="es-AR" sz="32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A7.Abandono de TAAH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endParaRPr lang="es-AR" sz="32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Preinforme</a:t>
                      </a:r>
                      <a:endParaRPr kumimoji="0" lang="es-A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chemeClr val="accent2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Tratamiento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endParaRPr lang="es-AR" sz="32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kumimoji="0" lang="es-A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A10. Inspección de Seguridad.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endParaRPr lang="es-AR" sz="3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Clr>
                          <a:schemeClr val="accent3"/>
                        </a:buClr>
                        <a:buFont typeface="Wingdings" pitchFamily="2" charset="2"/>
                        <a:buChar char="ü"/>
                      </a:pPr>
                      <a:endParaRPr lang="es-AR" sz="32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es-AR" sz="320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endParaRPr lang="es-AR" sz="32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2 Título"/>
          <p:cNvSpPr txBox="1">
            <a:spLocks/>
          </p:cNvSpPr>
          <p:nvPr/>
        </p:nvSpPr>
        <p:spPr>
          <a:xfrm>
            <a:off x="457200" y="274638"/>
            <a:ext cx="7758138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Presentaciones que se deben realizar según operador</a:t>
            </a:r>
            <a:endParaRPr kumimoji="0" lang="es-AR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5</a:t>
            </a:fld>
            <a:endParaRPr lang="es-A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AR" dirty="0" smtClean="0"/>
              <a:t>Todos los Operadores E1, E2, E3 y E4, deberán </a:t>
            </a:r>
          </a:p>
          <a:p>
            <a:pPr algn="just">
              <a:buNone/>
            </a:pPr>
            <a:r>
              <a:rPr lang="es-AR" dirty="0" smtClean="0"/>
              <a:t>mantener identificados cada uno de sus TAAH </a:t>
            </a:r>
          </a:p>
          <a:p>
            <a:pPr algn="just">
              <a:buNone/>
            </a:pPr>
            <a:r>
              <a:rPr lang="es-AR" dirty="0" smtClean="0"/>
              <a:t>de la siguiente manera:</a:t>
            </a:r>
          </a:p>
          <a:p>
            <a:endParaRPr lang="es-AR" dirty="0" smtClean="0"/>
          </a:p>
          <a:p>
            <a:r>
              <a:rPr lang="es-AR" dirty="0" smtClean="0"/>
              <a:t>Mediante la </a:t>
            </a:r>
            <a:r>
              <a:rPr lang="es-AR" b="1" dirty="0" smtClean="0"/>
              <a:t>Placa de Identificación </a:t>
            </a:r>
            <a:r>
              <a:rPr lang="es-AR" dirty="0" smtClean="0"/>
              <a:t>asignada </a:t>
            </a:r>
          </a:p>
          <a:p>
            <a:pPr>
              <a:buNone/>
            </a:pPr>
            <a:r>
              <a:rPr lang="es-AR" dirty="0" smtClean="0"/>
              <a:t>por la Autoridad de aplicación, la que el </a:t>
            </a:r>
          </a:p>
          <a:p>
            <a:pPr>
              <a:buNone/>
            </a:pPr>
            <a:r>
              <a:rPr lang="es-AR" dirty="0" smtClean="0"/>
              <a:t>Operador deberá fijar sólidamente en un lugar </a:t>
            </a:r>
          </a:p>
          <a:p>
            <a:pPr>
              <a:buNone/>
            </a:pPr>
            <a:r>
              <a:rPr lang="es-AR" dirty="0" smtClean="0"/>
              <a:t>fácilmente visible del TAAH y mantenerla en </a:t>
            </a:r>
          </a:p>
          <a:p>
            <a:pPr>
              <a:buNone/>
            </a:pPr>
            <a:r>
              <a:rPr lang="es-AR" dirty="0" smtClean="0"/>
              <a:t>correctas condiciones de conservación.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Identificacion</a:t>
            </a:r>
            <a:r>
              <a:rPr lang="es-AR" dirty="0" smtClean="0"/>
              <a:t> de TAAH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6</a:t>
            </a:fld>
            <a:endParaRPr lang="es-A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AR" dirty="0" smtClean="0"/>
          </a:p>
          <a:p>
            <a:pPr>
              <a:buNone/>
            </a:pPr>
            <a:r>
              <a:rPr lang="es-AR" dirty="0" smtClean="0"/>
              <a:t>1.Código de Identificación de TAAH (en adelante </a:t>
            </a:r>
          </a:p>
          <a:p>
            <a:pPr>
              <a:buNone/>
            </a:pPr>
            <a:r>
              <a:rPr lang="es-AR" dirty="0" smtClean="0"/>
              <a:t>CIT) asignado por la Autoridad de Aplicación.</a:t>
            </a:r>
          </a:p>
          <a:p>
            <a:pPr>
              <a:buNone/>
            </a:pPr>
            <a:r>
              <a:rPr lang="es-AR" dirty="0" smtClean="0"/>
              <a:t>2.Año de construcción.</a:t>
            </a:r>
          </a:p>
          <a:p>
            <a:pPr>
              <a:buNone/>
            </a:pPr>
            <a:r>
              <a:rPr lang="es-AR" dirty="0" smtClean="0"/>
              <a:t>3.Matrícula del tanque otorgada por el </a:t>
            </a:r>
          </a:p>
          <a:p>
            <a:pPr>
              <a:buNone/>
            </a:pPr>
            <a:r>
              <a:rPr lang="es-AR" dirty="0" smtClean="0"/>
              <a:t>fabricante.</a:t>
            </a:r>
          </a:p>
          <a:p>
            <a:pPr>
              <a:buNone/>
            </a:pPr>
            <a:r>
              <a:rPr lang="es-AR" dirty="0" smtClean="0"/>
              <a:t>4.Nombre del fabricante.</a:t>
            </a:r>
          </a:p>
          <a:p>
            <a:pPr>
              <a:buNone/>
            </a:pPr>
            <a:r>
              <a:rPr lang="es-AR" dirty="0" smtClean="0"/>
              <a:t>5.Capacidad máxima de almacenaje.</a:t>
            </a:r>
          </a:p>
          <a:p>
            <a:pPr>
              <a:buNone/>
            </a:pPr>
            <a:r>
              <a:rPr lang="es-AR" dirty="0" smtClean="0"/>
              <a:t>6.Dimensiones</a:t>
            </a:r>
            <a:r>
              <a:rPr lang="es-AR" b="1" dirty="0" smtClean="0"/>
              <a:t>: altura o longitud y diámetro.</a:t>
            </a:r>
          </a:p>
          <a:p>
            <a:pPr>
              <a:buNone/>
            </a:pPr>
            <a:r>
              <a:rPr lang="es-AR" dirty="0" smtClean="0"/>
              <a:t>7.Material constructivo del TAAH.</a:t>
            </a:r>
            <a:endParaRPr lang="es-AR" dirty="0"/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Datos de la placa de </a:t>
            </a:r>
            <a:r>
              <a:rPr lang="es-AR" dirty="0" err="1" smtClean="0"/>
              <a:t>Identificacion</a:t>
            </a:r>
            <a:r>
              <a:rPr lang="es-AR" dirty="0" smtClean="0"/>
              <a:t> de TAAH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7</a:t>
            </a:fld>
            <a:endParaRPr lang="es-A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dirty="0" smtClean="0"/>
              <a:t>Mediante el Cartel de Contenido, de </a:t>
            </a:r>
          </a:p>
          <a:p>
            <a:pPr>
              <a:buNone/>
            </a:pPr>
            <a:r>
              <a:rPr lang="es-AR" dirty="0" smtClean="0"/>
              <a:t>características adecuadas para uso a la</a:t>
            </a:r>
          </a:p>
          <a:p>
            <a:pPr>
              <a:buNone/>
            </a:pPr>
            <a:r>
              <a:rPr lang="es-AR" dirty="0" smtClean="0"/>
              <a:t>intemperie, con los siguientes datos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1.Denominación del producto que se encuentra </a:t>
            </a:r>
          </a:p>
          <a:p>
            <a:pPr>
              <a:buNone/>
            </a:pPr>
            <a:r>
              <a:rPr lang="es-AR" dirty="0" smtClean="0"/>
              <a:t>almacenado.</a:t>
            </a:r>
          </a:p>
          <a:p>
            <a:pPr>
              <a:buNone/>
            </a:pPr>
            <a:r>
              <a:rPr lang="es-AR" dirty="0" smtClean="0"/>
              <a:t>2.Simbología internacional del producto almacenado.</a:t>
            </a:r>
          </a:p>
          <a:p>
            <a:pPr>
              <a:buNone/>
            </a:pPr>
            <a:r>
              <a:rPr lang="es-AR" dirty="0" smtClean="0"/>
              <a:t>3.Capacidad de almacenaje máxima permitida, de </a:t>
            </a:r>
          </a:p>
          <a:p>
            <a:pPr>
              <a:buNone/>
            </a:pPr>
            <a:r>
              <a:rPr lang="es-AR" dirty="0" smtClean="0"/>
              <a:t>acuerdo a las condiciones estructurales del TAAH </a:t>
            </a:r>
          </a:p>
          <a:p>
            <a:pPr>
              <a:buNone/>
            </a:pPr>
            <a:r>
              <a:rPr lang="es-AR" dirty="0" smtClean="0"/>
              <a:t>(determinadas en la última inspección de condición técnica efectuada).</a:t>
            </a:r>
            <a:endParaRPr lang="es-AR" dirty="0"/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Datos de la placa de </a:t>
            </a:r>
            <a:r>
              <a:rPr lang="es-AR" dirty="0" err="1" smtClean="0"/>
              <a:t>Identificacion</a:t>
            </a:r>
            <a:r>
              <a:rPr lang="es-AR" dirty="0" smtClean="0"/>
              <a:t> de TAAH</a:t>
            </a:r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8</a:t>
            </a:fld>
            <a:endParaRPr lang="es-A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8686800" cy="4525963"/>
          </a:xfrm>
        </p:spPr>
        <p:txBody>
          <a:bodyPr/>
          <a:lstStyle/>
          <a:p>
            <a:r>
              <a:rPr lang="es-AR" b="1" dirty="0" smtClean="0"/>
              <a:t>Plan de Gestión Ambiental</a:t>
            </a:r>
          </a:p>
          <a:p>
            <a:pPr algn="just">
              <a:spcBef>
                <a:spcPts val="0"/>
              </a:spcBef>
              <a:buNone/>
            </a:pPr>
            <a:endParaRPr lang="es-AR" dirty="0" smtClean="0"/>
          </a:p>
          <a:p>
            <a:pPr algn="just">
              <a:spcBef>
                <a:spcPts val="0"/>
              </a:spcBef>
              <a:buNone/>
            </a:pPr>
            <a:r>
              <a:rPr lang="es-AR" dirty="0" smtClean="0"/>
              <a:t>Los Operadores E4 deberán contar con un Plan </a:t>
            </a:r>
          </a:p>
          <a:p>
            <a:pPr algn="just">
              <a:spcBef>
                <a:spcPts val="0"/>
              </a:spcBef>
              <a:buNone/>
            </a:pPr>
            <a:r>
              <a:rPr lang="es-AR" dirty="0" smtClean="0"/>
              <a:t>de Gestión Ambiental, el cual debe incluir Plan de  </a:t>
            </a:r>
          </a:p>
          <a:p>
            <a:pPr algn="just">
              <a:spcBef>
                <a:spcPts val="0"/>
              </a:spcBef>
              <a:buNone/>
            </a:pPr>
            <a:r>
              <a:rPr lang="es-AR" dirty="0" smtClean="0"/>
              <a:t>Mitigación de Impacto Ambiental, Plan de </a:t>
            </a:r>
          </a:p>
          <a:p>
            <a:pPr algn="just">
              <a:spcBef>
                <a:spcPts val="0"/>
              </a:spcBef>
              <a:buNone/>
            </a:pPr>
            <a:r>
              <a:rPr lang="es-AR" dirty="0" smtClean="0"/>
              <a:t>Monitoreo y Control de emisiones, efluentes y </a:t>
            </a:r>
          </a:p>
          <a:p>
            <a:pPr algn="just">
              <a:spcBef>
                <a:spcPts val="0"/>
              </a:spcBef>
              <a:buNone/>
            </a:pPr>
            <a:r>
              <a:rPr lang="es-AR" dirty="0" smtClean="0"/>
              <a:t>residuos, y Plan de Contingencia.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de </a:t>
            </a:r>
            <a:r>
              <a:rPr lang="es-AR" dirty="0" err="1" smtClean="0"/>
              <a:t>Gestion</a:t>
            </a:r>
            <a:r>
              <a:rPr lang="es-AR" dirty="0" smtClean="0"/>
              <a:t> Ambiental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F323E-BA89-46F2-ADE5-BD9BA305D78B}" type="slidenum">
              <a:rPr lang="es-AR" smtClean="0"/>
              <a:pPr/>
              <a:t>9</a:t>
            </a:fld>
            <a:endParaRPr lang="es-A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419</TotalTime>
  <Words>1053</Words>
  <Application>Microsoft Office PowerPoint</Application>
  <PresentationFormat>Presentación en pantalla (4:3)</PresentationFormat>
  <Paragraphs>198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Concurrencia</vt:lpstr>
      <vt:lpstr>Resolución  SE 785/2005</vt:lpstr>
      <vt:lpstr>Tanques Aéreos de almacenamiento de Hidrocarburos y sus derivados (TAAH)</vt:lpstr>
      <vt:lpstr>ALCANCE  de la Resolución</vt:lpstr>
      <vt:lpstr>Presentaciones que se deben realizar según operador</vt:lpstr>
      <vt:lpstr>Diapositiva 5</vt:lpstr>
      <vt:lpstr>Identificacion de TAAH</vt:lpstr>
      <vt:lpstr>Datos de la placa de Identificacion de TAAH</vt:lpstr>
      <vt:lpstr>Datos de la placa de Identificacion de TAAH</vt:lpstr>
      <vt:lpstr>Plan de Gestion Ambiental</vt:lpstr>
      <vt:lpstr>Plan de Gestión Ambiental</vt:lpstr>
      <vt:lpstr>Plan de Monitoreo y Control de emisiones, efluentes y residuos</vt:lpstr>
      <vt:lpstr>Plan de Contingencia</vt:lpstr>
      <vt:lpstr>Inspección de Condición Técnica</vt:lpstr>
      <vt:lpstr>Inspección de Condición Exterior-Requisitos minimos</vt:lpstr>
      <vt:lpstr>Inspección de Condición Interior-Requisitos minimos</vt:lpstr>
      <vt:lpstr>Inspección de Condición Interior -Requisitos mínimos</vt:lpstr>
      <vt:lpstr>   Para mayor información podrá descargar la Resolución del siguiente link:  http://servicios.infoleg.gob.ar/infolegInternet/anexos/105000-109999/107289/texact.htm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 SE 785/2005</dc:title>
  <dc:creator>Julio</dc:creator>
  <cp:lastModifiedBy>Mariana</cp:lastModifiedBy>
  <cp:revision>64</cp:revision>
  <dcterms:created xsi:type="dcterms:W3CDTF">2017-06-15T18:10:34Z</dcterms:created>
  <dcterms:modified xsi:type="dcterms:W3CDTF">2017-06-19T15:49:10Z</dcterms:modified>
</cp:coreProperties>
</file>