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63" r:id="rId2"/>
    <p:sldId id="333" r:id="rId3"/>
    <p:sldId id="335" r:id="rId4"/>
    <p:sldId id="336" r:id="rId5"/>
    <p:sldId id="342" r:id="rId6"/>
    <p:sldId id="340" r:id="rId7"/>
    <p:sldId id="344" r:id="rId8"/>
    <p:sldId id="264" r:id="rId9"/>
  </p:sldIdLst>
  <p:sldSz cx="12179300" cy="9134475" type="ledger"/>
  <p:notesSz cx="7315200" cy="9601200"/>
  <p:defaultTextStyle>
    <a:defPPr marL="0" marR="0" indent="0" algn="l" defTabSz="1162517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89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16251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8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581259" algn="l" defTabSz="116251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8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1162517" algn="l" defTabSz="116251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8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743776" algn="l" defTabSz="116251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8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2325033" algn="l" defTabSz="116251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8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906292" algn="l" defTabSz="116251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8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3487551" algn="l" defTabSz="116251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8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4068811" algn="l" defTabSz="116251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8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4650069" algn="l" defTabSz="116251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8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2EF8AAD-682B-C44D-BC41-1A201D827506}">
          <p14:sldIdLst>
            <p14:sldId id="263"/>
            <p14:sldId id="333"/>
            <p14:sldId id="335"/>
            <p14:sldId id="336"/>
            <p14:sldId id="342"/>
            <p14:sldId id="340"/>
            <p14:sldId id="344"/>
          </p14:sldIdLst>
        </p14:section>
        <p14:section name="CONTACTO / RESPONSABLES" id="{FE8761CD-5921-4446-B597-EC7660502873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77" userDrawn="1">
          <p15:clr>
            <a:srgbClr val="A4A3A4"/>
          </p15:clr>
        </p15:guide>
        <p15:guide id="2" pos="38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isco Arno" initials="FA" lastIdx="2" clrIdx="0">
    <p:extLst>
      <p:ext uri="{19B8F6BF-5375-455C-9EA6-DF929625EA0E}">
        <p15:presenceInfo xmlns:p15="http://schemas.microsoft.com/office/powerpoint/2012/main" userId="08d12be9f8737817" providerId="Windows Live"/>
      </p:ext>
    </p:extLst>
  </p:cmAuthor>
  <p:cmAuthor id="2" name="Nati" initials="N" lastIdx="1" clrIdx="1"/>
  <p:cmAuthor id="3" name="Usuario invitado" initials="Ui" lastIdx="1" clrIdx="2">
    <p:extLst>
      <p:ext uri="{19B8F6BF-5375-455C-9EA6-DF929625EA0E}">
        <p15:presenceInfo xmlns:p15="http://schemas.microsoft.com/office/powerpoint/2012/main" userId="S::urn:spo:anon#70dfc206a9c464cfc27a1e508653416dd1b76b3a99f03059788b59c45151b2c0::" providerId="AD"/>
      </p:ext>
    </p:extLst>
  </p:cmAuthor>
  <p:cmAuthor id="4" name="Usuario invitado" initials="Ui [2]" lastIdx="1" clrIdx="3">
    <p:extLst>
      <p:ext uri="{19B8F6BF-5375-455C-9EA6-DF929625EA0E}">
        <p15:presenceInfo xmlns:p15="http://schemas.microsoft.com/office/powerpoint/2012/main" userId="S::urn:spo:anon#74ec2efa0e27db29338a27809dfede801e067ed426b66a9c5cb08ea456bf423a::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445"/>
    <a:srgbClr val="8C9192"/>
    <a:srgbClr val="52C1F3"/>
    <a:srgbClr val="021E60"/>
    <a:srgbClr val="4F81BD"/>
    <a:srgbClr val="C0504D"/>
    <a:srgbClr val="9BBB59"/>
    <a:srgbClr val="F79646"/>
    <a:srgbClr val="FCCFAA"/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D8AC9F-30E5-0000-A105-1E2EA6573DFD}" v="11" dt="2021-02-19T17:36:58.289"/>
    <p1510:client id="{F8195DE0-6A37-95AF-089D-F06D1CF93DC1}" v="1" dt="2021-02-18T22:26:13.867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1396" y="44"/>
      </p:cViewPr>
      <p:guideLst>
        <p:guide orient="horz" pos="2877"/>
        <p:guide pos="383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Arno" userId="b84f2902-8c3a-4e3a-89a9-111622edff02" providerId="ADAL" clId="{DE136D0F-B843-4FDB-8020-7BD5F6919150}"/>
    <pc:docChg chg="undo redo custSel modSld">
      <pc:chgData name="Francisco Arno" userId="b84f2902-8c3a-4e3a-89a9-111622edff02" providerId="ADAL" clId="{DE136D0F-B843-4FDB-8020-7BD5F6919150}" dt="2021-02-19T17:51:53.242" v="1292" actId="1592"/>
      <pc:docMkLst>
        <pc:docMk/>
      </pc:docMkLst>
      <pc:sldChg chg="modSp mod delCm modCm">
        <pc:chgData name="Francisco Arno" userId="b84f2902-8c3a-4e3a-89a9-111622edff02" providerId="ADAL" clId="{DE136D0F-B843-4FDB-8020-7BD5F6919150}" dt="2021-02-19T17:51:53.242" v="1292" actId="1592"/>
        <pc:sldMkLst>
          <pc:docMk/>
          <pc:sldMk cId="3087046228" sldId="333"/>
        </pc:sldMkLst>
        <pc:spChg chg="mod">
          <ac:chgData name="Francisco Arno" userId="b84f2902-8c3a-4e3a-89a9-111622edff02" providerId="ADAL" clId="{DE136D0F-B843-4FDB-8020-7BD5F6919150}" dt="2021-02-19T16:09:37.709" v="1288" actId="20577"/>
          <ac:spMkLst>
            <pc:docMk/>
            <pc:sldMk cId="3087046228" sldId="333"/>
            <ac:spMk id="4" creationId="{94FFC5CE-AEAE-0643-A69F-4964D314797A}"/>
          </ac:spMkLst>
        </pc:spChg>
        <pc:spChg chg="mod">
          <ac:chgData name="Francisco Arno" userId="b84f2902-8c3a-4e3a-89a9-111622edff02" providerId="ADAL" clId="{DE136D0F-B843-4FDB-8020-7BD5F6919150}" dt="2021-02-19T16:10:30.013" v="1289" actId="20577"/>
          <ac:spMkLst>
            <pc:docMk/>
            <pc:sldMk cId="3087046228" sldId="333"/>
            <ac:spMk id="5" creationId="{6282B7C3-327B-C04E-9C20-FF3C01508BE3}"/>
          </ac:spMkLst>
        </pc:spChg>
        <pc:spChg chg="mod">
          <ac:chgData name="Francisco Arno" userId="b84f2902-8c3a-4e3a-89a9-111622edff02" providerId="ADAL" clId="{DE136D0F-B843-4FDB-8020-7BD5F6919150}" dt="2021-02-19T16:11:03.030" v="1290" actId="113"/>
          <ac:spMkLst>
            <pc:docMk/>
            <pc:sldMk cId="3087046228" sldId="333"/>
            <ac:spMk id="6" creationId="{DA9404D0-FDE9-6F46-8794-9A61065EFCE8}"/>
          </ac:spMkLst>
        </pc:spChg>
        <pc:spChg chg="mod">
          <ac:chgData name="Francisco Arno" userId="b84f2902-8c3a-4e3a-89a9-111622edff02" providerId="ADAL" clId="{DE136D0F-B843-4FDB-8020-7BD5F6919150}" dt="2021-02-19T15:12:00.335" v="1185" actId="20577"/>
          <ac:spMkLst>
            <pc:docMk/>
            <pc:sldMk cId="3087046228" sldId="333"/>
            <ac:spMk id="19" creationId="{885A2F0B-5A89-814A-B7FB-7BE55DFDA2E5}"/>
          </ac:spMkLst>
        </pc:spChg>
        <pc:spChg chg="mod">
          <ac:chgData name="Francisco Arno" userId="b84f2902-8c3a-4e3a-89a9-111622edff02" providerId="ADAL" clId="{DE136D0F-B843-4FDB-8020-7BD5F6919150}" dt="2021-02-19T15:15:12.427" v="1265" actId="20577"/>
          <ac:spMkLst>
            <pc:docMk/>
            <pc:sldMk cId="3087046228" sldId="333"/>
            <ac:spMk id="22" creationId="{13623C7C-1702-DE49-92D7-99B8222F936E}"/>
          </ac:spMkLst>
        </pc:spChg>
      </pc:sldChg>
      <pc:sldChg chg="modSp mod">
        <pc:chgData name="Francisco Arno" userId="b84f2902-8c3a-4e3a-89a9-111622edff02" providerId="ADAL" clId="{DE136D0F-B843-4FDB-8020-7BD5F6919150}" dt="2021-02-19T14:37:54.631" v="854"/>
        <pc:sldMkLst>
          <pc:docMk/>
          <pc:sldMk cId="3558987344" sldId="335"/>
        </pc:sldMkLst>
        <pc:spChg chg="mod">
          <ac:chgData name="Francisco Arno" userId="b84f2902-8c3a-4e3a-89a9-111622edff02" providerId="ADAL" clId="{DE136D0F-B843-4FDB-8020-7BD5F6919150}" dt="2021-02-18T15:03:38.739" v="654" actId="20577"/>
          <ac:spMkLst>
            <pc:docMk/>
            <pc:sldMk cId="3558987344" sldId="335"/>
            <ac:spMk id="14" creationId="{276029C3-F27C-124E-91EF-69061C3379EF}"/>
          </ac:spMkLst>
        </pc:spChg>
        <pc:spChg chg="mod">
          <ac:chgData name="Francisco Arno" userId="b84f2902-8c3a-4e3a-89a9-111622edff02" providerId="ADAL" clId="{DE136D0F-B843-4FDB-8020-7BD5F6919150}" dt="2021-02-18T15:05:18.156" v="787" actId="20577"/>
          <ac:spMkLst>
            <pc:docMk/>
            <pc:sldMk cId="3558987344" sldId="335"/>
            <ac:spMk id="16" creationId="{BBF05DE9-ABC3-8242-9DB2-7CC3AA6C4EE4}"/>
          </ac:spMkLst>
        </pc:spChg>
        <pc:spChg chg="mod">
          <ac:chgData name="Francisco Arno" userId="b84f2902-8c3a-4e3a-89a9-111622edff02" providerId="ADAL" clId="{DE136D0F-B843-4FDB-8020-7BD5F6919150}" dt="2021-02-19T14:37:33.896" v="849" actId="20577"/>
          <ac:spMkLst>
            <pc:docMk/>
            <pc:sldMk cId="3558987344" sldId="335"/>
            <ac:spMk id="19" creationId="{BCD7C23F-FFC1-8B4F-A40A-AFCE95F624CF}"/>
          </ac:spMkLst>
        </pc:spChg>
        <pc:spChg chg="mod">
          <ac:chgData name="Francisco Arno" userId="b84f2902-8c3a-4e3a-89a9-111622edff02" providerId="ADAL" clId="{DE136D0F-B843-4FDB-8020-7BD5F6919150}" dt="2021-02-19T14:37:54.631" v="854"/>
          <ac:spMkLst>
            <pc:docMk/>
            <pc:sldMk cId="3558987344" sldId="335"/>
            <ac:spMk id="21" creationId="{2FF90D8B-3984-6D42-8B6B-FD6D25339333}"/>
          </ac:spMkLst>
        </pc:spChg>
        <pc:graphicFrameChg chg="mod">
          <ac:chgData name="Francisco Arno" userId="b84f2902-8c3a-4e3a-89a9-111622edff02" providerId="ADAL" clId="{DE136D0F-B843-4FDB-8020-7BD5F6919150}" dt="2021-02-17T17:49:00.588" v="45" actId="113"/>
          <ac:graphicFrameMkLst>
            <pc:docMk/>
            <pc:sldMk cId="3558987344" sldId="335"/>
            <ac:graphicFrameMk id="20" creationId="{46207515-1473-B44C-8C55-FFE7BCDFC061}"/>
          </ac:graphicFrameMkLst>
        </pc:graphicFrameChg>
      </pc:sldChg>
      <pc:sldChg chg="modSp mod">
        <pc:chgData name="Francisco Arno" userId="b84f2902-8c3a-4e3a-89a9-111622edff02" providerId="ADAL" clId="{DE136D0F-B843-4FDB-8020-7BD5F6919150}" dt="2021-02-19T14:38:47.782" v="870" actId="20577"/>
        <pc:sldMkLst>
          <pc:docMk/>
          <pc:sldMk cId="2044790219" sldId="336"/>
        </pc:sldMkLst>
        <pc:spChg chg="mod">
          <ac:chgData name="Francisco Arno" userId="b84f2902-8c3a-4e3a-89a9-111622edff02" providerId="ADAL" clId="{DE136D0F-B843-4FDB-8020-7BD5F6919150}" dt="2021-02-19T14:38:19.071" v="860" actId="20577"/>
          <ac:spMkLst>
            <pc:docMk/>
            <pc:sldMk cId="2044790219" sldId="336"/>
            <ac:spMk id="10" creationId="{C9DBC2E1-49AA-074F-9BA4-5A1DCD96EB08}"/>
          </ac:spMkLst>
        </pc:spChg>
        <pc:spChg chg="mod">
          <ac:chgData name="Francisco Arno" userId="b84f2902-8c3a-4e3a-89a9-111622edff02" providerId="ADAL" clId="{DE136D0F-B843-4FDB-8020-7BD5F6919150}" dt="2021-02-19T14:38:34.348" v="866" actId="20577"/>
          <ac:spMkLst>
            <pc:docMk/>
            <pc:sldMk cId="2044790219" sldId="336"/>
            <ac:spMk id="11" creationId="{C0D80F01-F059-894A-B96C-0E2F43B58FCC}"/>
          </ac:spMkLst>
        </pc:spChg>
        <pc:spChg chg="mod">
          <ac:chgData name="Francisco Arno" userId="b84f2902-8c3a-4e3a-89a9-111622edff02" providerId="ADAL" clId="{DE136D0F-B843-4FDB-8020-7BD5F6919150}" dt="2021-02-19T14:38:47.782" v="870" actId="20577"/>
          <ac:spMkLst>
            <pc:docMk/>
            <pc:sldMk cId="2044790219" sldId="336"/>
            <ac:spMk id="14" creationId="{B91A427A-B767-D54D-A20D-B06982441227}"/>
          </ac:spMkLst>
        </pc:spChg>
        <pc:graphicFrameChg chg="mod">
          <ac:chgData name="Francisco Arno" userId="b84f2902-8c3a-4e3a-89a9-111622edff02" providerId="ADAL" clId="{DE136D0F-B843-4FDB-8020-7BD5F6919150}" dt="2021-02-17T19:11:25.685" v="72" actId="403"/>
          <ac:graphicFrameMkLst>
            <pc:docMk/>
            <pc:sldMk cId="2044790219" sldId="336"/>
            <ac:graphicFrameMk id="24" creationId="{A3093E9E-F5DA-2446-89EF-5735EF860F74}"/>
          </ac:graphicFrameMkLst>
        </pc:graphicFrameChg>
      </pc:sldChg>
      <pc:sldChg chg="modSp mod">
        <pc:chgData name="Francisco Arno" userId="b84f2902-8c3a-4e3a-89a9-111622edff02" providerId="ADAL" clId="{DE136D0F-B843-4FDB-8020-7BD5F6919150}" dt="2021-02-18T16:27:23.042" v="841" actId="14100"/>
        <pc:sldMkLst>
          <pc:docMk/>
          <pc:sldMk cId="2303357525" sldId="340"/>
        </pc:sldMkLst>
        <pc:graphicFrameChg chg="mod">
          <ac:chgData name="Francisco Arno" userId="b84f2902-8c3a-4e3a-89a9-111622edff02" providerId="ADAL" clId="{DE136D0F-B843-4FDB-8020-7BD5F6919150}" dt="2021-02-18T16:27:14.628" v="839" actId="14100"/>
          <ac:graphicFrameMkLst>
            <pc:docMk/>
            <pc:sldMk cId="2303357525" sldId="340"/>
            <ac:graphicFrameMk id="19" creationId="{697EA74C-4D57-8446-97BB-EDF4235BEC3D}"/>
          </ac:graphicFrameMkLst>
        </pc:graphicFrameChg>
        <pc:graphicFrameChg chg="mod">
          <ac:chgData name="Francisco Arno" userId="b84f2902-8c3a-4e3a-89a9-111622edff02" providerId="ADAL" clId="{DE136D0F-B843-4FDB-8020-7BD5F6919150}" dt="2021-02-18T16:27:23.042" v="841" actId="14100"/>
          <ac:graphicFrameMkLst>
            <pc:docMk/>
            <pc:sldMk cId="2303357525" sldId="340"/>
            <ac:graphicFrameMk id="20" creationId="{9B0997DE-C292-C749-A3A1-1FC7C685BB35}"/>
          </ac:graphicFrameMkLst>
        </pc:graphicFrameChg>
      </pc:sldChg>
      <pc:sldChg chg="modSp mod">
        <pc:chgData name="Francisco Arno" userId="b84f2902-8c3a-4e3a-89a9-111622edff02" providerId="ADAL" clId="{DE136D0F-B843-4FDB-8020-7BD5F6919150}" dt="2021-02-17T20:49:35.457" v="428" actId="20577"/>
        <pc:sldMkLst>
          <pc:docMk/>
          <pc:sldMk cId="1836397767" sldId="342"/>
        </pc:sldMkLst>
        <pc:spChg chg="mod">
          <ac:chgData name="Francisco Arno" userId="b84f2902-8c3a-4e3a-89a9-111622edff02" providerId="ADAL" clId="{DE136D0F-B843-4FDB-8020-7BD5F6919150}" dt="2021-02-17T19:37:31.724" v="89" actId="20577"/>
          <ac:spMkLst>
            <pc:docMk/>
            <pc:sldMk cId="1836397767" sldId="342"/>
            <ac:spMk id="56" creationId="{90B1CDE7-0A93-A249-AB90-11373FD69238}"/>
          </ac:spMkLst>
        </pc:spChg>
        <pc:spChg chg="mod">
          <ac:chgData name="Francisco Arno" userId="b84f2902-8c3a-4e3a-89a9-111622edff02" providerId="ADAL" clId="{DE136D0F-B843-4FDB-8020-7BD5F6919150}" dt="2021-02-17T15:59:06.251" v="13" actId="20577"/>
          <ac:spMkLst>
            <pc:docMk/>
            <pc:sldMk cId="1836397767" sldId="342"/>
            <ac:spMk id="60" creationId="{45120589-3E1B-6E48-B2BD-CCD21DE0FAC2}"/>
          </ac:spMkLst>
        </pc:spChg>
        <pc:spChg chg="mod">
          <ac:chgData name="Francisco Arno" userId="b84f2902-8c3a-4e3a-89a9-111622edff02" providerId="ADAL" clId="{DE136D0F-B843-4FDB-8020-7BD5F6919150}" dt="2021-02-17T20:39:31.808" v="159" actId="20577"/>
          <ac:spMkLst>
            <pc:docMk/>
            <pc:sldMk cId="1836397767" sldId="342"/>
            <ac:spMk id="70" creationId="{F4B4DB52-8674-D846-8945-EADC9BFB405B}"/>
          </ac:spMkLst>
        </pc:spChg>
        <pc:spChg chg="mod">
          <ac:chgData name="Francisco Arno" userId="b84f2902-8c3a-4e3a-89a9-111622edff02" providerId="ADAL" clId="{DE136D0F-B843-4FDB-8020-7BD5F6919150}" dt="2021-02-17T20:41:02.911" v="260" actId="20577"/>
          <ac:spMkLst>
            <pc:docMk/>
            <pc:sldMk cId="1836397767" sldId="342"/>
            <ac:spMk id="71" creationId="{EDF8ECEE-89FA-6242-8088-34D1AF38D821}"/>
          </ac:spMkLst>
        </pc:spChg>
        <pc:spChg chg="mod">
          <ac:chgData name="Francisco Arno" userId="b84f2902-8c3a-4e3a-89a9-111622edff02" providerId="ADAL" clId="{DE136D0F-B843-4FDB-8020-7BD5F6919150}" dt="2021-02-17T20:42:33.456" v="295" actId="20577"/>
          <ac:spMkLst>
            <pc:docMk/>
            <pc:sldMk cId="1836397767" sldId="342"/>
            <ac:spMk id="72" creationId="{BA8BBB17-0B46-534D-AEA2-62B6BB8FC8C4}"/>
          </ac:spMkLst>
        </pc:spChg>
        <pc:spChg chg="mod">
          <ac:chgData name="Francisco Arno" userId="b84f2902-8c3a-4e3a-89a9-111622edff02" providerId="ADAL" clId="{DE136D0F-B843-4FDB-8020-7BD5F6919150}" dt="2021-02-17T15:59:10.352" v="18" actId="20577"/>
          <ac:spMkLst>
            <pc:docMk/>
            <pc:sldMk cId="1836397767" sldId="342"/>
            <ac:spMk id="84" creationId="{F373FE4A-4815-2A42-A8A9-134F70631F2C}"/>
          </ac:spMkLst>
        </pc:spChg>
        <pc:spChg chg="mod">
          <ac:chgData name="Francisco Arno" userId="b84f2902-8c3a-4e3a-89a9-111622edff02" providerId="ADAL" clId="{DE136D0F-B843-4FDB-8020-7BD5F6919150}" dt="2021-02-17T20:46:41.207" v="353" actId="20577"/>
          <ac:spMkLst>
            <pc:docMk/>
            <pc:sldMk cId="1836397767" sldId="342"/>
            <ac:spMk id="88" creationId="{F7112C81-865B-954C-993F-5408E953E232}"/>
          </ac:spMkLst>
        </pc:spChg>
        <pc:spChg chg="mod">
          <ac:chgData name="Francisco Arno" userId="b84f2902-8c3a-4e3a-89a9-111622edff02" providerId="ADAL" clId="{DE136D0F-B843-4FDB-8020-7BD5F6919150}" dt="2021-02-17T20:48:29.881" v="409" actId="20577"/>
          <ac:spMkLst>
            <pc:docMk/>
            <pc:sldMk cId="1836397767" sldId="342"/>
            <ac:spMk id="89" creationId="{A197093C-6F72-F242-9FDA-0D96DA867FA4}"/>
          </ac:spMkLst>
        </pc:spChg>
        <pc:spChg chg="mod">
          <ac:chgData name="Francisco Arno" userId="b84f2902-8c3a-4e3a-89a9-111622edff02" providerId="ADAL" clId="{DE136D0F-B843-4FDB-8020-7BD5F6919150}" dt="2021-02-17T20:49:35.457" v="428" actId="20577"/>
          <ac:spMkLst>
            <pc:docMk/>
            <pc:sldMk cId="1836397767" sldId="342"/>
            <ac:spMk id="90" creationId="{ECAF25BC-A758-9B42-8EE7-53C3F5F80B71}"/>
          </ac:spMkLst>
        </pc:spChg>
      </pc:sldChg>
      <pc:sldChg chg="modSp mod">
        <pc:chgData name="Francisco Arno" userId="b84f2902-8c3a-4e3a-89a9-111622edff02" providerId="ADAL" clId="{DE136D0F-B843-4FDB-8020-7BD5F6919150}" dt="2021-02-18T14:42:39.537" v="652" actId="20577"/>
        <pc:sldMkLst>
          <pc:docMk/>
          <pc:sldMk cId="1536815952" sldId="344"/>
        </pc:sldMkLst>
        <pc:spChg chg="mod">
          <ac:chgData name="Francisco Arno" userId="b84f2902-8c3a-4e3a-89a9-111622edff02" providerId="ADAL" clId="{DE136D0F-B843-4FDB-8020-7BD5F6919150}" dt="2021-02-18T14:37:33.768" v="532" actId="1076"/>
          <ac:spMkLst>
            <pc:docMk/>
            <pc:sldMk cId="1536815952" sldId="344"/>
            <ac:spMk id="13" creationId="{D79D867A-89C3-4442-96A1-F6A1B4986C45}"/>
          </ac:spMkLst>
        </pc:spChg>
        <pc:spChg chg="mod">
          <ac:chgData name="Francisco Arno" userId="b84f2902-8c3a-4e3a-89a9-111622edff02" providerId="ADAL" clId="{DE136D0F-B843-4FDB-8020-7BD5F6919150}" dt="2021-02-18T14:37:35.987" v="539" actId="1076"/>
          <ac:spMkLst>
            <pc:docMk/>
            <pc:sldMk cId="1536815952" sldId="344"/>
            <ac:spMk id="33" creationId="{8A600346-043C-F74D-8183-FE8F4033A746}"/>
          </ac:spMkLst>
        </pc:spChg>
        <pc:graphicFrameChg chg="mod modGraphic">
          <ac:chgData name="Francisco Arno" userId="b84f2902-8c3a-4e3a-89a9-111622edff02" providerId="ADAL" clId="{DE136D0F-B843-4FDB-8020-7BD5F6919150}" dt="2021-02-18T14:39:46.779" v="608" actId="20577"/>
          <ac:graphicFrameMkLst>
            <pc:docMk/>
            <pc:sldMk cId="1536815952" sldId="344"/>
            <ac:graphicFrameMk id="7" creationId="{EDBD3EE1-1F86-410A-832E-46A1965B381F}"/>
          </ac:graphicFrameMkLst>
        </pc:graphicFrameChg>
        <pc:graphicFrameChg chg="modGraphic">
          <ac:chgData name="Francisco Arno" userId="b84f2902-8c3a-4e3a-89a9-111622edff02" providerId="ADAL" clId="{DE136D0F-B843-4FDB-8020-7BD5F6919150}" dt="2021-02-18T14:42:39.537" v="652" actId="20577"/>
          <ac:graphicFrameMkLst>
            <pc:docMk/>
            <pc:sldMk cId="1536815952" sldId="344"/>
            <ac:graphicFrameMk id="8" creationId="{7214592E-6FBF-41B0-991B-2D14DE4D1F40}"/>
          </ac:graphicFrameMkLst>
        </pc:graphicFrameChg>
        <pc:graphicFrameChg chg="mod">
          <ac:chgData name="Francisco Arno" userId="b84f2902-8c3a-4e3a-89a9-111622edff02" providerId="ADAL" clId="{DE136D0F-B843-4FDB-8020-7BD5F6919150}" dt="2021-02-18T14:37:37.067" v="540" actId="14100"/>
          <ac:graphicFrameMkLst>
            <pc:docMk/>
            <pc:sldMk cId="1536815952" sldId="344"/>
            <ac:graphicFrameMk id="26" creationId="{DAB046D0-B864-0740-B608-16ECB32BC41A}"/>
          </ac:graphicFrameMkLst>
        </pc:graphicFrameChg>
        <pc:picChg chg="mod">
          <ac:chgData name="Francisco Arno" userId="b84f2902-8c3a-4e3a-89a9-111622edff02" providerId="ADAL" clId="{DE136D0F-B843-4FDB-8020-7BD5F6919150}" dt="2021-02-18T14:37:35.335" v="538" actId="1076"/>
          <ac:picMkLst>
            <pc:docMk/>
            <pc:sldMk cId="1536815952" sldId="344"/>
            <ac:picMk id="3" creationId="{3886AFF4-D438-4FE0-92A0-F646DC2BE7FE}"/>
          </ac:picMkLst>
        </pc:picChg>
        <pc:picChg chg="mod">
          <ac:chgData name="Francisco Arno" userId="b84f2902-8c3a-4e3a-89a9-111622edff02" providerId="ADAL" clId="{DE136D0F-B843-4FDB-8020-7BD5F6919150}" dt="2021-02-18T14:37:34.766" v="536" actId="1076"/>
          <ac:picMkLst>
            <pc:docMk/>
            <pc:sldMk cId="1536815952" sldId="344"/>
            <ac:picMk id="9" creationId="{580723FF-8DC6-44C5-9062-70792C48B37D}"/>
          </ac:picMkLst>
        </pc:picChg>
        <pc:picChg chg="mod">
          <ac:chgData name="Francisco Arno" userId="b84f2902-8c3a-4e3a-89a9-111622edff02" providerId="ADAL" clId="{DE136D0F-B843-4FDB-8020-7BD5F6919150}" dt="2021-02-18T14:37:35.039" v="537" actId="1076"/>
          <ac:picMkLst>
            <pc:docMk/>
            <pc:sldMk cId="1536815952" sldId="344"/>
            <ac:picMk id="10" creationId="{554F1C42-FDFF-46FB-B65B-5F6E1F3D5678}"/>
          </ac:picMkLst>
        </pc:picChg>
        <pc:picChg chg="mod">
          <ac:chgData name="Francisco Arno" userId="b84f2902-8c3a-4e3a-89a9-111622edff02" providerId="ADAL" clId="{DE136D0F-B843-4FDB-8020-7BD5F6919150}" dt="2021-02-18T14:37:34.427" v="534" actId="1076"/>
          <ac:picMkLst>
            <pc:docMk/>
            <pc:sldMk cId="1536815952" sldId="344"/>
            <ac:picMk id="11" creationId="{6A124602-E27E-4E1D-994E-874E5E7D2901}"/>
          </ac:picMkLst>
        </pc:picChg>
        <pc:picChg chg="mod">
          <ac:chgData name="Francisco Arno" userId="b84f2902-8c3a-4e3a-89a9-111622edff02" providerId="ADAL" clId="{DE136D0F-B843-4FDB-8020-7BD5F6919150}" dt="2021-02-18T14:37:34.007" v="533" actId="1076"/>
          <ac:picMkLst>
            <pc:docMk/>
            <pc:sldMk cId="1536815952" sldId="344"/>
            <ac:picMk id="12" creationId="{D9A6FDF8-1D90-4434-8B20-249DC5317A28}"/>
          </ac:picMkLst>
        </pc:picChg>
        <pc:picChg chg="mod">
          <ac:chgData name="Francisco Arno" userId="b84f2902-8c3a-4e3a-89a9-111622edff02" providerId="ADAL" clId="{DE136D0F-B843-4FDB-8020-7BD5F6919150}" dt="2021-02-18T14:37:33.319" v="531" actId="1076"/>
          <ac:picMkLst>
            <pc:docMk/>
            <pc:sldMk cId="1536815952" sldId="344"/>
            <ac:picMk id="15" creationId="{BDFACF43-57BE-4260-9C2C-1B5947140ADB}"/>
          </ac:picMkLst>
        </pc:picChg>
      </pc:sldChg>
    </pc:docChg>
  </pc:docChgLst>
  <pc:docChgLst>
    <pc:chgData name="Usuario invitado" userId="S::urn:spo:anon#70dfc206a9c464cfc27a1e508653416dd1b76b3a99f03059788b59c45151b2c0::" providerId="AD" clId="Web-{F8195DE0-6A37-95AF-089D-F06D1CF93DC1}"/>
    <pc:docChg chg="">
      <pc:chgData name="Usuario invitado" userId="S::urn:spo:anon#70dfc206a9c464cfc27a1e508653416dd1b76b3a99f03059788b59c45151b2c0::" providerId="AD" clId="Web-{F8195DE0-6A37-95AF-089D-F06D1CF93DC1}" dt="2021-02-18T22:26:13.867" v="0"/>
      <pc:docMkLst>
        <pc:docMk/>
      </pc:docMkLst>
      <pc:sldChg chg="addCm">
        <pc:chgData name="Usuario invitado" userId="S::urn:spo:anon#70dfc206a9c464cfc27a1e508653416dd1b76b3a99f03059788b59c45151b2c0::" providerId="AD" clId="Web-{F8195DE0-6A37-95AF-089D-F06D1CF93DC1}" dt="2021-02-18T22:26:13.867" v="0"/>
        <pc:sldMkLst>
          <pc:docMk/>
          <pc:sldMk cId="3558987344" sldId="335"/>
        </pc:sldMkLst>
      </pc:sldChg>
    </pc:docChg>
  </pc:docChgLst>
  <pc:docChgLst>
    <pc:chgData name="Usuario invitado" userId="S::urn:spo:anon#74ec2efa0e27db29338a27809dfede801e067ed426b66a9c5cb08ea456bf423a::" providerId="AD" clId="Web-{97D8AC9F-30E5-0000-A105-1E2EA6573DFD}"/>
    <pc:docChg chg="modSld">
      <pc:chgData name="Usuario invitado" userId="S::urn:spo:anon#74ec2efa0e27db29338a27809dfede801e067ed426b66a9c5cb08ea456bf423a::" providerId="AD" clId="Web-{97D8AC9F-30E5-0000-A105-1E2EA6573DFD}" dt="2021-02-19T17:36:58.289" v="5"/>
      <pc:docMkLst>
        <pc:docMk/>
      </pc:docMkLst>
      <pc:sldChg chg="modSp addCm">
        <pc:chgData name="Usuario invitado" userId="S::urn:spo:anon#74ec2efa0e27db29338a27809dfede801e067ed426b66a9c5cb08ea456bf423a::" providerId="AD" clId="Web-{97D8AC9F-30E5-0000-A105-1E2EA6573DFD}" dt="2021-02-19T17:36:58.289" v="5"/>
        <pc:sldMkLst>
          <pc:docMk/>
          <pc:sldMk cId="3087046228" sldId="333"/>
        </pc:sldMkLst>
        <pc:spChg chg="mod">
          <ac:chgData name="Usuario invitado" userId="S::urn:spo:anon#74ec2efa0e27db29338a27809dfede801e067ed426b66a9c5cb08ea456bf423a::" providerId="AD" clId="Web-{97D8AC9F-30E5-0000-A105-1E2EA6573DFD}" dt="2021-02-19T17:36:12.975" v="4" actId="20577"/>
          <ac:spMkLst>
            <pc:docMk/>
            <pc:sldMk cId="3087046228" sldId="333"/>
            <ac:spMk id="5" creationId="{6282B7C3-327B-C04E-9C20-FF3C01508BE3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dimra-my.sharepoint.com/personal/farno_adimra_org_ar/Documents/ADIMRA/Datos%20informe%20evolucio&#769;n%20financier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adimra-my.sharepoint.com/personal/farno_adimra_org_ar/Documents/ADIMRA/Datos%20informe%20evolucio&#769;n%20financier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adimra-my.sharepoint.com/personal/farno_adimra_org_ar/Documents/ADIMRA/Datos%20informe%20evolucio&#769;n%20financier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adimra-my.sharepoint.com/personal/farno_adimra_org_ar/Documents/ADIMRA/Datos%20informe%20evolucio&#769;n%20financier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adimra-my.sharepoint.com/personal/farno_adimra_org_ar/Documents/ADIMRA/Datos%20informe%20evolucio&#769;n%20financier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 Stock Cred SPNF ($)'!$E$2:$E$3</c:f>
              <c:strCache>
                <c:ptCount val="2"/>
                <c:pt idx="0">
                  <c:v>STOCK CRÉDITO AL SPNF EN MILLONES DE $ CONSTANTES  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  <a:effectLst/>
          </c:spPr>
          <c:invertIfNegative val="0"/>
          <c:cat>
            <c:strRef>
              <c:f>' Stock Cred SPNF ($)'!$B$27:$B$51</c:f>
              <c:strCache>
                <c:ptCount val="25"/>
                <c:pt idx="0">
                  <c:v>Dic.18</c:v>
                </c:pt>
                <c:pt idx="1">
                  <c:v>Ene. 19</c:v>
                </c:pt>
                <c:pt idx="2">
                  <c:v>Feb.19</c:v>
                </c:pt>
                <c:pt idx="3">
                  <c:v>Mar.19</c:v>
                </c:pt>
                <c:pt idx="4">
                  <c:v>Abr.19</c:v>
                </c:pt>
                <c:pt idx="5">
                  <c:v>May.19</c:v>
                </c:pt>
                <c:pt idx="6">
                  <c:v>Jun.19</c:v>
                </c:pt>
                <c:pt idx="7">
                  <c:v>Jul.19</c:v>
                </c:pt>
                <c:pt idx="8">
                  <c:v>Ago.19</c:v>
                </c:pt>
                <c:pt idx="9">
                  <c:v>Set.19</c:v>
                </c:pt>
                <c:pt idx="10">
                  <c:v>Oct.19</c:v>
                </c:pt>
                <c:pt idx="11">
                  <c:v>Nov.19</c:v>
                </c:pt>
                <c:pt idx="12">
                  <c:v>Dic.19</c:v>
                </c:pt>
                <c:pt idx="13">
                  <c:v>Ene. 20</c:v>
                </c:pt>
                <c:pt idx="14">
                  <c:v>Feb.20</c:v>
                </c:pt>
                <c:pt idx="15">
                  <c:v>Mar.20</c:v>
                </c:pt>
                <c:pt idx="16">
                  <c:v>Abr.20</c:v>
                </c:pt>
                <c:pt idx="17">
                  <c:v>May.20</c:v>
                </c:pt>
                <c:pt idx="18">
                  <c:v>Jun.20</c:v>
                </c:pt>
                <c:pt idx="19">
                  <c:v>Jul.20</c:v>
                </c:pt>
                <c:pt idx="20">
                  <c:v>Ago.20</c:v>
                </c:pt>
                <c:pt idx="21">
                  <c:v>Set.20</c:v>
                </c:pt>
                <c:pt idx="22">
                  <c:v>Oct.20</c:v>
                </c:pt>
                <c:pt idx="23">
                  <c:v>Nov.20</c:v>
                </c:pt>
                <c:pt idx="24">
                  <c:v>Dic.20</c:v>
                </c:pt>
              </c:strCache>
            </c:strRef>
          </c:cat>
          <c:val>
            <c:numRef>
              <c:f>' Stock Cred SPNF ($)'!$E$27:$E$51</c:f>
              <c:numCache>
                <c:formatCode>General</c:formatCode>
                <c:ptCount val="25"/>
                <c:pt idx="0">
                  <c:v>843308494.41426885</c:v>
                </c:pt>
                <c:pt idx="1">
                  <c:v>808648967.53917658</c:v>
                </c:pt>
                <c:pt idx="2">
                  <c:v>774791789.17825198</c:v>
                </c:pt>
                <c:pt idx="3">
                  <c:v>740333980.71734357</c:v>
                </c:pt>
                <c:pt idx="4">
                  <c:v>718885056.53792012</c:v>
                </c:pt>
                <c:pt idx="5">
                  <c:v>696594844.17433977</c:v>
                </c:pt>
                <c:pt idx="6">
                  <c:v>682495661.46574616</c:v>
                </c:pt>
                <c:pt idx="7">
                  <c:v>669021991.46181679</c:v>
                </c:pt>
                <c:pt idx="8">
                  <c:v>664455100.56646764</c:v>
                </c:pt>
                <c:pt idx="9">
                  <c:v>652148486.73801839</c:v>
                </c:pt>
                <c:pt idx="10">
                  <c:v>672388992.31911337</c:v>
                </c:pt>
                <c:pt idx="11">
                  <c:v>653470948.23945022</c:v>
                </c:pt>
                <c:pt idx="12">
                  <c:v>655129268.82963204</c:v>
                </c:pt>
                <c:pt idx="13">
                  <c:v>638205048.89247096</c:v>
                </c:pt>
                <c:pt idx="14">
                  <c:v>631674983.93457484</c:v>
                </c:pt>
                <c:pt idx="15">
                  <c:v>647795764.38014543</c:v>
                </c:pt>
                <c:pt idx="16">
                  <c:v>673637284.46948528</c:v>
                </c:pt>
                <c:pt idx="17">
                  <c:v>692803870.13759851</c:v>
                </c:pt>
                <c:pt idx="18">
                  <c:v>703598356.76070547</c:v>
                </c:pt>
                <c:pt idx="19">
                  <c:v>714058462.88285196</c:v>
                </c:pt>
                <c:pt idx="20">
                  <c:v>723859504.38968122</c:v>
                </c:pt>
                <c:pt idx="21" formatCode="0.0">
                  <c:v>715653954.01948011</c:v>
                </c:pt>
                <c:pt idx="22">
                  <c:v>721929587.35684276</c:v>
                </c:pt>
                <c:pt idx="23">
                  <c:v>721154330.30628181</c:v>
                </c:pt>
                <c:pt idx="24">
                  <c:v>721379004.65063727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A9-4CB2-BD58-BFEAF44F0C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816434191"/>
        <c:axId val="816435839"/>
      </c:barChart>
      <c:lineChart>
        <c:grouping val="standard"/>
        <c:varyColors val="0"/>
        <c:ser>
          <c:idx val="0"/>
          <c:order val="1"/>
          <c:tx>
            <c:strRef>
              <c:f>' Stock Cred SPNF ($)'!$F$2:$F$3</c:f>
              <c:strCache>
                <c:ptCount val="2"/>
                <c:pt idx="0">
                  <c:v>VAR % INTERANUAL REAL</c:v>
                </c:pt>
              </c:strCache>
            </c:strRef>
          </c:tx>
          <c:spPr>
            <a:ln w="76200" cap="rnd">
              <a:solidFill>
                <a:srgbClr val="F69445"/>
              </a:solidFill>
              <a:round/>
            </a:ln>
            <a:effectLst/>
          </c:spPr>
          <c:marker>
            <c:symbol val="none"/>
          </c:marker>
          <c:dLbls>
            <c:dLbl>
              <c:idx val="24"/>
              <c:layout>
                <c:manualLayout>
                  <c:x val="-9.2026452944056744E-2"/>
                  <c:y val="-6.29554874960652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849F463-AEFA-43AA-B9B5-833F374F5CB7}" type="VALUE">
                      <a:rPr lang="en-US" b="1">
                        <a:solidFill>
                          <a:srgbClr val="F69445"/>
                        </a:solidFill>
                      </a:rPr>
                      <a:pPr>
                        <a:defRPr sz="2400"/>
                      </a:pPr>
                      <a:t>[VALOR]</a:t>
                    </a:fld>
                    <a:endParaRPr lang="es-AR"/>
                  </a:p>
                </c:rich>
              </c:tx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6A5-41FF-AAA7-EE60A3F0DB26}"/>
                </c:ext>
              </c:extLst>
            </c:dLbl>
            <c:dLbl>
              <c:idx val="25"/>
              <c:layout>
                <c:manualLayout>
                  <c:x val="-4.5258228817847773E-2"/>
                  <c:y val="-6.8792712889175184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rgbClr val="F6944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A9-4CB2-BD58-BFEAF44F0C1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 Stock Cred SPNF ($)'!$B$25:$B$50</c:f>
              <c:strCache>
                <c:ptCount val="26"/>
                <c:pt idx="0">
                  <c:v>Oct.18</c:v>
                </c:pt>
                <c:pt idx="1">
                  <c:v>Nov.18</c:v>
                </c:pt>
                <c:pt idx="2">
                  <c:v>Dic.18</c:v>
                </c:pt>
                <c:pt idx="3">
                  <c:v>Ene. 19</c:v>
                </c:pt>
                <c:pt idx="4">
                  <c:v>Feb.19</c:v>
                </c:pt>
                <c:pt idx="5">
                  <c:v>Mar.19</c:v>
                </c:pt>
                <c:pt idx="6">
                  <c:v>Abr.19</c:v>
                </c:pt>
                <c:pt idx="7">
                  <c:v>May.19</c:v>
                </c:pt>
                <c:pt idx="8">
                  <c:v>Jun.19</c:v>
                </c:pt>
                <c:pt idx="9">
                  <c:v>Jul.19</c:v>
                </c:pt>
                <c:pt idx="10">
                  <c:v>Ago.19</c:v>
                </c:pt>
                <c:pt idx="11">
                  <c:v>Set.19</c:v>
                </c:pt>
                <c:pt idx="12">
                  <c:v>Oct.19</c:v>
                </c:pt>
                <c:pt idx="13">
                  <c:v>Nov.19</c:v>
                </c:pt>
                <c:pt idx="14">
                  <c:v>Dic.19</c:v>
                </c:pt>
                <c:pt idx="15">
                  <c:v>Ene. 20</c:v>
                </c:pt>
                <c:pt idx="16">
                  <c:v>Feb.20</c:v>
                </c:pt>
                <c:pt idx="17">
                  <c:v>Mar.20</c:v>
                </c:pt>
                <c:pt idx="18">
                  <c:v>Abr.20</c:v>
                </c:pt>
                <c:pt idx="19">
                  <c:v>May.20</c:v>
                </c:pt>
                <c:pt idx="20">
                  <c:v>Jun.20</c:v>
                </c:pt>
                <c:pt idx="21">
                  <c:v>Jul.20</c:v>
                </c:pt>
                <c:pt idx="22">
                  <c:v>Ago.20</c:v>
                </c:pt>
                <c:pt idx="23">
                  <c:v>Set.20</c:v>
                </c:pt>
                <c:pt idx="24">
                  <c:v>Oct.20</c:v>
                </c:pt>
                <c:pt idx="25">
                  <c:v>Nov.20</c:v>
                </c:pt>
              </c:strCache>
            </c:strRef>
          </c:cat>
          <c:val>
            <c:numRef>
              <c:f>' Stock Cred SPNF ($)'!$F$27:$F$51</c:f>
              <c:numCache>
                <c:formatCode>0.00%</c:formatCode>
                <c:ptCount val="25"/>
                <c:pt idx="0">
                  <c:v>-0.20938444032763071</c:v>
                </c:pt>
                <c:pt idx="1">
                  <c:v>-0.24614806092138986</c:v>
                </c:pt>
                <c:pt idx="2">
                  <c:v>-0.27415763653415526</c:v>
                </c:pt>
                <c:pt idx="3">
                  <c:v>-0.31298466667057423</c:v>
                </c:pt>
                <c:pt idx="4">
                  <c:v>-0.33503663319671817</c:v>
                </c:pt>
                <c:pt idx="5">
                  <c:v>-0.3564519348938584</c:v>
                </c:pt>
                <c:pt idx="6">
                  <c:v>-0.35736109329943211</c:v>
                </c:pt>
                <c:pt idx="7">
                  <c:v>-0.35675169593790546</c:v>
                </c:pt>
                <c:pt idx="8">
                  <c:v>-0.34557944983469135</c:v>
                </c:pt>
                <c:pt idx="9">
                  <c:v>-0.31725891153632912</c:v>
                </c:pt>
                <c:pt idx="10">
                  <c:v>-0.24817688562419471</c:v>
                </c:pt>
                <c:pt idx="11">
                  <c:v>-0.24727315481493273</c:v>
                </c:pt>
                <c:pt idx="12">
                  <c:v>-0.2231439939607619</c:v>
                </c:pt>
                <c:pt idx="13">
                  <c:v>-0.21077615317483001</c:v>
                </c:pt>
                <c:pt idx="14">
                  <c:v>-0.18471647124121893</c:v>
                </c:pt>
                <c:pt idx="15">
                  <c:v>-0.12499523018993886</c:v>
                </c:pt>
                <c:pt idx="16">
                  <c:v>-6.2941594983687232E-2</c:v>
                </c:pt>
                <c:pt idx="17">
                  <c:v>-5.4421505821430349E-3</c:v>
                </c:pt>
                <c:pt idx="18">
                  <c:v>3.0919896618300191E-2</c:v>
                </c:pt>
                <c:pt idx="19">
                  <c:v>6.7316877465612546E-2</c:v>
                </c:pt>
                <c:pt idx="20">
                  <c:v>8.9403187322318001E-2</c:v>
                </c:pt>
                <c:pt idx="21">
                  <c:v>9.7378846340822944E-2</c:v>
                </c:pt>
                <c:pt idx="22">
                  <c:v>7.3678474221983592E-2</c:v>
                </c:pt>
                <c:pt idx="23">
                  <c:v>0.10357519679976734</c:v>
                </c:pt>
                <c:pt idx="24">
                  <c:v>0.10112467717914408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1DA9-4CB2-BD58-BFEAF44F0C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62678959"/>
        <c:axId val="1962385311"/>
      </c:lineChart>
      <c:catAx>
        <c:axId val="8164341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816435839"/>
        <c:crosses val="autoZero"/>
        <c:auto val="1"/>
        <c:lblAlgn val="ctr"/>
        <c:lblOffset val="100"/>
        <c:noMultiLvlLbl val="0"/>
      </c:catAx>
      <c:valAx>
        <c:axId val="816435839"/>
        <c:scaling>
          <c:orientation val="minMax"/>
          <c:max val="900000000"/>
          <c:min val="0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 w="6350" cap="flat" cmpd="sng" algn="ctr">
            <a:solidFill>
              <a:schemeClr val="dk1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816434191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s-ES" sz="1400" b="1">
                      <a:solidFill>
                        <a:schemeClr val="tx1"/>
                      </a:solidFill>
                    </a:rPr>
                    <a:t>Millones</a:t>
                  </a:r>
                  <a:endParaRPr lang="es-AR" b="1">
                    <a:solidFill>
                      <a:schemeClr val="tx1"/>
                    </a:solidFill>
                  </a:endParaRP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</c:dispUnitsLbl>
        </c:dispUnits>
      </c:valAx>
      <c:valAx>
        <c:axId val="1962385311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962678959"/>
        <c:crosses val="max"/>
        <c:crossBetween val="between"/>
      </c:valAx>
      <c:catAx>
        <c:axId val="196267895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62385311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745518729575291"/>
          <c:y val="3.8451746086358166E-2"/>
          <c:w val="0.82455507339524359"/>
          <c:h val="0.741590228797522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 Stock Cred SPNF ($)'!$I$2:$I$3</c:f>
              <c:strCache>
                <c:ptCount val="2"/>
                <c:pt idx="0">
                  <c:v>STOCK DE CRÉDITO PYME MILLONES DE $ CONSTANTES</c:v>
                </c:pt>
              </c:strCache>
            </c:strRef>
          </c:tx>
          <c:spPr>
            <a:solidFill>
              <a:srgbClr val="376092"/>
            </a:solidFill>
            <a:ln>
              <a:noFill/>
            </a:ln>
            <a:effectLst/>
          </c:spPr>
          <c:invertIfNegative val="0"/>
          <c:cat>
            <c:strRef>
              <c:f>' Stock Cred SPNF ($)'!$B$27:$B$51</c:f>
              <c:strCache>
                <c:ptCount val="25"/>
                <c:pt idx="0">
                  <c:v>Dic.18</c:v>
                </c:pt>
                <c:pt idx="1">
                  <c:v>Ene. 19</c:v>
                </c:pt>
                <c:pt idx="2">
                  <c:v>Feb.19</c:v>
                </c:pt>
                <c:pt idx="3">
                  <c:v>Mar.19</c:v>
                </c:pt>
                <c:pt idx="4">
                  <c:v>Abr.19</c:v>
                </c:pt>
                <c:pt idx="5">
                  <c:v>May.19</c:v>
                </c:pt>
                <c:pt idx="6">
                  <c:v>Jun.19</c:v>
                </c:pt>
                <c:pt idx="7">
                  <c:v>Jul.19</c:v>
                </c:pt>
                <c:pt idx="8">
                  <c:v>Ago.19</c:v>
                </c:pt>
                <c:pt idx="9">
                  <c:v>Set.19</c:v>
                </c:pt>
                <c:pt idx="10">
                  <c:v>Oct.19</c:v>
                </c:pt>
                <c:pt idx="11">
                  <c:v>Nov.19</c:v>
                </c:pt>
                <c:pt idx="12">
                  <c:v>Dic.19</c:v>
                </c:pt>
                <c:pt idx="13">
                  <c:v>Ene. 20</c:v>
                </c:pt>
                <c:pt idx="14">
                  <c:v>Feb.20</c:v>
                </c:pt>
                <c:pt idx="15">
                  <c:v>Mar.20</c:v>
                </c:pt>
                <c:pt idx="16">
                  <c:v>Abr.20</c:v>
                </c:pt>
                <c:pt idx="17">
                  <c:v>May.20</c:v>
                </c:pt>
                <c:pt idx="18">
                  <c:v>Jun.20</c:v>
                </c:pt>
                <c:pt idx="19">
                  <c:v>Jul.20</c:v>
                </c:pt>
                <c:pt idx="20">
                  <c:v>Ago.20</c:v>
                </c:pt>
                <c:pt idx="21">
                  <c:v>Set.20</c:v>
                </c:pt>
                <c:pt idx="22">
                  <c:v>Oct.20</c:v>
                </c:pt>
                <c:pt idx="23">
                  <c:v>Nov.20</c:v>
                </c:pt>
                <c:pt idx="24">
                  <c:v>Dic.20</c:v>
                </c:pt>
              </c:strCache>
            </c:strRef>
          </c:cat>
          <c:val>
            <c:numRef>
              <c:f>' Stock Cred SPNF ($)'!$I$27:$I$51</c:f>
              <c:numCache>
                <c:formatCode>#,##0</c:formatCode>
                <c:ptCount val="25"/>
                <c:pt idx="0">
                  <c:v>133168961.31018284</c:v>
                </c:pt>
                <c:pt idx="1">
                  <c:v>118697961.76469503</c:v>
                </c:pt>
                <c:pt idx="2">
                  <c:v>111490444.47753774</c:v>
                </c:pt>
                <c:pt idx="3">
                  <c:v>106072590.35983707</c:v>
                </c:pt>
                <c:pt idx="4">
                  <c:v>100231665.83510011</c:v>
                </c:pt>
                <c:pt idx="5">
                  <c:v>93899913.512420475</c:v>
                </c:pt>
                <c:pt idx="6">
                  <c:v>91165305.027556449</c:v>
                </c:pt>
                <c:pt idx="7">
                  <c:v>87541752.496811196</c:v>
                </c:pt>
                <c:pt idx="8">
                  <c:v>84038472.88714011</c:v>
                </c:pt>
                <c:pt idx="9">
                  <c:v>81394515.080591962</c:v>
                </c:pt>
                <c:pt idx="10">
                  <c:v>83091977.558333561</c:v>
                </c:pt>
                <c:pt idx="11">
                  <c:v>81021785.343307376</c:v>
                </c:pt>
                <c:pt idx="12">
                  <c:v>83556537.053853989</c:v>
                </c:pt>
                <c:pt idx="13">
                  <c:v>77208919.783638597</c:v>
                </c:pt>
                <c:pt idx="14">
                  <c:v>76828699.275533885</c:v>
                </c:pt>
                <c:pt idx="15">
                  <c:v>80237150.202175409</c:v>
                </c:pt>
                <c:pt idx="16">
                  <c:v>103051981.73764519</c:v>
                </c:pt>
                <c:pt idx="17">
                  <c:v>117210817.61158076</c:v>
                </c:pt>
                <c:pt idx="18">
                  <c:v>121785166.68126413</c:v>
                </c:pt>
                <c:pt idx="19">
                  <c:v>125137931.16056179</c:v>
                </c:pt>
                <c:pt idx="20">
                  <c:v>130624208.45704901</c:v>
                </c:pt>
                <c:pt idx="21">
                  <c:v>133723434.28998904</c:v>
                </c:pt>
                <c:pt idx="22">
                  <c:v>136803846.16454011</c:v>
                </c:pt>
                <c:pt idx="23">
                  <c:v>140334526.52692801</c:v>
                </c:pt>
                <c:pt idx="24">
                  <c:v>139230732.87056735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4F-44EA-8871-D07D80C2FC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061825519"/>
        <c:axId val="2083275871"/>
      </c:barChart>
      <c:lineChart>
        <c:grouping val="standard"/>
        <c:varyColors val="0"/>
        <c:ser>
          <c:idx val="1"/>
          <c:order val="1"/>
          <c:tx>
            <c:strRef>
              <c:f>' Stock Cred SPNF ($)'!$J$2:$J$3</c:f>
              <c:strCache>
                <c:ptCount val="2"/>
                <c:pt idx="0">
                  <c:v>VAR % INTERANUAL REAL PYME (EJE DER)</c:v>
                </c:pt>
              </c:strCache>
            </c:strRef>
          </c:tx>
          <c:spPr>
            <a:ln w="76200" cap="rnd">
              <a:solidFill>
                <a:srgbClr val="F69445"/>
              </a:solidFill>
              <a:round/>
            </a:ln>
            <a:effectLst/>
          </c:spPr>
          <c:marker>
            <c:symbol val="none"/>
          </c:marker>
          <c:dLbls>
            <c:dLbl>
              <c:idx val="24"/>
              <c:layout>
                <c:manualLayout>
                  <c:x val="-8.1835306505322308E-2"/>
                  <c:y val="-9.665599864735081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rgbClr val="F6944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B5-4298-BD51-7CD9BE97CA32}"/>
                </c:ext>
              </c:extLst>
            </c:dLbl>
            <c:dLbl>
              <c:idx val="25"/>
              <c:layout>
                <c:manualLayout>
                  <c:x val="-4.243312189164853E-2"/>
                  <c:y val="-6.2695782906389719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F6944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94F-44EA-8871-D07D80C2FC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rgbClr val="F69445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 Stock Cred SPNF ($)'!$B$27:$B$51</c:f>
              <c:strCache>
                <c:ptCount val="25"/>
                <c:pt idx="0">
                  <c:v>Dic.18</c:v>
                </c:pt>
                <c:pt idx="1">
                  <c:v>Ene. 19</c:v>
                </c:pt>
                <c:pt idx="2">
                  <c:v>Feb.19</c:v>
                </c:pt>
                <c:pt idx="3">
                  <c:v>Mar.19</c:v>
                </c:pt>
                <c:pt idx="4">
                  <c:v>Abr.19</c:v>
                </c:pt>
                <c:pt idx="5">
                  <c:v>May.19</c:v>
                </c:pt>
                <c:pt idx="6">
                  <c:v>Jun.19</c:v>
                </c:pt>
                <c:pt idx="7">
                  <c:v>Jul.19</c:v>
                </c:pt>
                <c:pt idx="8">
                  <c:v>Ago.19</c:v>
                </c:pt>
                <c:pt idx="9">
                  <c:v>Set.19</c:v>
                </c:pt>
                <c:pt idx="10">
                  <c:v>Oct.19</c:v>
                </c:pt>
                <c:pt idx="11">
                  <c:v>Nov.19</c:v>
                </c:pt>
                <c:pt idx="12">
                  <c:v>Dic.19</c:v>
                </c:pt>
                <c:pt idx="13">
                  <c:v>Ene. 20</c:v>
                </c:pt>
                <c:pt idx="14">
                  <c:v>Feb.20</c:v>
                </c:pt>
                <c:pt idx="15">
                  <c:v>Mar.20</c:v>
                </c:pt>
                <c:pt idx="16">
                  <c:v>Abr.20</c:v>
                </c:pt>
                <c:pt idx="17">
                  <c:v>May.20</c:v>
                </c:pt>
                <c:pt idx="18">
                  <c:v>Jun.20</c:v>
                </c:pt>
                <c:pt idx="19">
                  <c:v>Jul.20</c:v>
                </c:pt>
                <c:pt idx="20">
                  <c:v>Ago.20</c:v>
                </c:pt>
                <c:pt idx="21">
                  <c:v>Set.20</c:v>
                </c:pt>
                <c:pt idx="22">
                  <c:v>Oct.20</c:v>
                </c:pt>
                <c:pt idx="23">
                  <c:v>Nov.20</c:v>
                </c:pt>
                <c:pt idx="24">
                  <c:v>Dic.20</c:v>
                </c:pt>
              </c:strCache>
            </c:strRef>
          </c:cat>
          <c:val>
            <c:numRef>
              <c:f>' Stock Cred SPNF ($)'!$J$27:$J$51</c:f>
              <c:numCache>
                <c:formatCode>0.00%</c:formatCode>
                <c:ptCount val="25"/>
                <c:pt idx="0">
                  <c:v>-0.32761034038155101</c:v>
                </c:pt>
                <c:pt idx="1">
                  <c:v>-0.37896048833276164</c:v>
                </c:pt>
                <c:pt idx="2">
                  <c:v>-0.39745953417231794</c:v>
                </c:pt>
                <c:pt idx="3">
                  <c:v>-0.42564246790519467</c:v>
                </c:pt>
                <c:pt idx="4">
                  <c:v>-0.44735282826580813</c:v>
                </c:pt>
                <c:pt idx="5">
                  <c:v>-0.45434055276854735</c:v>
                </c:pt>
                <c:pt idx="6">
                  <c:v>-0.45453220982305098</c:v>
                </c:pt>
                <c:pt idx="7">
                  <c:v>-0.47682848490935259</c:v>
                </c:pt>
                <c:pt idx="8">
                  <c:v>-0.4998190541734624</c:v>
                </c:pt>
                <c:pt idx="9">
                  <c:v>-0.48440732221118454</c:v>
                </c:pt>
                <c:pt idx="10">
                  <c:v>-0.41607620225629116</c:v>
                </c:pt>
                <c:pt idx="11">
                  <c:v>-0.40820184069678112</c:v>
                </c:pt>
                <c:pt idx="12">
                  <c:v>-0.37255246093546879</c:v>
                </c:pt>
                <c:pt idx="13">
                  <c:v>-0.34953457805201116</c:v>
                </c:pt>
                <c:pt idx="14">
                  <c:v>-0.31089431353901587</c:v>
                </c:pt>
                <c:pt idx="15">
                  <c:v>-0.24356377147025809</c:v>
                </c:pt>
                <c:pt idx="16">
                  <c:v>2.8137972955423418E-2</c:v>
                </c:pt>
                <c:pt idx="17">
                  <c:v>0.24825266847638638</c:v>
                </c:pt>
                <c:pt idx="18">
                  <c:v>0.33587187191939138</c:v>
                </c:pt>
                <c:pt idx="19">
                  <c:v>0.4294656845614333</c:v>
                </c:pt>
                <c:pt idx="20">
                  <c:v>0.55433819736909595</c:v>
                </c:pt>
                <c:pt idx="21">
                  <c:v>0.64290473575011942</c:v>
                </c:pt>
                <c:pt idx="22">
                  <c:v>0.64641461407629741</c:v>
                </c:pt>
                <c:pt idx="23">
                  <c:v>0.73205917312608348</c:v>
                </c:pt>
                <c:pt idx="24">
                  <c:v>0.66630568690071668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494F-44EA-8871-D07D80C2FC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7836111"/>
        <c:axId val="2043433695"/>
      </c:lineChart>
      <c:catAx>
        <c:axId val="2061825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2083275871"/>
        <c:crosses val="autoZero"/>
        <c:auto val="1"/>
        <c:lblAlgn val="ctr"/>
        <c:lblOffset val="100"/>
        <c:noMultiLvlLbl val="0"/>
      </c:catAx>
      <c:valAx>
        <c:axId val="2083275871"/>
        <c:scaling>
          <c:orientation val="minMax"/>
          <c:max val="160000000"/>
          <c:min val="0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2061825519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s-ES" sz="1400" b="1">
                      <a:solidFill>
                        <a:schemeClr val="tx1"/>
                      </a:solidFill>
                    </a:rPr>
                    <a:t>Millones</a:t>
                  </a:r>
                  <a:endParaRPr lang="es-AR" sz="1400" b="1">
                    <a:solidFill>
                      <a:schemeClr val="tx1"/>
                    </a:solidFill>
                  </a:endParaRP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</c:dispUnitsLbl>
        </c:dispUnits>
      </c:valAx>
      <c:valAx>
        <c:axId val="2043433695"/>
        <c:scaling>
          <c:orientation val="minMax"/>
          <c:max val="0.9"/>
          <c:min val="-0.60000000000000009"/>
        </c:scaling>
        <c:delete val="0"/>
        <c:axPos val="r"/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2097836111"/>
        <c:crosses val="max"/>
        <c:crossBetween val="between"/>
      </c:valAx>
      <c:catAx>
        <c:axId val="209783611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43433695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839255794295183E-2"/>
          <c:y val="4.9109699993073019E-2"/>
          <c:w val="0.98050188728332255"/>
          <c:h val="0.80045929834625751"/>
        </c:manualLayout>
      </c:layout>
      <c:lineChart>
        <c:grouping val="standard"/>
        <c:varyColors val="0"/>
        <c:ser>
          <c:idx val="0"/>
          <c:order val="0"/>
          <c:tx>
            <c:strRef>
              <c:f>'CPD+ECHEQ'!$D$9</c:f>
              <c:strCache>
                <c:ptCount val="1"/>
                <c:pt idx="0">
                  <c:v>0-30 DIAS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76200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355260443484344E-2"/>
                  <c:y val="7.09908768787109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C85-4041-8B6B-966F51471A74}"/>
                </c:ext>
              </c:extLst>
            </c:dLbl>
            <c:dLbl>
              <c:idx val="1"/>
              <c:layout>
                <c:manualLayout>
                  <c:x val="-1.4180445612129148E-2"/>
                  <c:y val="6.3553861897958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C85-4041-8B6B-966F51471A74}"/>
                </c:ext>
              </c:extLst>
            </c:dLbl>
            <c:dLbl>
              <c:idx val="2"/>
              <c:layout>
                <c:manualLayout>
                  <c:x val="-2.3209986699830435E-2"/>
                  <c:y val="6.2290508000192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C85-4041-8B6B-966F51471A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4F81BD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'CPD+ECHEQ'!$E$8:$H$8</c:f>
              <c:strCache>
                <c:ptCount val="4"/>
                <c:pt idx="0">
                  <c:v>SEMANA 11/01</c:v>
                </c:pt>
                <c:pt idx="1">
                  <c:v>SEMANA 18/01</c:v>
                </c:pt>
                <c:pt idx="2">
                  <c:v>SEMANA 25/01</c:v>
                </c:pt>
                <c:pt idx="3">
                  <c:v>SEMANA 01/02</c:v>
                </c:pt>
              </c:strCache>
            </c:strRef>
          </c:cat>
          <c:val>
            <c:numRef>
              <c:f>'CPD+ECHEQ'!$E$9:$H$9</c:f>
              <c:numCache>
                <c:formatCode>0.0%</c:formatCode>
                <c:ptCount val="4"/>
                <c:pt idx="0">
                  <c:v>0.28649999999999998</c:v>
                </c:pt>
                <c:pt idx="1">
                  <c:v>0.26229999999999998</c:v>
                </c:pt>
                <c:pt idx="2">
                  <c:v>0.21440000000000001</c:v>
                </c:pt>
                <c:pt idx="3">
                  <c:v>0.19969999999999999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3C85-4041-8B6B-966F51471A74}"/>
            </c:ext>
          </c:extLst>
        </c:ser>
        <c:ser>
          <c:idx val="1"/>
          <c:order val="1"/>
          <c:tx>
            <c:strRef>
              <c:f>'CPD+ECHEQ'!$D$11</c:f>
              <c:strCache>
                <c:ptCount val="1"/>
                <c:pt idx="0">
                  <c:v>61-90 DIAS</c:v>
                </c:pt>
              </c:strCache>
            </c:strRef>
          </c:tx>
          <c:spPr>
            <a:ln w="762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76200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355260443484344E-2"/>
                  <c:y val="4.1764117962881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C85-4041-8B6B-966F51471A74}"/>
                </c:ext>
              </c:extLst>
            </c:dLbl>
            <c:dLbl>
              <c:idx val="1"/>
              <c:layout>
                <c:manualLayout>
                  <c:x val="-1.4180445612129148E-2"/>
                  <c:y val="4.3332178566789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C85-4041-8B6B-966F51471A74}"/>
                </c:ext>
              </c:extLst>
            </c:dLbl>
            <c:dLbl>
              <c:idx val="2"/>
              <c:layout>
                <c:manualLayout>
                  <c:x val="-9.5479451825041548E-4"/>
                  <c:y val="4.588232938649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C85-4041-8B6B-966F51471A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9BBB59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'CPD+ECHEQ'!$E$8:$H$8</c:f>
              <c:strCache>
                <c:ptCount val="4"/>
                <c:pt idx="0">
                  <c:v>SEMANA 11/01</c:v>
                </c:pt>
                <c:pt idx="1">
                  <c:v>SEMANA 18/01</c:v>
                </c:pt>
                <c:pt idx="2">
                  <c:v>SEMANA 25/01</c:v>
                </c:pt>
                <c:pt idx="3">
                  <c:v>SEMANA 01/02</c:v>
                </c:pt>
              </c:strCache>
            </c:strRef>
          </c:cat>
          <c:val>
            <c:numRef>
              <c:f>'CPD+ECHEQ'!$E$11:$H$11</c:f>
              <c:numCache>
                <c:formatCode>0.0%</c:formatCode>
                <c:ptCount val="4"/>
                <c:pt idx="0">
                  <c:v>0.31169999999999998</c:v>
                </c:pt>
                <c:pt idx="1">
                  <c:v>0.29399999999999998</c:v>
                </c:pt>
                <c:pt idx="2">
                  <c:v>0.2329</c:v>
                </c:pt>
                <c:pt idx="3">
                  <c:v>0.22409999999999999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3C85-4041-8B6B-966F51471A74}"/>
            </c:ext>
          </c:extLst>
        </c:ser>
        <c:ser>
          <c:idx val="4"/>
          <c:order val="2"/>
          <c:tx>
            <c:strRef>
              <c:f>'CPD+ECHEQ'!$D$13</c:f>
              <c:strCache>
                <c:ptCount val="1"/>
                <c:pt idx="0">
                  <c:v>121-180 DIAS</c:v>
                </c:pt>
              </c:strCache>
            </c:strRef>
          </c:tx>
          <c:spPr>
            <a:ln w="76200" cap="rnd">
              <a:solidFill>
                <a:srgbClr val="4BACC6">
                  <a:alpha val="94000"/>
                </a:srgb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4BACC6"/>
              </a:solidFill>
              <a:ln w="63500">
                <a:solidFill>
                  <a:srgbClr val="4BACC6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437040552938197E-2"/>
                  <c:y val="5.3522480325443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C85-4041-8B6B-966F51471A74}"/>
                </c:ext>
              </c:extLst>
            </c:dLbl>
            <c:dLbl>
              <c:idx val="1"/>
              <c:layout>
                <c:manualLayout>
                  <c:x val="-1.8847128555447283E-2"/>
                  <c:y val="-6.6442778953879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C85-4041-8B6B-966F51471A74}"/>
                </c:ext>
              </c:extLst>
            </c:dLbl>
            <c:dLbl>
              <c:idx val="2"/>
              <c:layout>
                <c:manualLayout>
                  <c:x val="-2.130039766332973E-2"/>
                  <c:y val="5.481973418377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C85-4041-8B6B-966F51471A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4BACC6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'CPD+ECHEQ'!$E$8:$H$8</c:f>
              <c:strCache>
                <c:ptCount val="4"/>
                <c:pt idx="0">
                  <c:v>SEMANA 11/01</c:v>
                </c:pt>
                <c:pt idx="1">
                  <c:v>SEMANA 18/01</c:v>
                </c:pt>
                <c:pt idx="2">
                  <c:v>SEMANA 25/01</c:v>
                </c:pt>
                <c:pt idx="3">
                  <c:v>SEMANA 01/02</c:v>
                </c:pt>
              </c:strCache>
            </c:strRef>
          </c:cat>
          <c:val>
            <c:numRef>
              <c:f>'CPD+ECHEQ'!$E$13:$H$13</c:f>
              <c:numCache>
                <c:formatCode>0.0%</c:formatCode>
                <c:ptCount val="4"/>
                <c:pt idx="0">
                  <c:v>0.34539999999999998</c:v>
                </c:pt>
                <c:pt idx="1">
                  <c:v>0.31140000000000001</c:v>
                </c:pt>
                <c:pt idx="2">
                  <c:v>0.2596</c:v>
                </c:pt>
                <c:pt idx="3">
                  <c:v>0.27460000000000001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3C85-4041-8B6B-966F51471A74}"/>
            </c:ext>
          </c:extLst>
        </c:ser>
        <c:ser>
          <c:idx val="5"/>
          <c:order val="3"/>
          <c:tx>
            <c:strRef>
              <c:f>'CPD+ECHEQ'!$D$14</c:f>
              <c:strCache>
                <c:ptCount val="1"/>
                <c:pt idx="0">
                  <c:v>181-365 DIAS</c:v>
                </c:pt>
              </c:strCache>
            </c:strRef>
          </c:tx>
          <c:spPr>
            <a:ln w="76200" cap="rnd">
              <a:solidFill>
                <a:srgbClr val="F7964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79646"/>
              </a:solidFill>
              <a:ln w="53975">
                <a:solidFill>
                  <a:srgbClr val="F79646"/>
                </a:solidFill>
              </a:ln>
              <a:effectLst/>
            </c:spPr>
          </c:marker>
          <c:dPt>
            <c:idx val="3"/>
            <c:marker>
              <c:symbol val="circle"/>
              <c:size val="5"/>
              <c:spPr>
                <a:solidFill>
                  <a:srgbClr val="F79646"/>
                </a:solidFill>
                <a:ln w="63500">
                  <a:solidFill>
                    <a:srgbClr val="F79646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3C85-4041-8B6B-966F51471A74}"/>
              </c:ext>
            </c:extLst>
          </c:dPt>
          <c:dLbls>
            <c:dLbl>
              <c:idx val="0"/>
              <c:layout>
                <c:manualLayout>
                  <c:x val="-2.1745794010059841E-2"/>
                  <c:y val="-5.63096084926057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C85-4041-8B6B-966F51471A74}"/>
                </c:ext>
              </c:extLst>
            </c:dLbl>
            <c:dLbl>
              <c:idx val="1"/>
              <c:layout>
                <c:manualLayout>
                  <c:x val="-1.9870486873420353E-2"/>
                  <c:y val="-0.116060380182600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C85-4041-8B6B-966F51471A74}"/>
                </c:ext>
              </c:extLst>
            </c:dLbl>
            <c:dLbl>
              <c:idx val="2"/>
              <c:layout>
                <c:manualLayout>
                  <c:x val="-2.2529313204737198E-2"/>
                  <c:y val="-8.2681580445043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C85-4041-8B6B-966F51471A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79646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'CPD+ECHEQ'!$E$8:$H$8</c:f>
              <c:strCache>
                <c:ptCount val="4"/>
                <c:pt idx="0">
                  <c:v>SEMANA 11/01</c:v>
                </c:pt>
                <c:pt idx="1">
                  <c:v>SEMANA 18/01</c:v>
                </c:pt>
                <c:pt idx="2">
                  <c:v>SEMANA 25/01</c:v>
                </c:pt>
                <c:pt idx="3">
                  <c:v>SEMANA 01/02</c:v>
                </c:pt>
              </c:strCache>
            </c:strRef>
          </c:cat>
          <c:val>
            <c:numRef>
              <c:f>'CPD+ECHEQ'!$E$14:$H$14</c:f>
              <c:numCache>
                <c:formatCode>0.0%</c:formatCode>
                <c:ptCount val="4"/>
                <c:pt idx="0">
                  <c:v>0.3594</c:v>
                </c:pt>
                <c:pt idx="1">
                  <c:v>0.31440000000000001</c:v>
                </c:pt>
                <c:pt idx="2">
                  <c:v>0.27779999999999999</c:v>
                </c:pt>
                <c:pt idx="3">
                  <c:v>0.30430000000000001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3C85-4041-8B6B-966F51471A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5265135"/>
        <c:axId val="475384815"/>
      </c:lineChart>
      <c:catAx>
        <c:axId val="4752651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475384815"/>
        <c:crosses val="autoZero"/>
        <c:auto val="1"/>
        <c:lblAlgn val="ctr"/>
        <c:lblOffset val="100"/>
        <c:noMultiLvlLbl val="0"/>
      </c:catAx>
      <c:valAx>
        <c:axId val="475384815"/>
        <c:scaling>
          <c:orientation val="minMax"/>
          <c:max val="0.4"/>
          <c:min val="0.18000000000000002"/>
        </c:scaling>
        <c:delete val="1"/>
        <c:axPos val="l"/>
        <c:numFmt formatCode="0.0%" sourceLinked="1"/>
        <c:majorTickMark val="out"/>
        <c:minorTickMark val="none"/>
        <c:tickLblPos val="nextTo"/>
        <c:crossAx val="475265135"/>
        <c:crosses val="autoZero"/>
        <c:crossBetween val="between"/>
      </c:valAx>
      <c:spPr>
        <a:noFill/>
        <a:ln>
          <a:noFill/>
        </a:ln>
        <a:effectLst>
          <a:glow rad="38100">
            <a:schemeClr val="accent1">
              <a:alpha val="40000"/>
            </a:schemeClr>
          </a:glow>
        </a:effectLst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'CPD+ECHEQ'!$D$9</c:f>
              <c:strCache>
                <c:ptCount val="1"/>
                <c:pt idx="0">
                  <c:v>0-30 DIAS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63500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8240396513610574E-2"/>
                  <c:y val="-4.2327494309759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BBD-4669-9D4A-8DAEE27A7477}"/>
                </c:ext>
              </c:extLst>
            </c:dLbl>
            <c:dLbl>
              <c:idx val="1"/>
              <c:layout>
                <c:manualLayout>
                  <c:x val="-2.5641296833067914E-2"/>
                  <c:y val="-6.34911132771940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4F81BD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226758724184191E-2"/>
                      <c:h val="7.099635998931427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EBBD-4669-9D4A-8DAEE27A7477}"/>
                </c:ext>
              </c:extLst>
            </c:dLbl>
            <c:dLbl>
              <c:idx val="2"/>
              <c:layout>
                <c:manualLayout>
                  <c:x val="-2.6504345146337392E-2"/>
                  <c:y val="0.126982482929277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BBD-4669-9D4A-8DAEE27A7477}"/>
                </c:ext>
              </c:extLst>
            </c:dLbl>
            <c:dLbl>
              <c:idx val="3"/>
              <c:layout>
                <c:manualLayout>
                  <c:x val="8.303051232784913E-4"/>
                  <c:y val="6.8375183115764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BBD-4669-9D4A-8DAEE27A74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4F81BD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'CPD+ECHEQ'!$I$8:$L$8</c:f>
              <c:strCache>
                <c:ptCount val="4"/>
                <c:pt idx="0">
                  <c:v>SEMANA 11/01</c:v>
                </c:pt>
                <c:pt idx="1">
                  <c:v>SEMANA 18/01</c:v>
                </c:pt>
                <c:pt idx="2">
                  <c:v>SEMANA 25/01</c:v>
                </c:pt>
                <c:pt idx="3">
                  <c:v>SEMANA 01/02</c:v>
                </c:pt>
              </c:strCache>
            </c:strRef>
          </c:cat>
          <c:val>
            <c:numRef>
              <c:f>'CPD+ECHEQ'!$I$9:$L$9</c:f>
              <c:numCache>
                <c:formatCode>0.0%</c:formatCode>
                <c:ptCount val="4"/>
                <c:pt idx="0">
                  <c:v>0.40989999999999999</c:v>
                </c:pt>
                <c:pt idx="1">
                  <c:v>0.37940000000000002</c:v>
                </c:pt>
                <c:pt idx="2">
                  <c:v>0.37319999999999998</c:v>
                </c:pt>
                <c:pt idx="3">
                  <c:v>0.35620000000000002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EBBD-4669-9D4A-8DAEE27A7477}"/>
            </c:ext>
          </c:extLst>
        </c:ser>
        <c:ser>
          <c:idx val="2"/>
          <c:order val="1"/>
          <c:tx>
            <c:strRef>
              <c:f>'CPD+ECHEQ'!$D$11</c:f>
              <c:strCache>
                <c:ptCount val="1"/>
                <c:pt idx="0">
                  <c:v>61-90 DIAS</c:v>
                </c:pt>
              </c:strCache>
            </c:strRef>
          </c:tx>
          <c:spPr>
            <a:ln w="762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63500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738211268928706E-2"/>
                  <c:y val="-6.8375183115765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BBD-4669-9D4A-8DAEE27A7477}"/>
                </c:ext>
              </c:extLst>
            </c:dLbl>
            <c:dLbl>
              <c:idx val="1"/>
              <c:layout>
                <c:manualLayout>
                  <c:x val="-2.4386952193590983E-2"/>
                  <c:y val="-7.1631144216515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BBD-4669-9D4A-8DAEE27A7477}"/>
                </c:ext>
              </c:extLst>
            </c:dLbl>
            <c:dLbl>
              <c:idx val="2"/>
              <c:layout>
                <c:manualLayout>
                  <c:x val="-2.6504345146337392E-2"/>
                  <c:y val="-7.4887105317266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BBD-4669-9D4A-8DAEE27A7477}"/>
                </c:ext>
              </c:extLst>
            </c:dLbl>
            <c:dLbl>
              <c:idx val="3"/>
              <c:layout>
                <c:manualLayout>
                  <c:x val="5.1497029459409592E-3"/>
                  <c:y val="-7.1631144216515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E84-4BF1-BD0A-2ED8FC3031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9BBB59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'CPD+ECHEQ'!$I$8:$L$8</c:f>
              <c:strCache>
                <c:ptCount val="4"/>
                <c:pt idx="0">
                  <c:v>SEMANA 11/01</c:v>
                </c:pt>
                <c:pt idx="1">
                  <c:v>SEMANA 18/01</c:v>
                </c:pt>
                <c:pt idx="2">
                  <c:v>SEMANA 25/01</c:v>
                </c:pt>
                <c:pt idx="3">
                  <c:v>SEMANA 01/02</c:v>
                </c:pt>
              </c:strCache>
            </c:strRef>
          </c:cat>
          <c:val>
            <c:numRef>
              <c:f>'CPD+ECHEQ'!$I$11:$L$11</c:f>
              <c:numCache>
                <c:formatCode>0.0%</c:formatCode>
                <c:ptCount val="4"/>
                <c:pt idx="0">
                  <c:v>0.44240000000000002</c:v>
                </c:pt>
                <c:pt idx="1">
                  <c:v>0.43430000000000002</c:v>
                </c:pt>
                <c:pt idx="2">
                  <c:v>0.4304</c:v>
                </c:pt>
                <c:pt idx="3">
                  <c:v>0.40060000000000001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EBBD-4669-9D4A-8DAEE27A7477}"/>
            </c:ext>
          </c:extLst>
        </c:ser>
        <c:ser>
          <c:idx val="4"/>
          <c:order val="2"/>
          <c:tx>
            <c:strRef>
              <c:f>'CPD+ECHEQ'!$D$13</c:f>
              <c:strCache>
                <c:ptCount val="1"/>
                <c:pt idx="0">
                  <c:v>121-180 DIAS</c:v>
                </c:pt>
              </c:strCache>
            </c:strRef>
          </c:tx>
          <c:spPr>
            <a:ln w="7620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63500">
                <a:solidFill>
                  <a:schemeClr val="accent5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837082862234633E-2"/>
                  <c:y val="3.2559611007507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BBD-4669-9D4A-8DAEE27A7477}"/>
                </c:ext>
              </c:extLst>
            </c:dLbl>
            <c:dLbl>
              <c:idx val="1"/>
              <c:layout>
                <c:manualLayout>
                  <c:x val="-2.3649571500111235E-2"/>
                  <c:y val="-6.18632609142636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BD-4669-9D4A-8DAEE27A7477}"/>
                </c:ext>
              </c:extLst>
            </c:dLbl>
            <c:dLbl>
              <c:idx val="2"/>
              <c:layout>
                <c:manualLayout>
                  <c:x val="-6.941853636251212E-2"/>
                  <c:y val="9.76788330225215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BBD-4669-9D4A-8DAEE27A7477}"/>
                </c:ext>
              </c:extLst>
            </c:dLbl>
            <c:dLbl>
              <c:idx val="3"/>
              <c:layout>
                <c:manualLayout>
                  <c:x val="4.2914191216174665E-4"/>
                  <c:y val="4.5583327223065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093502926612675E-2"/>
                      <c:h val="9.47484680318458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E84-4BF1-BD0A-2ED8FC3031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4BACC6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'CPD+ECHEQ'!$I$8:$L$8</c:f>
              <c:strCache>
                <c:ptCount val="4"/>
                <c:pt idx="0">
                  <c:v>SEMANA 11/01</c:v>
                </c:pt>
                <c:pt idx="1">
                  <c:v>SEMANA 18/01</c:v>
                </c:pt>
                <c:pt idx="2">
                  <c:v>SEMANA 25/01</c:v>
                </c:pt>
                <c:pt idx="3">
                  <c:v>SEMANA 01/02</c:v>
                </c:pt>
              </c:strCache>
            </c:strRef>
          </c:cat>
          <c:val>
            <c:numRef>
              <c:f>'CPD+ECHEQ'!$I$13:$L$13</c:f>
              <c:numCache>
                <c:formatCode>0.0%</c:formatCode>
                <c:ptCount val="4"/>
                <c:pt idx="0">
                  <c:v>0.40570000000000001</c:v>
                </c:pt>
                <c:pt idx="1">
                  <c:v>0.54359999999999997</c:v>
                </c:pt>
                <c:pt idx="2">
                  <c:v>0.40899999999999997</c:v>
                </c:pt>
                <c:pt idx="3">
                  <c:v>0.37530000000000002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EBBD-4669-9D4A-8DAEE27A7477}"/>
            </c:ext>
          </c:extLst>
        </c:ser>
        <c:ser>
          <c:idx val="5"/>
          <c:order val="3"/>
          <c:tx>
            <c:strRef>
              <c:f>'CPD+ECHEQ'!$D$14</c:f>
              <c:strCache>
                <c:ptCount val="1"/>
                <c:pt idx="0">
                  <c:v>181-365 DIAS</c:v>
                </c:pt>
              </c:strCache>
            </c:strRef>
          </c:tx>
          <c:spPr>
            <a:ln w="7620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63500">
                <a:solidFill>
                  <a:schemeClr val="accent6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738211268928706E-2"/>
                  <c:y val="7.4887105317266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BBD-4669-9D4A-8DAEE27A7477}"/>
                </c:ext>
              </c:extLst>
            </c:dLbl>
            <c:dLbl>
              <c:idx val="1"/>
              <c:layout>
                <c:manualLayout>
                  <c:x val="-3.0777314544802079E-2"/>
                  <c:y val="5.209537761201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BD-4669-9D4A-8DAEE27A7477}"/>
                </c:ext>
              </c:extLst>
            </c:dLbl>
            <c:dLbl>
              <c:idx val="2"/>
              <c:layout>
                <c:manualLayout>
                  <c:x val="-2.7586593741826874E-2"/>
                  <c:y val="0.123726521828527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BBD-4669-9D4A-8DAEE27A7477}"/>
                </c:ext>
              </c:extLst>
            </c:dLbl>
            <c:dLbl>
              <c:idx val="3"/>
              <c:layout>
                <c:manualLayout>
                  <c:x val="6.007986770264327E-3"/>
                  <c:y val="-6.51192220150143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E84-4BF1-BD0A-2ED8FC3031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79646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'CPD+ECHEQ'!$I$8:$L$8</c:f>
              <c:strCache>
                <c:ptCount val="4"/>
                <c:pt idx="0">
                  <c:v>SEMANA 11/01</c:v>
                </c:pt>
                <c:pt idx="1">
                  <c:v>SEMANA 18/01</c:v>
                </c:pt>
                <c:pt idx="2">
                  <c:v>SEMANA 25/01</c:v>
                </c:pt>
                <c:pt idx="3">
                  <c:v>SEMANA 01/02</c:v>
                </c:pt>
              </c:strCache>
            </c:strRef>
          </c:cat>
          <c:val>
            <c:numRef>
              <c:f>'CPD+ECHEQ'!$I$14:$L$14</c:f>
              <c:numCache>
                <c:formatCode>0.0%</c:formatCode>
                <c:ptCount val="4"/>
                <c:pt idx="0">
                  <c:v>0.3931</c:v>
                </c:pt>
                <c:pt idx="1">
                  <c:v>0.34660000000000002</c:v>
                </c:pt>
                <c:pt idx="2">
                  <c:v>0.39489999999999997</c:v>
                </c:pt>
                <c:pt idx="3">
                  <c:v>0.3861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3-EBBD-4669-9D4A-8DAEE27A74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6071439"/>
        <c:axId val="476634175"/>
      </c:lineChart>
      <c:catAx>
        <c:axId val="4760714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476634175"/>
        <c:crosses val="autoZero"/>
        <c:auto val="1"/>
        <c:lblAlgn val="ctr"/>
        <c:lblOffset val="100"/>
        <c:noMultiLvlLbl val="0"/>
      </c:catAx>
      <c:valAx>
        <c:axId val="476634175"/>
        <c:scaling>
          <c:orientation val="minMax"/>
          <c:max val="0.60000000000000009"/>
          <c:min val="0.32000000000000006"/>
        </c:scaling>
        <c:delete val="1"/>
        <c:axPos val="l"/>
        <c:numFmt formatCode="0.0%" sourceLinked="1"/>
        <c:majorTickMark val="out"/>
        <c:minorTickMark val="none"/>
        <c:tickLblPos val="nextTo"/>
        <c:crossAx val="476071439"/>
        <c:crosses val="autoZero"/>
        <c:crossBetween val="between"/>
        <c:majorUnit val="2.0000000000000004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s-A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9898074003173435E-2"/>
          <c:y val="2.9833961298710562E-2"/>
          <c:w val="0.98010192599682655"/>
          <c:h val="0.81266002118915992"/>
        </c:manualLayout>
      </c:layout>
      <c:lineChart>
        <c:grouping val="standard"/>
        <c:varyColors val="0"/>
        <c:ser>
          <c:idx val="0"/>
          <c:order val="0"/>
          <c:tx>
            <c:strRef>
              <c:f>FCE!$E$16</c:f>
              <c:strCache>
                <c:ptCount val="1"/>
                <c:pt idx="0">
                  <c:v>0-30 DIAS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63500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030358021444329E-2"/>
                  <c:y val="-5.39470483319548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E4F-4B98-82AC-F23F65D48F2B}"/>
                </c:ext>
              </c:extLst>
            </c:dLbl>
            <c:dLbl>
              <c:idx val="1"/>
              <c:layout>
                <c:manualLayout>
                  <c:x val="-1.9805764212139695E-2"/>
                  <c:y val="8.53101900692185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224951762729311E-2"/>
                      <c:h val="7.35451700678657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E4F-4B98-82AC-F23F65D48F2B}"/>
                </c:ext>
              </c:extLst>
            </c:dLbl>
            <c:dLbl>
              <c:idx val="2"/>
              <c:layout>
                <c:manualLayout>
                  <c:x val="-1.3566868638527475E-2"/>
                  <c:y val="6.23801008973039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E4F-4B98-82AC-F23F65D48F2B}"/>
                </c:ext>
              </c:extLst>
            </c:dLbl>
            <c:dLbl>
              <c:idx val="3"/>
              <c:layout>
                <c:manualLayout>
                  <c:x val="1.0798119936787068E-2"/>
                  <c:y val="-3.31556094568247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650-496D-A3D1-98828A329C9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4F81BD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FCE!$D$17:$D$20</c:f>
              <c:strCache>
                <c:ptCount val="4"/>
                <c:pt idx="0">
                  <c:v>SEMANA 11/01</c:v>
                </c:pt>
                <c:pt idx="1">
                  <c:v>SEMANA 18/01</c:v>
                </c:pt>
                <c:pt idx="2">
                  <c:v>SEMANA 25/01</c:v>
                </c:pt>
                <c:pt idx="3">
                  <c:v>SEMANA 01/02</c:v>
                </c:pt>
              </c:strCache>
            </c:strRef>
          </c:cat>
          <c:val>
            <c:numRef>
              <c:f>FCE!$E$17:$E$20</c:f>
              <c:numCache>
                <c:formatCode>0.0%</c:formatCode>
                <c:ptCount val="4"/>
                <c:pt idx="0">
                  <c:v>0.35809999999999997</c:v>
                </c:pt>
                <c:pt idx="1">
                  <c:v>0.3765</c:v>
                </c:pt>
                <c:pt idx="2">
                  <c:v>0.36</c:v>
                </c:pt>
                <c:pt idx="3">
                  <c:v>0.36749999999999999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CE4F-4B98-82AC-F23F65D48F2B}"/>
            </c:ext>
          </c:extLst>
        </c:ser>
        <c:ser>
          <c:idx val="1"/>
          <c:order val="1"/>
          <c:tx>
            <c:strRef>
              <c:f>FCE!$F$16</c:f>
              <c:strCache>
                <c:ptCount val="1"/>
                <c:pt idx="0">
                  <c:v>31-60 DIAS</c:v>
                </c:pt>
              </c:strCache>
            </c:strRef>
          </c:tx>
          <c:spPr>
            <a:ln w="76200" cap="rnd">
              <a:solidFill>
                <a:srgbClr val="F6944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63500">
                <a:solidFill>
                  <a:srgbClr val="F69445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3044630528580723E-2"/>
                  <c:y val="-7.53702712613015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E4F-4B98-82AC-F23F65D48F2B}"/>
                </c:ext>
              </c:extLst>
            </c:dLbl>
            <c:dLbl>
              <c:idx val="1"/>
              <c:layout>
                <c:manualLayout>
                  <c:x val="-1.9805764212139695E-2"/>
                  <c:y val="7.6242949686303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E4F-4B98-82AC-F23F65D48F2B}"/>
                </c:ext>
              </c:extLst>
            </c:dLbl>
            <c:dLbl>
              <c:idx val="2"/>
              <c:layout>
                <c:manualLayout>
                  <c:x val="-1.71847002754681E-2"/>
                  <c:y val="-7.86531706966005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E4F-4B98-82AC-F23F65D48F2B}"/>
                </c:ext>
              </c:extLst>
            </c:dLbl>
            <c:dLbl>
              <c:idx val="3"/>
              <c:layout>
                <c:manualLayout>
                  <c:x val="1.0798119936787068E-2"/>
                  <c:y val="1.80848778855407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650-496D-A3D1-98828A329C93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F69445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FCE!$D$17:$D$20</c:f>
              <c:strCache>
                <c:ptCount val="4"/>
                <c:pt idx="0">
                  <c:v>SEMANA 11/01</c:v>
                </c:pt>
                <c:pt idx="1">
                  <c:v>SEMANA 18/01</c:v>
                </c:pt>
                <c:pt idx="2">
                  <c:v>SEMANA 25/01</c:v>
                </c:pt>
                <c:pt idx="3">
                  <c:v>SEMANA 01/02</c:v>
                </c:pt>
              </c:strCache>
            </c:strRef>
          </c:cat>
          <c:val>
            <c:numRef>
              <c:f>FCE!$F$17:$F$20</c:f>
              <c:numCache>
                <c:formatCode>0.0%</c:formatCode>
                <c:ptCount val="4"/>
                <c:pt idx="0">
                  <c:v>0.37209999999999999</c:v>
                </c:pt>
                <c:pt idx="1">
                  <c:v>0.371</c:v>
                </c:pt>
                <c:pt idx="2">
                  <c:v>0.36149999999999999</c:v>
                </c:pt>
                <c:pt idx="3">
                  <c:v>0.36649999999999999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CE4F-4B98-82AC-F23F65D48F2B}"/>
            </c:ext>
          </c:extLst>
        </c:ser>
        <c:dLbls>
          <c:dLblPos val="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57837055"/>
        <c:axId val="1878386015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FCE!$G$16</c15:sqref>
                        </c15:formulaRef>
                      </c:ext>
                    </c:extLst>
                    <c:strCache>
                      <c:ptCount val="1"/>
                      <c:pt idx="0">
                        <c:v>61-90 DIAS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dLbls>
                  <c:numFmt formatCode="0.0%" sourceLinked="0"/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anchor="ctr" anchorCtr="1"/>
                    <a:lstStyle/>
                    <a:p>
                      <a:pPr>
                        <a:defRPr sz="1100" b="0" i="0" u="none" strike="noStrike" kern="1200" baseline="0">
                          <a:solidFill>
                            <a:srgbClr val="C0504D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AR"/>
                    </a:p>
                  </c:txPr>
                  <c:dLblPos val="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FCE!$D$17:$D$20</c15:sqref>
                        </c15:formulaRef>
                      </c:ext>
                    </c:extLst>
                    <c:strCache>
                      <c:ptCount val="4"/>
                      <c:pt idx="0">
                        <c:v>SEMANA 11/01</c:v>
                      </c:pt>
                      <c:pt idx="1">
                        <c:v>SEMANA 18/01</c:v>
                      </c:pt>
                      <c:pt idx="2">
                        <c:v>SEMANA 25/01</c:v>
                      </c:pt>
                      <c:pt idx="3">
                        <c:v>SEMANA 01/02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FCE!$G$17:$G$20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CE4F-4B98-82AC-F23F65D48F2B}"/>
                  </c:ext>
                </c:extLst>
              </c15:ser>
            </c15:filteredLineSeries>
          </c:ext>
        </c:extLst>
      </c:lineChart>
      <c:catAx>
        <c:axId val="18578370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878386015"/>
        <c:crosses val="autoZero"/>
        <c:auto val="0"/>
        <c:lblAlgn val="ctr"/>
        <c:lblOffset val="100"/>
        <c:noMultiLvlLbl val="0"/>
      </c:catAx>
      <c:valAx>
        <c:axId val="1878386015"/>
        <c:scaling>
          <c:orientation val="minMax"/>
          <c:max val="0.38000000000000006"/>
          <c:min val="0.35500000000000004"/>
        </c:scaling>
        <c:delete val="1"/>
        <c:axPos val="l"/>
        <c:numFmt formatCode="0.0%" sourceLinked="1"/>
        <c:majorTickMark val="out"/>
        <c:minorTickMark val="none"/>
        <c:tickLblPos val="nextTo"/>
        <c:crossAx val="18578370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rgbClr val="C0504D"/>
          </a:solidFill>
        </a:defRPr>
      </a:pPr>
      <a:endParaRPr lang="es-A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21-02-18T14:26:13.867" idx="1">
    <p:pos x="10" y="10"/>
    <p:text>Le sacaría la flecha al costado del 10,1
</p:text>
    <p:extLst>
      <p:ext uri="{C676402C-5697-4E1C-873F-D02D1690AC5C}">
        <p15:threadingInfo xmlns:p15="http://schemas.microsoft.com/office/powerpoint/2012/main" timeZoneBias="4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/>
          </a:p>
        </p:txBody>
      </p:sp>
      <p:sp>
        <p:nvSpPr>
          <p:cNvPr id="291" name="Shape 291"/>
          <p:cNvSpPr>
            <a:spLocks noGrp="1"/>
          </p:cNvSpPr>
          <p:nvPr>
            <p:ph type="body" sz="quarter" idx="1"/>
          </p:nvPr>
        </p:nvSpPr>
        <p:spPr>
          <a:xfrm>
            <a:off x="975360" y="4560570"/>
            <a:ext cx="5364480" cy="432054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03484014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526">
        <a:latin typeface="+mj-lt"/>
        <a:ea typeface="+mj-ea"/>
        <a:cs typeface="+mj-cs"/>
        <a:sym typeface="Calibri"/>
      </a:defRPr>
    </a:lvl1pPr>
    <a:lvl2pPr indent="290629" latinLnBrk="0">
      <a:defRPr sz="1526">
        <a:latin typeface="+mj-lt"/>
        <a:ea typeface="+mj-ea"/>
        <a:cs typeface="+mj-cs"/>
        <a:sym typeface="Calibri"/>
      </a:defRPr>
    </a:lvl2pPr>
    <a:lvl3pPr indent="581259" latinLnBrk="0">
      <a:defRPr sz="1526">
        <a:latin typeface="+mj-lt"/>
        <a:ea typeface="+mj-ea"/>
        <a:cs typeface="+mj-cs"/>
        <a:sym typeface="Calibri"/>
      </a:defRPr>
    </a:lvl3pPr>
    <a:lvl4pPr indent="871888" latinLnBrk="0">
      <a:defRPr sz="1526">
        <a:latin typeface="+mj-lt"/>
        <a:ea typeface="+mj-ea"/>
        <a:cs typeface="+mj-cs"/>
        <a:sym typeface="Calibri"/>
      </a:defRPr>
    </a:lvl4pPr>
    <a:lvl5pPr indent="1162517" latinLnBrk="0">
      <a:defRPr sz="1526">
        <a:latin typeface="+mj-lt"/>
        <a:ea typeface="+mj-ea"/>
        <a:cs typeface="+mj-cs"/>
        <a:sym typeface="Calibri"/>
      </a:defRPr>
    </a:lvl5pPr>
    <a:lvl6pPr indent="1453147" latinLnBrk="0">
      <a:defRPr sz="1526">
        <a:latin typeface="+mj-lt"/>
        <a:ea typeface="+mj-ea"/>
        <a:cs typeface="+mj-cs"/>
        <a:sym typeface="Calibri"/>
      </a:defRPr>
    </a:lvl6pPr>
    <a:lvl7pPr indent="1743776" latinLnBrk="0">
      <a:defRPr sz="1526">
        <a:latin typeface="+mj-lt"/>
        <a:ea typeface="+mj-ea"/>
        <a:cs typeface="+mj-cs"/>
        <a:sym typeface="Calibri"/>
      </a:defRPr>
    </a:lvl7pPr>
    <a:lvl8pPr indent="2034405" latinLnBrk="0">
      <a:defRPr sz="1526">
        <a:latin typeface="+mj-lt"/>
        <a:ea typeface="+mj-ea"/>
        <a:cs typeface="+mj-cs"/>
        <a:sym typeface="Calibri"/>
      </a:defRPr>
    </a:lvl8pPr>
    <a:lvl9pPr indent="2325033" latinLnBrk="0">
      <a:defRPr sz="1526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05946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83277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76507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26131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25374"/>
            <a:ext cx="2131378" cy="1133352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4152" y="828881"/>
            <a:ext cx="10520676" cy="410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557371" y="194530"/>
            <a:ext cx="33832" cy="456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174" y="233867"/>
            <a:ext cx="1574005" cy="37806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12" name="informe especial del sector metalúrgico"/>
          <p:cNvSpPr txBox="1"/>
          <p:nvPr userDrawn="1"/>
        </p:nvSpPr>
        <p:spPr>
          <a:xfrm>
            <a:off x="2418574" y="174101"/>
            <a:ext cx="5828226" cy="4328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6211" rIns="56211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lang="es-AR" sz="2213" b="1">
                <a:latin typeface="DIN" panose="02000603040000020004" pitchFamily="2" charset="0"/>
              </a:rPr>
              <a:t>Financiamiento</a:t>
            </a:r>
            <a:r>
              <a:rPr lang="es-AR" sz="2213" b="1" baseline="0">
                <a:latin typeface="DIN" panose="02000603040000020004" pitchFamily="2" charset="0"/>
              </a:rPr>
              <a:t> provincia de buenos aires</a:t>
            </a:r>
            <a:endParaRPr sz="2213" b="1">
              <a:latin typeface="DIN" panose="02000603040000020004" pitchFamily="2" charset="0"/>
            </a:endParaRP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25374"/>
            <a:ext cx="2131378" cy="113335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4152" y="828881"/>
            <a:ext cx="10520676" cy="41017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informe especial del sector metalúrgico"/>
          <p:cNvSpPr txBox="1"/>
          <p:nvPr userDrawn="1"/>
        </p:nvSpPr>
        <p:spPr>
          <a:xfrm>
            <a:off x="3175282" y="251262"/>
            <a:ext cx="4994664" cy="39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6211" rIns="56211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sz="1967" err="1">
                <a:latin typeface="DIN" panose="02000603040000020004" pitchFamily="2" charset="0"/>
              </a:rPr>
              <a:t>informe</a:t>
            </a:r>
            <a:r>
              <a:rPr sz="1967">
                <a:latin typeface="DIN" panose="02000603040000020004" pitchFamily="2" charset="0"/>
              </a:rPr>
              <a:t> especial del sector </a:t>
            </a:r>
            <a:r>
              <a:rPr sz="1967" err="1">
                <a:latin typeface="DIN" panose="02000603040000020004" pitchFamily="2" charset="0"/>
              </a:rPr>
              <a:t>metalúrgico</a:t>
            </a:r>
            <a:endParaRPr sz="1967">
              <a:latin typeface="DIN" panose="02000603040000020004" pitchFamily="2" charset="0"/>
            </a:endParaRPr>
          </a:p>
        </p:txBody>
      </p:sp>
      <p:pic>
        <p:nvPicPr>
          <p:cNvPr id="12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557371" y="194530"/>
            <a:ext cx="33832" cy="456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174" y="233867"/>
            <a:ext cx="1574005" cy="37806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25374"/>
            <a:ext cx="2131378" cy="1133352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4152" y="828881"/>
            <a:ext cx="10520676" cy="41017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informe especial del sector metalúrgico"/>
          <p:cNvSpPr txBox="1"/>
          <p:nvPr userDrawn="1"/>
        </p:nvSpPr>
        <p:spPr>
          <a:xfrm>
            <a:off x="3175282" y="251262"/>
            <a:ext cx="4994664" cy="39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6211" rIns="56211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sz="1967" err="1">
                <a:latin typeface="DIN" panose="02000603040000020004" pitchFamily="2" charset="0"/>
              </a:rPr>
              <a:t>informe</a:t>
            </a:r>
            <a:r>
              <a:rPr sz="1967">
                <a:latin typeface="DIN" panose="02000603040000020004" pitchFamily="2" charset="0"/>
              </a:rPr>
              <a:t> especial del sector </a:t>
            </a:r>
            <a:r>
              <a:rPr sz="1967" err="1">
                <a:latin typeface="DIN" panose="02000603040000020004" pitchFamily="2" charset="0"/>
              </a:rPr>
              <a:t>metalúrgico</a:t>
            </a:r>
            <a:endParaRPr sz="1967">
              <a:latin typeface="DIN" panose="02000603040000020004" pitchFamily="2" charset="0"/>
            </a:endParaRPr>
          </a:p>
        </p:txBody>
      </p:sp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557371" y="194530"/>
            <a:ext cx="33832" cy="456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174" y="233867"/>
            <a:ext cx="1574005" cy="37806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25374"/>
            <a:ext cx="2131378" cy="1133352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4152" y="828881"/>
            <a:ext cx="10520676" cy="41017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informe especial del sector metalúrgico"/>
          <p:cNvSpPr txBox="1"/>
          <p:nvPr userDrawn="1"/>
        </p:nvSpPr>
        <p:spPr>
          <a:xfrm>
            <a:off x="3175282" y="251262"/>
            <a:ext cx="4994664" cy="39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6211" rIns="56211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sz="1967" err="1">
                <a:latin typeface="DIN" panose="02000603040000020004" pitchFamily="2" charset="0"/>
              </a:rPr>
              <a:t>informe</a:t>
            </a:r>
            <a:r>
              <a:rPr sz="1967">
                <a:latin typeface="DIN" panose="02000603040000020004" pitchFamily="2" charset="0"/>
              </a:rPr>
              <a:t> especial del sector </a:t>
            </a:r>
            <a:r>
              <a:rPr sz="1967" err="1">
                <a:latin typeface="DIN" panose="02000603040000020004" pitchFamily="2" charset="0"/>
              </a:rPr>
              <a:t>metalúrgico</a:t>
            </a:r>
            <a:endParaRPr sz="1967">
              <a:latin typeface="DIN" panose="02000603040000020004" pitchFamily="2" charset="0"/>
            </a:endParaRPr>
          </a:p>
        </p:txBody>
      </p:sp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557371" y="194530"/>
            <a:ext cx="33832" cy="456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174" y="233867"/>
            <a:ext cx="1574005" cy="37806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25374"/>
            <a:ext cx="2131378" cy="1133352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4152" y="828881"/>
            <a:ext cx="10520676" cy="41017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informe especial del sector metalúrgico"/>
          <p:cNvSpPr txBox="1"/>
          <p:nvPr userDrawn="1"/>
        </p:nvSpPr>
        <p:spPr>
          <a:xfrm>
            <a:off x="3175282" y="251262"/>
            <a:ext cx="4994664" cy="39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6211" rIns="56211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sz="1967" err="1">
                <a:latin typeface="DIN" panose="02000603040000020004" pitchFamily="2" charset="0"/>
              </a:rPr>
              <a:t>informe</a:t>
            </a:r>
            <a:r>
              <a:rPr sz="1967">
                <a:latin typeface="DIN" panose="02000603040000020004" pitchFamily="2" charset="0"/>
              </a:rPr>
              <a:t> especial del sector </a:t>
            </a:r>
            <a:r>
              <a:rPr sz="1967" err="1">
                <a:latin typeface="DIN" panose="02000603040000020004" pitchFamily="2" charset="0"/>
              </a:rPr>
              <a:t>metalúrgico</a:t>
            </a:r>
            <a:endParaRPr sz="1967">
              <a:latin typeface="DIN" panose="02000603040000020004" pitchFamily="2" charset="0"/>
            </a:endParaRPr>
          </a:p>
        </p:txBody>
      </p:sp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557371" y="194530"/>
            <a:ext cx="33832" cy="456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174" y="233867"/>
            <a:ext cx="1574005" cy="37806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25374"/>
            <a:ext cx="2131378" cy="1133352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4152" y="828881"/>
            <a:ext cx="10520676" cy="41017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informe especial del sector metalúrgico"/>
          <p:cNvSpPr txBox="1"/>
          <p:nvPr userDrawn="1"/>
        </p:nvSpPr>
        <p:spPr>
          <a:xfrm>
            <a:off x="3175282" y="251262"/>
            <a:ext cx="4994664" cy="39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6211" rIns="56211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sz="1967" err="1">
                <a:latin typeface="DIN" panose="02000603040000020004" pitchFamily="2" charset="0"/>
              </a:rPr>
              <a:t>informe</a:t>
            </a:r>
            <a:r>
              <a:rPr sz="1967">
                <a:latin typeface="DIN" panose="02000603040000020004" pitchFamily="2" charset="0"/>
              </a:rPr>
              <a:t> especial del sector </a:t>
            </a:r>
            <a:r>
              <a:rPr sz="1967" err="1">
                <a:latin typeface="DIN" panose="02000603040000020004" pitchFamily="2" charset="0"/>
              </a:rPr>
              <a:t>metalúrgico</a:t>
            </a:r>
            <a:endParaRPr sz="1967">
              <a:latin typeface="DIN" panose="02000603040000020004" pitchFamily="2" charset="0"/>
            </a:endParaRPr>
          </a:p>
        </p:txBody>
      </p:sp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557371" y="194530"/>
            <a:ext cx="33832" cy="456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174" y="233867"/>
            <a:ext cx="1574005" cy="37806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25374"/>
            <a:ext cx="2131378" cy="1133352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4152" y="828881"/>
            <a:ext cx="10520676" cy="41017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informe especial del sector metalúrgico"/>
          <p:cNvSpPr txBox="1"/>
          <p:nvPr userDrawn="1"/>
        </p:nvSpPr>
        <p:spPr>
          <a:xfrm>
            <a:off x="3175282" y="251262"/>
            <a:ext cx="4994664" cy="39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6211" rIns="56211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sz="1967" err="1">
                <a:latin typeface="DIN" panose="02000603040000020004" pitchFamily="2" charset="0"/>
              </a:rPr>
              <a:t>informe</a:t>
            </a:r>
            <a:r>
              <a:rPr sz="1967">
                <a:latin typeface="DIN" panose="02000603040000020004" pitchFamily="2" charset="0"/>
              </a:rPr>
              <a:t> especial del sector </a:t>
            </a:r>
            <a:r>
              <a:rPr sz="1967" err="1">
                <a:latin typeface="DIN" panose="02000603040000020004" pitchFamily="2" charset="0"/>
              </a:rPr>
              <a:t>metalúrgico</a:t>
            </a:r>
            <a:endParaRPr sz="1967">
              <a:latin typeface="DIN" panose="02000603040000020004" pitchFamily="2" charset="0"/>
            </a:endParaRPr>
          </a:p>
        </p:txBody>
      </p:sp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557371" y="194530"/>
            <a:ext cx="33832" cy="456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174" y="233867"/>
            <a:ext cx="1574005" cy="37806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25374"/>
            <a:ext cx="2131378" cy="1133352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4152" y="828881"/>
            <a:ext cx="10520676" cy="41017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informe especial del sector metalúrgico"/>
          <p:cNvSpPr txBox="1"/>
          <p:nvPr userDrawn="1"/>
        </p:nvSpPr>
        <p:spPr>
          <a:xfrm>
            <a:off x="3175282" y="251262"/>
            <a:ext cx="4994664" cy="39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6211" rIns="56211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sz="1967" err="1">
                <a:latin typeface="DIN" panose="02000603040000020004" pitchFamily="2" charset="0"/>
              </a:rPr>
              <a:t>informe</a:t>
            </a:r>
            <a:r>
              <a:rPr sz="1967">
                <a:latin typeface="DIN" panose="02000603040000020004" pitchFamily="2" charset="0"/>
              </a:rPr>
              <a:t> especial del sector </a:t>
            </a:r>
            <a:r>
              <a:rPr sz="1967" err="1">
                <a:latin typeface="DIN" panose="02000603040000020004" pitchFamily="2" charset="0"/>
              </a:rPr>
              <a:t>metalúrgico</a:t>
            </a:r>
            <a:endParaRPr sz="1967">
              <a:latin typeface="DIN" panose="02000603040000020004" pitchFamily="2" charset="0"/>
            </a:endParaRPr>
          </a:p>
        </p:txBody>
      </p:sp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557371" y="194530"/>
            <a:ext cx="33832" cy="456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174" y="233867"/>
            <a:ext cx="1574005" cy="37806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25374"/>
            <a:ext cx="2131378" cy="1133352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4152" y="828881"/>
            <a:ext cx="10520676" cy="41017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informe especial del sector metalúrgico"/>
          <p:cNvSpPr txBox="1"/>
          <p:nvPr userDrawn="1"/>
        </p:nvSpPr>
        <p:spPr>
          <a:xfrm>
            <a:off x="3175282" y="251262"/>
            <a:ext cx="4994664" cy="39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6211" rIns="56211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sz="1967" err="1">
                <a:latin typeface="DIN" panose="02000603040000020004" pitchFamily="2" charset="0"/>
              </a:rPr>
              <a:t>informe</a:t>
            </a:r>
            <a:r>
              <a:rPr sz="1967">
                <a:latin typeface="DIN" panose="02000603040000020004" pitchFamily="2" charset="0"/>
              </a:rPr>
              <a:t> especial del sector </a:t>
            </a:r>
            <a:r>
              <a:rPr sz="1967" err="1">
                <a:latin typeface="DIN" panose="02000603040000020004" pitchFamily="2" charset="0"/>
              </a:rPr>
              <a:t>metalúrgico</a:t>
            </a:r>
            <a:endParaRPr sz="1967">
              <a:latin typeface="DIN" panose="02000603040000020004" pitchFamily="2" charset="0"/>
            </a:endParaRPr>
          </a:p>
        </p:txBody>
      </p:sp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557371" y="194530"/>
            <a:ext cx="33832" cy="456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174" y="233867"/>
            <a:ext cx="1574005" cy="37806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25374"/>
            <a:ext cx="2131378" cy="1133352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4152" y="828881"/>
            <a:ext cx="10520676" cy="41017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informe especial del sector metalúrgico"/>
          <p:cNvSpPr txBox="1"/>
          <p:nvPr userDrawn="1"/>
        </p:nvSpPr>
        <p:spPr>
          <a:xfrm>
            <a:off x="3175282" y="251262"/>
            <a:ext cx="4994664" cy="39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6211" rIns="56211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sz="1967" err="1">
                <a:latin typeface="DIN" panose="02000603040000020004" pitchFamily="2" charset="0"/>
              </a:rPr>
              <a:t>informe</a:t>
            </a:r>
            <a:r>
              <a:rPr sz="1967">
                <a:latin typeface="DIN" panose="02000603040000020004" pitchFamily="2" charset="0"/>
              </a:rPr>
              <a:t> especial del sector </a:t>
            </a:r>
            <a:r>
              <a:rPr sz="1967" err="1">
                <a:latin typeface="DIN" panose="02000603040000020004" pitchFamily="2" charset="0"/>
              </a:rPr>
              <a:t>metalúrgico</a:t>
            </a:r>
            <a:endParaRPr sz="1967">
              <a:latin typeface="DIN" panose="02000603040000020004" pitchFamily="2" charset="0"/>
            </a:endParaRPr>
          </a:p>
        </p:txBody>
      </p:sp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557371" y="194530"/>
            <a:ext cx="33832" cy="456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174" y="233867"/>
            <a:ext cx="1574005" cy="37806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25374"/>
            <a:ext cx="2131378" cy="1133352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4152" y="828881"/>
            <a:ext cx="10520676" cy="41017"/>
          </a:xfrm>
          <a:prstGeom prst="rect">
            <a:avLst/>
          </a:prstGeom>
          <a:ln w="12700">
            <a:miter lim="400000"/>
          </a:ln>
        </p:spPr>
      </p:pic>
      <p:sp>
        <p:nvSpPr>
          <p:cNvPr id="8" name="informe especial del sector metalúrgico"/>
          <p:cNvSpPr txBox="1"/>
          <p:nvPr userDrawn="1"/>
        </p:nvSpPr>
        <p:spPr>
          <a:xfrm>
            <a:off x="3175282" y="251262"/>
            <a:ext cx="4994664" cy="39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6211" rIns="56211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sz="1967" err="1">
                <a:latin typeface="DIN" panose="02000603040000020004" pitchFamily="2" charset="0"/>
              </a:rPr>
              <a:t>informe</a:t>
            </a:r>
            <a:r>
              <a:rPr sz="1967">
                <a:latin typeface="DIN" panose="02000603040000020004" pitchFamily="2" charset="0"/>
              </a:rPr>
              <a:t> especial del sector </a:t>
            </a:r>
            <a:r>
              <a:rPr sz="1967" err="1">
                <a:latin typeface="DIN" panose="02000603040000020004" pitchFamily="2" charset="0"/>
              </a:rPr>
              <a:t>metalúrgico</a:t>
            </a:r>
            <a:endParaRPr sz="1967">
              <a:latin typeface="DIN" panose="02000603040000020004" pitchFamily="2" charset="0"/>
            </a:endParaRPr>
          </a:p>
        </p:txBody>
      </p:sp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557371" y="194530"/>
            <a:ext cx="33832" cy="456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174" y="233867"/>
            <a:ext cx="1574005" cy="37806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Imagen" descr="Imagen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5374"/>
            <a:ext cx="2131378" cy="1133352"/>
          </a:xfrm>
          <a:prstGeom prst="rect">
            <a:avLst/>
          </a:prstGeom>
          <a:ln w="12700">
            <a:miter lim="400000"/>
          </a:ln>
        </p:spPr>
      </p:pic>
      <p:pic>
        <p:nvPicPr>
          <p:cNvPr id="46" name="Imagen" descr="Imagen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4152" y="828881"/>
            <a:ext cx="10520676" cy="41017"/>
          </a:xfrm>
          <a:prstGeom prst="rect">
            <a:avLst/>
          </a:prstGeom>
          <a:ln w="12700">
            <a:miter lim="400000"/>
          </a:ln>
        </p:spPr>
      </p:pic>
      <p:pic>
        <p:nvPicPr>
          <p:cNvPr id="49" name="Imagen" descr="Image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557371" y="194530"/>
            <a:ext cx="33832" cy="456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174" y="233867"/>
            <a:ext cx="1574005" cy="37806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7" name="informe especial del sector metalúrgico"/>
          <p:cNvSpPr txBox="1"/>
          <p:nvPr userDrawn="1"/>
        </p:nvSpPr>
        <p:spPr>
          <a:xfrm>
            <a:off x="2418574" y="174101"/>
            <a:ext cx="5828226" cy="4328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6211" rIns="56211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lang="es-AR" sz="2213" b="1">
                <a:latin typeface="DIN" panose="02000603040000020004" pitchFamily="2" charset="0"/>
              </a:rPr>
              <a:t>Financiamiento</a:t>
            </a:r>
            <a:r>
              <a:rPr lang="es-AR" sz="2213" b="1" baseline="0">
                <a:latin typeface="DIN" panose="02000603040000020004" pitchFamily="2" charset="0"/>
              </a:rPr>
              <a:t> provincia de buenos aires</a:t>
            </a:r>
            <a:endParaRPr sz="2213" b="1">
              <a:latin typeface="DIN" panose="02000603040000020004" pitchFamily="2" charset="0"/>
            </a:endParaRPr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25374"/>
            <a:ext cx="2131378" cy="1133352"/>
          </a:xfrm>
          <a:prstGeom prst="rect">
            <a:avLst/>
          </a:prstGeom>
          <a:ln w="12700">
            <a:miter lim="400000"/>
          </a:ln>
        </p:spPr>
      </p:pic>
      <p:pic>
        <p:nvPicPr>
          <p:cNvPr id="6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4152" y="828881"/>
            <a:ext cx="10520676" cy="41017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informe especial del sector metalúrgico"/>
          <p:cNvSpPr txBox="1"/>
          <p:nvPr userDrawn="1"/>
        </p:nvSpPr>
        <p:spPr>
          <a:xfrm>
            <a:off x="3175282" y="251262"/>
            <a:ext cx="4994664" cy="39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6211" rIns="56211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sz="1967" err="1">
                <a:latin typeface="DIN" panose="02000603040000020004" pitchFamily="2" charset="0"/>
              </a:rPr>
              <a:t>informe</a:t>
            </a:r>
            <a:r>
              <a:rPr sz="1967">
                <a:latin typeface="DIN" panose="02000603040000020004" pitchFamily="2" charset="0"/>
              </a:rPr>
              <a:t> especial del sector </a:t>
            </a:r>
            <a:r>
              <a:rPr sz="1967" err="1">
                <a:latin typeface="DIN" panose="02000603040000020004" pitchFamily="2" charset="0"/>
              </a:rPr>
              <a:t>metalúrgico</a:t>
            </a:r>
            <a:endParaRPr sz="1967">
              <a:latin typeface="DIN" panose="02000603040000020004" pitchFamily="2" charset="0"/>
            </a:endParaRPr>
          </a:p>
        </p:txBody>
      </p:sp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557371" y="194530"/>
            <a:ext cx="33832" cy="456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174" y="233867"/>
            <a:ext cx="1574005" cy="37806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"/>
          <p:cNvSpPr/>
          <p:nvPr userDrawn="1"/>
        </p:nvSpPr>
        <p:spPr>
          <a:xfrm>
            <a:off x="-33831" y="-16916"/>
            <a:ext cx="12246962" cy="9168306"/>
          </a:xfrm>
          <a:prstGeom prst="rect">
            <a:avLst/>
          </a:prstGeom>
          <a:solidFill>
            <a:srgbClr val="DDDEDD">
              <a:alpha val="70000"/>
            </a:srgbClr>
          </a:solidFill>
          <a:ln w="12700">
            <a:miter lim="400000"/>
          </a:ln>
        </p:spPr>
        <p:txBody>
          <a:bodyPr lIns="56211" rIns="56211" anchor="ctr"/>
          <a:lstStyle/>
          <a:p>
            <a:endParaRPr sz="2213"/>
          </a:p>
        </p:txBody>
      </p:sp>
      <p:pic>
        <p:nvPicPr>
          <p:cNvPr id="11" name="Logo-adimra.png" descr="Logo-adimr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68014" y="702656"/>
            <a:ext cx="4288279" cy="169160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42956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25374"/>
            <a:ext cx="2131378" cy="113335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4152" y="828881"/>
            <a:ext cx="10520676" cy="41017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informe especial del sector metalúrgico"/>
          <p:cNvSpPr txBox="1"/>
          <p:nvPr userDrawn="1"/>
        </p:nvSpPr>
        <p:spPr>
          <a:xfrm>
            <a:off x="3175282" y="251262"/>
            <a:ext cx="4994664" cy="39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6211" rIns="56211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sz="1967" err="1">
                <a:latin typeface="DIN" panose="02000603040000020004" pitchFamily="2" charset="0"/>
              </a:rPr>
              <a:t>informe</a:t>
            </a:r>
            <a:r>
              <a:rPr sz="1967">
                <a:latin typeface="DIN" panose="02000603040000020004" pitchFamily="2" charset="0"/>
              </a:rPr>
              <a:t> especial del sector </a:t>
            </a:r>
            <a:r>
              <a:rPr sz="1967" err="1">
                <a:latin typeface="DIN" panose="02000603040000020004" pitchFamily="2" charset="0"/>
              </a:rPr>
              <a:t>metalúrgico</a:t>
            </a:r>
            <a:endParaRPr sz="1967">
              <a:latin typeface="DIN" panose="02000603040000020004" pitchFamily="2" charset="0"/>
            </a:endParaRPr>
          </a:p>
        </p:txBody>
      </p:sp>
      <p:pic>
        <p:nvPicPr>
          <p:cNvPr id="12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557371" y="194530"/>
            <a:ext cx="33832" cy="456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174" y="233867"/>
            <a:ext cx="1574005" cy="37806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25374"/>
            <a:ext cx="2131378" cy="113335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4152" y="828881"/>
            <a:ext cx="10520676" cy="41017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informe especial del sector metalúrgico"/>
          <p:cNvSpPr txBox="1"/>
          <p:nvPr userDrawn="1"/>
        </p:nvSpPr>
        <p:spPr>
          <a:xfrm>
            <a:off x="3175282" y="251262"/>
            <a:ext cx="4994664" cy="39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6211" rIns="56211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sz="1967" err="1">
                <a:latin typeface="DIN" panose="02000603040000020004" pitchFamily="2" charset="0"/>
              </a:rPr>
              <a:t>informe</a:t>
            </a:r>
            <a:r>
              <a:rPr sz="1967">
                <a:latin typeface="DIN" panose="02000603040000020004" pitchFamily="2" charset="0"/>
              </a:rPr>
              <a:t> especial del sector </a:t>
            </a:r>
            <a:r>
              <a:rPr sz="1967" err="1">
                <a:latin typeface="DIN" panose="02000603040000020004" pitchFamily="2" charset="0"/>
              </a:rPr>
              <a:t>metalúrgico</a:t>
            </a:r>
            <a:endParaRPr sz="1967">
              <a:latin typeface="DIN" panose="02000603040000020004" pitchFamily="2" charset="0"/>
            </a:endParaRPr>
          </a:p>
        </p:txBody>
      </p:sp>
      <p:pic>
        <p:nvPicPr>
          <p:cNvPr id="12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557371" y="194530"/>
            <a:ext cx="33832" cy="456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174" y="233867"/>
            <a:ext cx="1574005" cy="37806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25374"/>
            <a:ext cx="2131378" cy="1133352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4152" y="828881"/>
            <a:ext cx="10520676" cy="41017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informe especial del sector metalúrgico"/>
          <p:cNvSpPr txBox="1"/>
          <p:nvPr userDrawn="1"/>
        </p:nvSpPr>
        <p:spPr>
          <a:xfrm>
            <a:off x="3175282" y="251262"/>
            <a:ext cx="4994664" cy="39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6211" rIns="56211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sz="1967" err="1">
                <a:latin typeface="DIN" panose="02000603040000020004" pitchFamily="2" charset="0"/>
              </a:rPr>
              <a:t>informe</a:t>
            </a:r>
            <a:r>
              <a:rPr sz="1967">
                <a:latin typeface="DIN" panose="02000603040000020004" pitchFamily="2" charset="0"/>
              </a:rPr>
              <a:t> especial del sector </a:t>
            </a:r>
            <a:r>
              <a:rPr sz="1967" err="1">
                <a:latin typeface="DIN" panose="02000603040000020004" pitchFamily="2" charset="0"/>
              </a:rPr>
              <a:t>metalúrgico</a:t>
            </a:r>
            <a:endParaRPr sz="1967">
              <a:latin typeface="DIN" panose="02000603040000020004" pitchFamily="2" charset="0"/>
            </a:endParaRPr>
          </a:p>
        </p:txBody>
      </p:sp>
      <p:pic>
        <p:nvPicPr>
          <p:cNvPr id="13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557371" y="194530"/>
            <a:ext cx="33832" cy="456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174" y="233867"/>
            <a:ext cx="1574005" cy="37806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25374"/>
            <a:ext cx="2131378" cy="1133352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4152" y="828881"/>
            <a:ext cx="10520676" cy="41017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informe especial del sector metalúrgico"/>
          <p:cNvSpPr txBox="1"/>
          <p:nvPr userDrawn="1"/>
        </p:nvSpPr>
        <p:spPr>
          <a:xfrm>
            <a:off x="3175282" y="251262"/>
            <a:ext cx="4994664" cy="39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6211" rIns="56211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sz="1967" err="1">
                <a:latin typeface="DIN" panose="02000603040000020004" pitchFamily="2" charset="0"/>
              </a:rPr>
              <a:t>informe</a:t>
            </a:r>
            <a:r>
              <a:rPr sz="1967">
                <a:latin typeface="DIN" panose="02000603040000020004" pitchFamily="2" charset="0"/>
              </a:rPr>
              <a:t> especial del sector </a:t>
            </a:r>
            <a:r>
              <a:rPr sz="1967" err="1">
                <a:latin typeface="DIN" panose="02000603040000020004" pitchFamily="2" charset="0"/>
              </a:rPr>
              <a:t>metalúrgico</a:t>
            </a:r>
            <a:endParaRPr sz="1967">
              <a:latin typeface="DIN" panose="02000603040000020004" pitchFamily="2" charset="0"/>
            </a:endParaRPr>
          </a:p>
        </p:txBody>
      </p:sp>
      <p:pic>
        <p:nvPicPr>
          <p:cNvPr id="11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557371" y="194530"/>
            <a:ext cx="33832" cy="456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174" y="233867"/>
            <a:ext cx="1574005" cy="37806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25374"/>
            <a:ext cx="2131378" cy="1133352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4152" y="828881"/>
            <a:ext cx="10520676" cy="41017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informe especial del sector metalúrgico"/>
          <p:cNvSpPr txBox="1"/>
          <p:nvPr userDrawn="1"/>
        </p:nvSpPr>
        <p:spPr>
          <a:xfrm>
            <a:off x="3175282" y="251262"/>
            <a:ext cx="4994664" cy="39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6211" rIns="56211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sz="1967" err="1">
                <a:latin typeface="DIN" panose="02000603040000020004" pitchFamily="2" charset="0"/>
              </a:rPr>
              <a:t>informe</a:t>
            </a:r>
            <a:r>
              <a:rPr sz="1967">
                <a:latin typeface="DIN" panose="02000603040000020004" pitchFamily="2" charset="0"/>
              </a:rPr>
              <a:t> especial del sector </a:t>
            </a:r>
            <a:r>
              <a:rPr sz="1967" err="1">
                <a:latin typeface="DIN" panose="02000603040000020004" pitchFamily="2" charset="0"/>
              </a:rPr>
              <a:t>metalúrgico</a:t>
            </a:r>
            <a:endParaRPr sz="1967">
              <a:latin typeface="DIN" panose="02000603040000020004" pitchFamily="2" charset="0"/>
            </a:endParaRPr>
          </a:p>
        </p:txBody>
      </p:sp>
      <p:pic>
        <p:nvPicPr>
          <p:cNvPr id="13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557371" y="194530"/>
            <a:ext cx="33832" cy="456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174" y="233867"/>
            <a:ext cx="1574005" cy="37806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25374"/>
            <a:ext cx="2131378" cy="1133352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4152" y="828881"/>
            <a:ext cx="10520676" cy="41017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informe especial del sector metalúrgico"/>
          <p:cNvSpPr txBox="1"/>
          <p:nvPr userDrawn="1"/>
        </p:nvSpPr>
        <p:spPr>
          <a:xfrm>
            <a:off x="3175282" y="251262"/>
            <a:ext cx="4994664" cy="39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6211" rIns="56211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sz="1967" err="1">
                <a:latin typeface="DIN" panose="02000603040000020004" pitchFamily="2" charset="0"/>
              </a:rPr>
              <a:t>informe</a:t>
            </a:r>
            <a:r>
              <a:rPr sz="1967">
                <a:latin typeface="DIN" panose="02000603040000020004" pitchFamily="2" charset="0"/>
              </a:rPr>
              <a:t> especial del sector </a:t>
            </a:r>
            <a:r>
              <a:rPr sz="1967" err="1">
                <a:latin typeface="DIN" panose="02000603040000020004" pitchFamily="2" charset="0"/>
              </a:rPr>
              <a:t>metalúrgico</a:t>
            </a:r>
            <a:endParaRPr sz="1967">
              <a:latin typeface="DIN" panose="02000603040000020004" pitchFamily="2" charset="0"/>
            </a:endParaRPr>
          </a:p>
        </p:txBody>
      </p:sp>
      <p:pic>
        <p:nvPicPr>
          <p:cNvPr id="13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557371" y="194530"/>
            <a:ext cx="33832" cy="456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174" y="233867"/>
            <a:ext cx="1574005" cy="37806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" descr="Imagen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25374"/>
            <a:ext cx="2131378" cy="113335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74152" y="828881"/>
            <a:ext cx="10520676" cy="41017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informe especial del sector metalúrgico"/>
          <p:cNvSpPr txBox="1"/>
          <p:nvPr userDrawn="1"/>
        </p:nvSpPr>
        <p:spPr>
          <a:xfrm>
            <a:off x="3175282" y="251262"/>
            <a:ext cx="4994664" cy="3950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6211" rIns="56211">
            <a:spAutoFit/>
          </a:bodyPr>
          <a:lstStyle>
            <a:lvl1pPr>
              <a:defRPr sz="1600" cap="all">
                <a:solidFill>
                  <a:srgbClr val="0065A4"/>
                </a:solidFill>
                <a:latin typeface="DIN-Regular"/>
                <a:ea typeface="DIN-Regular"/>
                <a:cs typeface="DIN-Regular"/>
                <a:sym typeface="DIN-Regular"/>
              </a:defRPr>
            </a:lvl1pPr>
          </a:lstStyle>
          <a:p>
            <a:r>
              <a:rPr sz="1967" err="1">
                <a:latin typeface="DIN" panose="02000603040000020004" pitchFamily="2" charset="0"/>
              </a:rPr>
              <a:t>informe</a:t>
            </a:r>
            <a:r>
              <a:rPr sz="1967">
                <a:latin typeface="DIN" panose="02000603040000020004" pitchFamily="2" charset="0"/>
              </a:rPr>
              <a:t> especial del sector </a:t>
            </a:r>
            <a:r>
              <a:rPr sz="1967" err="1">
                <a:latin typeface="DIN" panose="02000603040000020004" pitchFamily="2" charset="0"/>
              </a:rPr>
              <a:t>metalúrgico</a:t>
            </a:r>
            <a:endParaRPr sz="1967">
              <a:latin typeface="DIN" panose="02000603040000020004" pitchFamily="2" charset="0"/>
            </a:endParaRPr>
          </a:p>
        </p:txBody>
      </p:sp>
      <p:pic>
        <p:nvPicPr>
          <p:cNvPr id="12" name="Imagen" descr="Imagen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9557371" y="194530"/>
            <a:ext cx="33832" cy="45672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officeArt object"/>
          <p:cNvPicPr/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0174" y="233867"/>
            <a:ext cx="1574005" cy="37806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riángulo"/>
          <p:cNvSpPr/>
          <p:nvPr/>
        </p:nvSpPr>
        <p:spPr>
          <a:xfrm>
            <a:off x="-16914" y="-50746"/>
            <a:ext cx="7970002" cy="92359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01B3FF"/>
          </a:solidFill>
          <a:ln w="12700">
            <a:miter lim="400000"/>
          </a:ln>
        </p:spPr>
        <p:txBody>
          <a:bodyPr lIns="56211" rIns="56211" anchor="ctr"/>
          <a:lstStyle/>
          <a:p>
            <a:endParaRPr sz="2213"/>
          </a:p>
        </p:txBody>
      </p:sp>
      <p:grpSp>
        <p:nvGrpSpPr>
          <p:cNvPr id="24" name="Group 23"/>
          <p:cNvGrpSpPr/>
          <p:nvPr/>
        </p:nvGrpSpPr>
        <p:grpSpPr>
          <a:xfrm>
            <a:off x="3501" y="-36471"/>
            <a:ext cx="12175801" cy="9300247"/>
            <a:chOff x="-31750" y="-57150"/>
            <a:chExt cx="9141373" cy="6982459"/>
          </a:xfrm>
        </p:grpSpPr>
        <p:pic>
          <p:nvPicPr>
            <p:cNvPr id="25" name="Imagen" descr="Imagen"/>
            <p:cNvPicPr>
              <a:picLocks noChangeAspect="1"/>
            </p:cNvPicPr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-31750" y="-57150"/>
              <a:ext cx="2595633" cy="1648655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26" name="Imagen" descr="Imagen"/>
            <p:cNvPicPr>
              <a:picLocks noChangeAspect="1"/>
            </p:cNvPicPr>
            <p:nvPr/>
          </p:nvPicPr>
          <p:blipFill rotWithShape="1">
            <a:blip r:embed="rId25" cstate="print"/>
            <a:srcRect l="-1107" t="-764" r="2250" b="764"/>
            <a:stretch/>
          </p:blipFill>
          <p:spPr>
            <a:xfrm>
              <a:off x="2974682" y="4006846"/>
              <a:ext cx="6134941" cy="2918463"/>
            </a:xfrm>
            <a:prstGeom prst="rect">
              <a:avLst/>
            </a:prstGeom>
            <a:ln w="12700">
              <a:miter lim="400000"/>
            </a:ln>
          </p:spPr>
        </p:pic>
      </p:grpSp>
      <p:pic>
        <p:nvPicPr>
          <p:cNvPr id="28" name="officeArt object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8792" y="8115932"/>
            <a:ext cx="1953242" cy="469156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4" name="Picture 3" descr="tapa-ppt-01.png"/>
          <p:cNvPicPr>
            <a:picLocks noChangeAspect="1"/>
          </p:cNvPicPr>
          <p:nvPr/>
        </p:nvPicPr>
        <p:blipFill>
          <a:blip r:embed="rId27" cstate="print">
            <a:alphaModFix amt="4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69" y="3275632"/>
            <a:ext cx="4507800" cy="51809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2" r:id="rId20"/>
    <p:sldLayoutId id="2147483673" r:id="rId21"/>
    <p:sldLayoutId id="2147483675" r:id="rId22"/>
  </p:sldLayoutIdLst>
  <p:transition spd="med"/>
  <p:hf hdr="0" ftr="0" dt="0"/>
  <p:txStyles>
    <p:titleStyle>
      <a:lvl1pPr marL="0" marR="0" indent="0" algn="ctr" defTabSz="112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1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112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1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112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1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112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1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112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1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112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1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112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1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112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1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112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1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421584" marR="0" indent="-421584" algn="l" defTabSz="1124229" rtl="0" latinLnBrk="0">
        <a:lnSpc>
          <a:spcPct val="100000"/>
        </a:lnSpc>
        <a:spcBef>
          <a:spcPts val="861"/>
        </a:spcBef>
        <a:spcAft>
          <a:spcPts val="0"/>
        </a:spcAft>
        <a:buClrTx/>
        <a:buSzPct val="100000"/>
        <a:buFont typeface="Arial"/>
        <a:buChar char="•"/>
        <a:tabLst/>
        <a:defRPr sz="3934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963623" marR="0" indent="-401510" algn="l" defTabSz="1124229" rtl="0" latinLnBrk="0">
        <a:lnSpc>
          <a:spcPct val="100000"/>
        </a:lnSpc>
        <a:spcBef>
          <a:spcPts val="861"/>
        </a:spcBef>
        <a:spcAft>
          <a:spcPts val="0"/>
        </a:spcAft>
        <a:buClrTx/>
        <a:buSzPct val="100000"/>
        <a:buFont typeface="Arial"/>
        <a:buChar char="–"/>
        <a:tabLst/>
        <a:defRPr sz="3934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498971" marR="0" indent="-374743" algn="l" defTabSz="1124229" rtl="0" latinLnBrk="0">
        <a:lnSpc>
          <a:spcPct val="100000"/>
        </a:lnSpc>
        <a:spcBef>
          <a:spcPts val="861"/>
        </a:spcBef>
        <a:spcAft>
          <a:spcPts val="0"/>
        </a:spcAft>
        <a:buClrTx/>
        <a:buSzPct val="100000"/>
        <a:buFont typeface="Arial"/>
        <a:buChar char="•"/>
        <a:tabLst/>
        <a:defRPr sz="3934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2136035" marR="0" indent="-449692" algn="l" defTabSz="1124229" rtl="0" latinLnBrk="0">
        <a:lnSpc>
          <a:spcPct val="100000"/>
        </a:lnSpc>
        <a:spcBef>
          <a:spcPts val="861"/>
        </a:spcBef>
        <a:spcAft>
          <a:spcPts val="0"/>
        </a:spcAft>
        <a:buClrTx/>
        <a:buSzPct val="100000"/>
        <a:buFont typeface="Arial"/>
        <a:buChar char="–"/>
        <a:tabLst/>
        <a:defRPr sz="3934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698148" marR="0" indent="-449692" algn="l" defTabSz="1124229" rtl="0" latinLnBrk="0">
        <a:lnSpc>
          <a:spcPct val="100000"/>
        </a:lnSpc>
        <a:spcBef>
          <a:spcPts val="861"/>
        </a:spcBef>
        <a:spcAft>
          <a:spcPts val="0"/>
        </a:spcAft>
        <a:buClrTx/>
        <a:buSzPct val="100000"/>
        <a:buFont typeface="Arial"/>
        <a:buChar char="»"/>
        <a:tabLst/>
        <a:defRPr sz="3934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260263" marR="0" indent="-449692" algn="l" defTabSz="1124229" rtl="0" latinLnBrk="0">
        <a:lnSpc>
          <a:spcPct val="100000"/>
        </a:lnSpc>
        <a:spcBef>
          <a:spcPts val="861"/>
        </a:spcBef>
        <a:spcAft>
          <a:spcPts val="0"/>
        </a:spcAft>
        <a:buClrTx/>
        <a:buSzPct val="100000"/>
        <a:buFont typeface="Arial"/>
        <a:buChar char="•"/>
        <a:tabLst/>
        <a:defRPr sz="3934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822377" marR="0" indent="-449692" algn="l" defTabSz="1124229" rtl="0" latinLnBrk="0">
        <a:lnSpc>
          <a:spcPct val="100000"/>
        </a:lnSpc>
        <a:spcBef>
          <a:spcPts val="861"/>
        </a:spcBef>
        <a:spcAft>
          <a:spcPts val="0"/>
        </a:spcAft>
        <a:buClrTx/>
        <a:buSzPct val="100000"/>
        <a:buFont typeface="Arial"/>
        <a:buChar char="•"/>
        <a:tabLst/>
        <a:defRPr sz="3934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4384491" marR="0" indent="-449691" algn="l" defTabSz="1124229" rtl="0" latinLnBrk="0">
        <a:lnSpc>
          <a:spcPct val="100000"/>
        </a:lnSpc>
        <a:spcBef>
          <a:spcPts val="861"/>
        </a:spcBef>
        <a:spcAft>
          <a:spcPts val="0"/>
        </a:spcAft>
        <a:buClrTx/>
        <a:buSzPct val="100000"/>
        <a:buFont typeface="Arial"/>
        <a:buChar char="•"/>
        <a:tabLst/>
        <a:defRPr sz="3934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946604" marR="0" indent="-449691" algn="l" defTabSz="1124229" rtl="0" latinLnBrk="0">
        <a:lnSpc>
          <a:spcPct val="100000"/>
        </a:lnSpc>
        <a:spcBef>
          <a:spcPts val="861"/>
        </a:spcBef>
        <a:spcAft>
          <a:spcPts val="0"/>
        </a:spcAft>
        <a:buClrTx/>
        <a:buSzPct val="100000"/>
        <a:buFont typeface="Arial"/>
        <a:buChar char="•"/>
        <a:tabLst/>
        <a:defRPr sz="3934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112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562115" algn="r" defTabSz="112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1124229" algn="r" defTabSz="112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686343" algn="r" defTabSz="112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2248458" algn="r" defTabSz="112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810571" algn="r" defTabSz="112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3372686" algn="r" defTabSz="112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934800" algn="r" defTabSz="112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4496914" algn="r" defTabSz="112422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75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comments" Target="../comments/comment1.xml"/><Relationship Id="rId5" Type="http://schemas.openxmlformats.org/officeDocument/2006/relationships/image" Target="../media/image17.png"/><Relationship Id="rId10" Type="http://schemas.openxmlformats.org/officeDocument/2006/relationships/chart" Target="../charts/chart1.xml"/><Relationship Id="rId4" Type="http://schemas.openxmlformats.org/officeDocument/2006/relationships/image" Target="../media/image16.svg"/><Relationship Id="rId9" Type="http://schemas.openxmlformats.org/officeDocument/2006/relationships/image" Target="../media/image21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image" Target="../media/image14.png"/><Relationship Id="rId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svg"/><Relationship Id="rId10" Type="http://schemas.openxmlformats.org/officeDocument/2006/relationships/image" Target="../media/image31.sv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32.png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svg"/><Relationship Id="rId5" Type="http://schemas.openxmlformats.org/officeDocument/2006/relationships/image" Target="../media/image34.png"/><Relationship Id="rId4" Type="http://schemas.openxmlformats.org/officeDocument/2006/relationships/image" Target="../media/image33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svg"/><Relationship Id="rId12" Type="http://schemas.openxmlformats.org/officeDocument/2006/relationships/image" Target="../media/image1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svg"/><Relationship Id="rId5" Type="http://schemas.openxmlformats.org/officeDocument/2006/relationships/image" Target="../media/image38.sv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jbuccafusca@adimra.org.ar" TargetMode="External"/><Relationship Id="rId2" Type="http://schemas.openxmlformats.org/officeDocument/2006/relationships/hyperlink" Target="mailto:ccarregal@adimra.org.ar" TargetMode="Externa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485943" y="1138301"/>
            <a:ext cx="11028186" cy="4394695"/>
            <a:chOff x="373701" y="640080"/>
            <a:chExt cx="8279765" cy="2962224"/>
          </a:xfrm>
        </p:grpSpPr>
        <p:sp>
          <p:nvSpPr>
            <p:cNvPr id="3" name="actualidad de la industria metalúrgica"/>
            <p:cNvSpPr txBox="1"/>
            <p:nvPr/>
          </p:nvSpPr>
          <p:spPr>
            <a:xfrm>
              <a:off x="373701" y="640080"/>
              <a:ext cx="8279764" cy="30452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6211" rIns="56211">
              <a:spAutoFit/>
            </a:bodyPr>
            <a:lstStyle>
              <a:lvl1pPr marR="457200" algn="r" defTabSz="457200">
                <a:tabLst>
                  <a:tab pos="444500" algn="l"/>
                  <a:tab pos="889000" algn="l"/>
                  <a:tab pos="1346200" algn="l"/>
                  <a:tab pos="1790700" algn="l"/>
                  <a:tab pos="2247900" algn="l"/>
                  <a:tab pos="2692400" algn="l"/>
                  <a:tab pos="3136900" algn="l"/>
                  <a:tab pos="3594100" algn="l"/>
                  <a:tab pos="4038600" algn="l"/>
                </a:tabLst>
                <a:defRPr sz="1900" cap="all">
                  <a:solidFill>
                    <a:srgbClr val="65666C"/>
                  </a:solidFill>
                  <a:uFill>
                    <a:solidFill>
                      <a:srgbClr val="007AB3"/>
                    </a:solidFill>
                  </a:uFill>
                  <a:latin typeface="DIN-Medium"/>
                  <a:ea typeface="DIN-Medium"/>
                  <a:cs typeface="DIN-Medium"/>
                  <a:sym typeface="DIN-Medium"/>
                </a:defRPr>
              </a:lvl1pPr>
            </a:lstStyle>
            <a:p>
              <a:endParaRPr sz="2336"/>
            </a:p>
          </p:txBody>
        </p:sp>
        <p:sp>
          <p:nvSpPr>
            <p:cNvPr id="4" name="INFORME especial…"/>
            <p:cNvSpPr txBox="1"/>
            <p:nvPr/>
          </p:nvSpPr>
          <p:spPr>
            <a:xfrm>
              <a:off x="1248554" y="1052736"/>
              <a:ext cx="7404911" cy="117890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6211" rIns="0">
              <a:spAutoFit/>
            </a:bodyPr>
            <a:lstStyle/>
            <a:p>
              <a:pPr marR="562115" algn="ctr" defTabSz="562115">
                <a:lnSpc>
                  <a:spcPct val="112000"/>
                </a:lnSpc>
                <a:tabLst>
                  <a:tab pos="546499" algn="l"/>
                  <a:tab pos="1093001" algn="l"/>
                  <a:tab pos="1655115" algn="l"/>
                  <a:tab pos="2201615" algn="l"/>
                  <a:tab pos="2763729" algn="l"/>
                  <a:tab pos="3310229" algn="l"/>
                  <a:tab pos="3856730" algn="l"/>
                  <a:tab pos="4418843" algn="l"/>
                  <a:tab pos="4965344" algn="l"/>
                  <a:tab pos="5527459" algn="l"/>
                </a:tabLst>
                <a:defRPr sz="3800" cap="all">
                  <a:solidFill>
                    <a:srgbClr val="005C98"/>
                  </a:solidFill>
                  <a:uFill>
                    <a:solidFill>
                      <a:srgbClr val="323333"/>
                    </a:solidFill>
                  </a:uFill>
                  <a:latin typeface="DIN-Medium"/>
                  <a:ea typeface="DIN-Medium"/>
                  <a:cs typeface="DIN-Medium"/>
                  <a:sym typeface="DIN-Medium"/>
                </a:defRPr>
              </a:pPr>
              <a:r>
                <a:rPr lang="es-AR" sz="4180">
                  <a:ln>
                    <a:solidFill>
                      <a:schemeClr val="bg1">
                        <a:lumMod val="75000"/>
                      </a:schemeClr>
                    </a:solidFill>
                  </a:ln>
                  <a:solidFill>
                    <a:srgbClr val="002F8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Calibri" panose="020F0502020204030204" pitchFamily="34" charset="0"/>
                  <a:cs typeface="Calibri" panose="020F0502020204030204" pitchFamily="34" charset="0"/>
                  <a:sym typeface="DIN-Medium"/>
                </a:rPr>
                <a:t>Informe</a:t>
              </a:r>
              <a:r>
                <a:rPr lang="es-AR" sz="5656" kern="1200" cap="all">
                  <a:solidFill>
                    <a:srgbClr val="0C8FCF"/>
                  </a:solidFill>
                  <a:uFill>
                    <a:solidFill>
                      <a:srgbClr val="323333"/>
                    </a:solidFill>
                  </a:uFill>
                  <a:latin typeface="Calibri" panose="020F0502020204030204" pitchFamily="34" charset="0"/>
                  <a:ea typeface="DIN-Medium"/>
                  <a:cs typeface="Calibri" panose="020F0502020204030204" pitchFamily="34" charset="0"/>
                  <a:sym typeface="DIN-Medium"/>
                </a:rPr>
                <a:t> </a:t>
              </a:r>
              <a:r>
                <a:rPr lang="es-AR" sz="4180">
                  <a:ln>
                    <a:solidFill>
                      <a:schemeClr val="bg1">
                        <a:lumMod val="75000"/>
                      </a:schemeClr>
                    </a:solidFill>
                  </a:ln>
                  <a:solidFill>
                    <a:srgbClr val="002F8E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Calibri" panose="020F0502020204030204" pitchFamily="34" charset="0"/>
                  <a:cs typeface="Calibri" panose="020F0502020204030204" pitchFamily="34" charset="0"/>
                  <a:sym typeface="DIN-Medium"/>
                </a:rPr>
                <a:t>de evolución financiera y crediticia</a:t>
              </a:r>
            </a:p>
          </p:txBody>
        </p:sp>
        <p:sp>
          <p:nvSpPr>
            <p:cNvPr id="5" name="Septiembre 2018"/>
            <p:cNvSpPr txBox="1"/>
            <p:nvPr/>
          </p:nvSpPr>
          <p:spPr>
            <a:xfrm>
              <a:off x="5292402" y="3284984"/>
              <a:ext cx="3361064" cy="31732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6211" rIns="56211">
              <a:spAutoFit/>
            </a:bodyPr>
            <a:lstStyle>
              <a:lvl1pPr marR="457200" algn="r" defTabSz="457200">
                <a:tabLst>
                  <a:tab pos="444500" algn="l"/>
                  <a:tab pos="889000" algn="l"/>
                  <a:tab pos="1346200" algn="l"/>
                  <a:tab pos="1790700" algn="l"/>
                  <a:tab pos="2247900" algn="l"/>
                </a:tabLst>
                <a:defRPr sz="1300">
                  <a:solidFill>
                    <a:srgbClr val="929292"/>
                  </a:solidFill>
                  <a:uFill>
                    <a:solidFill>
                      <a:srgbClr val="007AB3"/>
                    </a:solidFill>
                  </a:uFill>
                  <a:latin typeface="DIN-Medium"/>
                  <a:ea typeface="DIN-Medium"/>
                  <a:cs typeface="DIN-Medium"/>
                  <a:sym typeface="DIN-Medium"/>
                </a:defRPr>
              </a:lvl1pPr>
            </a:lstStyle>
            <a:p>
              <a:r>
                <a:rPr lang="es-ES" sz="2459">
                  <a:latin typeface="Calibri" panose="020F0502020204030204" pitchFamily="34" charset="0"/>
                  <a:cs typeface="Calibri" panose="020F0502020204030204" pitchFamily="34" charset="0"/>
                </a:rPr>
                <a:t>FEBRERO</a:t>
              </a:r>
              <a:r>
                <a:rPr lang="es-AR" sz="2459">
                  <a:latin typeface="Calibri" panose="020F0502020204030204" pitchFamily="34" charset="0"/>
                  <a:cs typeface="Calibri" panose="020F0502020204030204" pitchFamily="34" charset="0"/>
                </a:rPr>
                <a:t> 2021</a:t>
              </a:r>
              <a:endParaRPr sz="2459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083187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2 CuadroTexto">
            <a:extLst>
              <a:ext uri="{FF2B5EF4-FFF2-40B4-BE49-F238E27FC236}">
                <a16:creationId xmlns:a16="http://schemas.microsoft.com/office/drawing/2014/main" id="{044F74A9-7191-2047-8DF8-A4C995B260ED}"/>
              </a:ext>
            </a:extLst>
          </p:cNvPr>
          <p:cNvSpPr txBox="1"/>
          <p:nvPr/>
        </p:nvSpPr>
        <p:spPr>
          <a:xfrm>
            <a:off x="2273226" y="15216"/>
            <a:ext cx="6994100" cy="756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6211" tIns="56211" rIns="56211" bIns="56211" numCol="1" spcCol="38100" rtlCol="0" anchor="t">
            <a:spAutoFit/>
          </a:bodyPr>
          <a:lstStyle/>
          <a:p>
            <a:pPr algn="ctr" defTabSz="1124229"/>
            <a:r>
              <a:rPr lang="es-ES" sz="418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RESUMEN EJECUTIVO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4FFC5CE-AEAE-0643-A69F-4964D314797A}"/>
              </a:ext>
            </a:extLst>
          </p:cNvPr>
          <p:cNvSpPr/>
          <p:nvPr/>
        </p:nvSpPr>
        <p:spPr>
          <a:xfrm>
            <a:off x="308198" y="2370474"/>
            <a:ext cx="116652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solidFill>
                  <a:srgbClr val="021F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s-ES" sz="2000" dirty="0">
                <a:solidFill>
                  <a:srgbClr val="021D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El </a:t>
            </a:r>
            <a:r>
              <a:rPr lang="es-ES" sz="2000" b="1" dirty="0">
                <a:solidFill>
                  <a:srgbClr val="021D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stock de crédito al SPNF creció</a:t>
            </a:r>
            <a:r>
              <a:rPr lang="es-ES" sz="2000" dirty="0">
                <a:solidFill>
                  <a:srgbClr val="021D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en diciembre </a:t>
            </a:r>
            <a:r>
              <a:rPr lang="es-ES" sz="2000" b="1" dirty="0">
                <a:solidFill>
                  <a:srgbClr val="021D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10,1% en términos interanuales</a:t>
            </a:r>
            <a:r>
              <a:rPr lang="es-ES" sz="2000" dirty="0">
                <a:solidFill>
                  <a:srgbClr val="021D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 Sin embargo, se encuentra en el mismo nivel desde agosto, y 1% por debajo del promedio de 2019. </a:t>
            </a:r>
            <a:endParaRPr lang="es-AR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282B7C3-327B-C04E-9C20-FF3C01508BE3}"/>
              </a:ext>
            </a:extLst>
          </p:cNvPr>
          <p:cNvSpPr/>
          <p:nvPr/>
        </p:nvSpPr>
        <p:spPr>
          <a:xfrm>
            <a:off x="333796" y="3165927"/>
            <a:ext cx="11665296" cy="101566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>
              <a:buFont typeface="Arial"/>
              <a:buChar char="•"/>
            </a:pPr>
            <a:r>
              <a:rPr lang="es-ES" sz="2000" dirty="0">
                <a:solidFill>
                  <a:srgbClr val="23B0F0"/>
                </a:solidFill>
                <a:latin typeface="Calibri"/>
                <a:cs typeface="Times New Roman"/>
              </a:rPr>
              <a:t> </a:t>
            </a:r>
            <a:r>
              <a:rPr lang="es-ES" sz="2000" b="1" dirty="0">
                <a:solidFill>
                  <a:srgbClr val="23B0F0"/>
                </a:solidFill>
                <a:latin typeface="Calibri"/>
                <a:cs typeface="Times New Roman"/>
              </a:rPr>
              <a:t>El crédito </a:t>
            </a:r>
            <a:r>
              <a:rPr lang="es-ES" sz="2000" b="1" dirty="0" err="1">
                <a:solidFill>
                  <a:srgbClr val="23B0F0"/>
                </a:solidFill>
                <a:latin typeface="Calibri"/>
                <a:cs typeface="Times New Roman"/>
              </a:rPr>
              <a:t>PyME</a:t>
            </a:r>
            <a:r>
              <a:rPr lang="es-ES" sz="2000" b="1" dirty="0">
                <a:solidFill>
                  <a:srgbClr val="23B0F0"/>
                </a:solidFill>
                <a:latin typeface="Calibri"/>
                <a:cs typeface="Times New Roman"/>
              </a:rPr>
              <a:t> creció 66,6%</a:t>
            </a:r>
            <a:r>
              <a:rPr lang="es-ES" sz="2000" b="1">
                <a:solidFill>
                  <a:srgbClr val="23B0F0"/>
                </a:solidFill>
                <a:latin typeface="Calibri"/>
                <a:cs typeface="Times New Roman"/>
              </a:rPr>
              <a:t> </a:t>
            </a:r>
            <a:r>
              <a:rPr lang="es-ES" sz="2000" b="1">
                <a:solidFill>
                  <a:srgbClr val="23B0F0"/>
                </a:solidFill>
                <a:latin typeface="Calibri"/>
                <a:cs typeface="Calibri"/>
              </a:rPr>
              <a:t>en diciembre</a:t>
            </a:r>
            <a:r>
              <a:rPr lang="es-ES" sz="2000" b="1">
                <a:solidFill>
                  <a:srgbClr val="23B0F0"/>
                </a:solidFill>
                <a:latin typeface="Calibri"/>
                <a:cs typeface="Times New Roman"/>
              </a:rPr>
              <a:t> </a:t>
            </a:r>
            <a:r>
              <a:rPr lang="es-ES" sz="2000" b="1" dirty="0">
                <a:solidFill>
                  <a:srgbClr val="23B0F0"/>
                </a:solidFill>
                <a:latin typeface="Calibri"/>
                <a:cs typeface="Times New Roman"/>
              </a:rPr>
              <a:t>en términos interanuales</a:t>
            </a:r>
            <a:r>
              <a:rPr lang="es-ES" sz="2000" dirty="0">
                <a:solidFill>
                  <a:srgbClr val="23B0F0"/>
                </a:solidFill>
                <a:latin typeface="Calibri"/>
                <a:cs typeface="Times New Roman"/>
              </a:rPr>
              <a:t>, a precios constantes. En </a:t>
            </a:r>
            <a:r>
              <a:rPr lang="es-ES" sz="2000" b="1" dirty="0">
                <a:solidFill>
                  <a:srgbClr val="23B0F0"/>
                </a:solidFill>
                <a:latin typeface="Calibri"/>
                <a:cs typeface="Times New Roman"/>
              </a:rPr>
              <a:t>2020</a:t>
            </a:r>
            <a:r>
              <a:rPr lang="es-ES" sz="2000" dirty="0">
                <a:solidFill>
                  <a:srgbClr val="23B0F0"/>
                </a:solidFill>
                <a:latin typeface="Calibri"/>
                <a:cs typeface="Times New Roman"/>
              </a:rPr>
              <a:t> resultó en promedio un </a:t>
            </a:r>
            <a:r>
              <a:rPr lang="es-ES" sz="2000" b="1" dirty="0">
                <a:solidFill>
                  <a:srgbClr val="23B0F0"/>
                </a:solidFill>
                <a:latin typeface="Calibri"/>
                <a:cs typeface="Times New Roman"/>
              </a:rPr>
              <a:t>23% superior </a:t>
            </a:r>
            <a:r>
              <a:rPr lang="es-ES" sz="2000" dirty="0">
                <a:solidFill>
                  <a:srgbClr val="23B0F0"/>
                </a:solidFill>
                <a:latin typeface="Calibri"/>
                <a:cs typeface="Times New Roman"/>
              </a:rPr>
              <a:t>al promedio registrado en </a:t>
            </a:r>
            <a:r>
              <a:rPr lang="es-ES" sz="2000" b="1" dirty="0">
                <a:solidFill>
                  <a:srgbClr val="23B0F0"/>
                </a:solidFill>
                <a:latin typeface="Calibri"/>
                <a:cs typeface="Times New Roman"/>
              </a:rPr>
              <a:t>2019</a:t>
            </a:r>
            <a:r>
              <a:rPr lang="es-ES" sz="2000" dirty="0">
                <a:solidFill>
                  <a:srgbClr val="23B0F0"/>
                </a:solidFill>
                <a:latin typeface="Calibri"/>
                <a:cs typeface="Times New Roman"/>
              </a:rPr>
              <a:t>. Aunque </a:t>
            </a:r>
            <a:r>
              <a:rPr lang="es-ES" sz="2000" b="1" dirty="0">
                <a:solidFill>
                  <a:srgbClr val="23B0F0"/>
                </a:solidFill>
                <a:latin typeface="Calibri"/>
                <a:cs typeface="Times New Roman"/>
              </a:rPr>
              <a:t>30% inferior </a:t>
            </a:r>
            <a:r>
              <a:rPr lang="es-ES" sz="2000" dirty="0">
                <a:solidFill>
                  <a:srgbClr val="23B0F0"/>
                </a:solidFill>
                <a:latin typeface="Calibri"/>
                <a:cs typeface="Times New Roman"/>
              </a:rPr>
              <a:t>al promedio de </a:t>
            </a:r>
            <a:r>
              <a:rPr lang="es-ES" sz="2000" b="1" dirty="0">
                <a:solidFill>
                  <a:srgbClr val="23B0F0"/>
                </a:solidFill>
                <a:latin typeface="Calibri"/>
                <a:cs typeface="Times New Roman"/>
              </a:rPr>
              <a:t>2018</a:t>
            </a:r>
            <a:r>
              <a:rPr lang="es-ES" sz="2000" dirty="0">
                <a:solidFill>
                  <a:srgbClr val="23B0F0"/>
                </a:solidFill>
                <a:latin typeface="Calibri"/>
                <a:cs typeface="Times New Roman"/>
              </a:rPr>
              <a:t>. De esta manera, mostró una </a:t>
            </a:r>
            <a:r>
              <a:rPr lang="es-ES" sz="2000" b="1" dirty="0">
                <a:solidFill>
                  <a:srgbClr val="23B0F0"/>
                </a:solidFill>
                <a:latin typeface="Calibri"/>
                <a:cs typeface="Times New Roman"/>
              </a:rPr>
              <a:t>recuperación</a:t>
            </a:r>
            <a:r>
              <a:rPr lang="es-ES" sz="2000" dirty="0">
                <a:solidFill>
                  <a:srgbClr val="23B0F0"/>
                </a:solidFill>
                <a:latin typeface="Calibri"/>
                <a:cs typeface="Times New Roman"/>
              </a:rPr>
              <a:t> </a:t>
            </a:r>
            <a:r>
              <a:rPr lang="es-ES" sz="2000" b="1" dirty="0">
                <a:solidFill>
                  <a:srgbClr val="23B0F0"/>
                </a:solidFill>
                <a:latin typeface="Calibri"/>
                <a:cs typeface="Times New Roman"/>
              </a:rPr>
              <a:t>de mayor magnitud que el SPNF</a:t>
            </a:r>
            <a:r>
              <a:rPr lang="es-ES" sz="2000" dirty="0">
                <a:solidFill>
                  <a:srgbClr val="23B0F0"/>
                </a:solidFill>
                <a:latin typeface="Calibri"/>
                <a:cs typeface="Times New Roman"/>
              </a:rPr>
              <a:t>.</a:t>
            </a:r>
            <a:endParaRPr lang="es-ES" sz="2000">
              <a:solidFill>
                <a:srgbClr val="23B0F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A9404D0-FDE9-6F46-8794-9A61065EFCE8}"/>
              </a:ext>
            </a:extLst>
          </p:cNvPr>
          <p:cNvSpPr/>
          <p:nvPr/>
        </p:nvSpPr>
        <p:spPr>
          <a:xfrm>
            <a:off x="333796" y="4269157"/>
            <a:ext cx="11665296" cy="101566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s-ES" sz="2000" dirty="0">
                <a:solidFill>
                  <a:srgbClr val="021D60"/>
                </a:solidFill>
                <a:latin typeface="Calibri"/>
                <a:cs typeface="Times New Roman"/>
              </a:rPr>
              <a:t>- </a:t>
            </a:r>
            <a:r>
              <a:rPr lang="es-ES" sz="2000" dirty="0">
                <a:solidFill>
                  <a:srgbClr val="8C9192"/>
                </a:solidFill>
                <a:latin typeface="Calibri"/>
                <a:cs typeface="Times New Roman"/>
              </a:rPr>
              <a:t>El </a:t>
            </a:r>
            <a:r>
              <a:rPr lang="es-ES" sz="2000" b="1" dirty="0">
                <a:solidFill>
                  <a:srgbClr val="8C9192"/>
                </a:solidFill>
                <a:latin typeface="Calibri"/>
                <a:cs typeface="Times New Roman"/>
              </a:rPr>
              <a:t>volumen acumulado interanual </a:t>
            </a:r>
            <a:r>
              <a:rPr lang="es-ES" sz="2000" dirty="0">
                <a:solidFill>
                  <a:srgbClr val="8C9192"/>
                </a:solidFill>
                <a:latin typeface="Calibri"/>
                <a:cs typeface="Times New Roman"/>
              </a:rPr>
              <a:t>(2020 vs 2019), a </a:t>
            </a:r>
            <a:r>
              <a:rPr lang="es-ES" sz="2000" b="1" dirty="0">
                <a:solidFill>
                  <a:srgbClr val="8C9192"/>
                </a:solidFill>
                <a:latin typeface="Calibri"/>
                <a:cs typeface="Times New Roman"/>
              </a:rPr>
              <a:t>precios constantes</a:t>
            </a:r>
            <a:r>
              <a:rPr lang="es-ES" sz="2000" dirty="0">
                <a:solidFill>
                  <a:srgbClr val="8C9192"/>
                </a:solidFill>
                <a:latin typeface="Calibri"/>
                <a:cs typeface="Times New Roman"/>
              </a:rPr>
              <a:t>, de los 3 instrumentos más utilizados por las </a:t>
            </a:r>
            <a:r>
              <a:rPr lang="es-ES" sz="2000" dirty="0" err="1">
                <a:solidFill>
                  <a:srgbClr val="8C9192"/>
                </a:solidFill>
                <a:latin typeface="Calibri"/>
                <a:cs typeface="Times New Roman"/>
              </a:rPr>
              <a:t>PyMEs</a:t>
            </a:r>
            <a:r>
              <a:rPr lang="es-ES" sz="2000" dirty="0">
                <a:solidFill>
                  <a:srgbClr val="8C9192"/>
                </a:solidFill>
                <a:latin typeface="Calibri"/>
                <a:cs typeface="Times New Roman"/>
              </a:rPr>
              <a:t>, mostró que: los montos operados por </a:t>
            </a:r>
            <a:r>
              <a:rPr lang="es-ES" sz="2000" b="1" dirty="0">
                <a:solidFill>
                  <a:srgbClr val="8C9192"/>
                </a:solidFill>
                <a:latin typeface="Calibri"/>
                <a:cs typeface="Times New Roman"/>
              </a:rPr>
              <a:t>préstamos a sola firma crecieron 246% </a:t>
            </a:r>
            <a:r>
              <a:rPr lang="es-ES" sz="2000" dirty="0">
                <a:solidFill>
                  <a:srgbClr val="8C9192"/>
                </a:solidFill>
                <a:latin typeface="Calibri"/>
                <a:cs typeface="Times New Roman"/>
              </a:rPr>
              <a:t>, los </a:t>
            </a:r>
            <a:r>
              <a:rPr lang="es-ES" sz="2000" b="1" dirty="0">
                <a:solidFill>
                  <a:srgbClr val="8C9192"/>
                </a:solidFill>
                <a:latin typeface="Calibri"/>
                <a:cs typeface="Times New Roman"/>
              </a:rPr>
              <a:t>adelantos en cuenta corriente cayeron 29%</a:t>
            </a:r>
            <a:r>
              <a:rPr lang="es-ES" sz="2000" dirty="0">
                <a:solidFill>
                  <a:srgbClr val="8C9192"/>
                </a:solidFill>
                <a:latin typeface="Calibri"/>
                <a:cs typeface="Times New Roman"/>
              </a:rPr>
              <a:t> y el </a:t>
            </a:r>
            <a:r>
              <a:rPr lang="es-ES" sz="2000" b="1" dirty="0">
                <a:solidFill>
                  <a:srgbClr val="8C9192"/>
                </a:solidFill>
                <a:latin typeface="Calibri"/>
                <a:cs typeface="Times New Roman"/>
              </a:rPr>
              <a:t>descuento de documentos cayó un 23%.</a:t>
            </a:r>
            <a:endParaRPr lang="es-AR" sz="2000" b="1" dirty="0">
              <a:solidFill>
                <a:srgbClr val="8C9192"/>
              </a:solidFill>
              <a:latin typeface="Calibri"/>
              <a:cs typeface="Times New Roman"/>
            </a:endParaRPr>
          </a:p>
        </p:txBody>
      </p:sp>
      <p:pic>
        <p:nvPicPr>
          <p:cNvPr id="9" name="Shape 876">
            <a:extLst>
              <a:ext uri="{FF2B5EF4-FFF2-40B4-BE49-F238E27FC236}">
                <a16:creationId xmlns:a16="http://schemas.microsoft.com/office/drawing/2014/main" id="{6D60F152-97BF-C746-B7F4-6B6776337FAA}"/>
              </a:ext>
            </a:extLst>
          </p:cNvPr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917230" y="695556"/>
            <a:ext cx="1662311" cy="16623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Shape 973">
            <a:extLst>
              <a:ext uri="{FF2B5EF4-FFF2-40B4-BE49-F238E27FC236}">
                <a16:creationId xmlns:a16="http://schemas.microsoft.com/office/drawing/2014/main" id="{3C3BF425-816B-BE43-A361-95273F65D28A}"/>
              </a:ext>
            </a:extLst>
          </p:cNvPr>
          <p:cNvPicPr preferRelativeResize="0"/>
          <p:nvPr/>
        </p:nvPicPr>
        <p:blipFill>
          <a:blip r:embed="rId4" cstate="print">
            <a:alphaModFix/>
          </a:blip>
          <a:stretch>
            <a:fillRect/>
          </a:stretch>
        </p:blipFill>
        <p:spPr>
          <a:xfrm>
            <a:off x="2925131" y="695555"/>
            <a:ext cx="1662311" cy="1662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Shape 937">
            <a:extLst>
              <a:ext uri="{FF2B5EF4-FFF2-40B4-BE49-F238E27FC236}">
                <a16:creationId xmlns:a16="http://schemas.microsoft.com/office/drawing/2014/main" id="{E1FE35BD-BEF0-214D-805C-88B2E9C05284}"/>
              </a:ext>
            </a:extLst>
          </p:cNvPr>
          <p:cNvPicPr preferRelativeResize="0"/>
          <p:nvPr/>
        </p:nvPicPr>
        <p:blipFill rotWithShape="1">
          <a:blip r:embed="rId5" cstate="print">
            <a:alphaModFix/>
          </a:blip>
          <a:srcRect t="22106" r="11316" b="7267"/>
          <a:stretch/>
        </p:blipFill>
        <p:spPr>
          <a:xfrm>
            <a:off x="4883323" y="969751"/>
            <a:ext cx="1739569" cy="13853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Shape 897">
            <a:extLst>
              <a:ext uri="{FF2B5EF4-FFF2-40B4-BE49-F238E27FC236}">
                <a16:creationId xmlns:a16="http://schemas.microsoft.com/office/drawing/2014/main" id="{432A9A51-BD81-5C48-BFB7-3395FD72DE98}"/>
              </a:ext>
            </a:extLst>
          </p:cNvPr>
          <p:cNvPicPr preferRelativeResize="0"/>
          <p:nvPr/>
        </p:nvPicPr>
        <p:blipFill>
          <a:blip r:embed="rId6" cstate="print">
            <a:alphaModFix/>
          </a:blip>
          <a:stretch>
            <a:fillRect/>
          </a:stretch>
        </p:blipFill>
        <p:spPr>
          <a:xfrm>
            <a:off x="7018191" y="591901"/>
            <a:ext cx="1869595" cy="18696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Shape 899">
            <a:extLst>
              <a:ext uri="{FF2B5EF4-FFF2-40B4-BE49-F238E27FC236}">
                <a16:creationId xmlns:a16="http://schemas.microsoft.com/office/drawing/2014/main" id="{A46692F7-5AD2-5A4A-B23D-2B9E9B27C141}"/>
              </a:ext>
            </a:extLst>
          </p:cNvPr>
          <p:cNvPicPr preferRelativeResize="0"/>
          <p:nvPr/>
        </p:nvPicPr>
        <p:blipFill>
          <a:blip r:embed="rId7" cstate="print">
            <a:alphaModFix/>
          </a:blip>
          <a:stretch>
            <a:fillRect/>
          </a:stretch>
        </p:blipFill>
        <p:spPr>
          <a:xfrm>
            <a:off x="9207555" y="591902"/>
            <a:ext cx="1887610" cy="186961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114">
            <a:extLst>
              <a:ext uri="{FF2B5EF4-FFF2-40B4-BE49-F238E27FC236}">
                <a16:creationId xmlns:a16="http://schemas.microsoft.com/office/drawing/2014/main" id="{1C285032-93AC-BB42-B4A7-28B9E85600DB}"/>
              </a:ext>
            </a:extLst>
          </p:cNvPr>
          <p:cNvSpPr/>
          <p:nvPr/>
        </p:nvSpPr>
        <p:spPr>
          <a:xfrm>
            <a:off x="136527" y="2441822"/>
            <a:ext cx="389928" cy="243682"/>
          </a:xfrm>
          <a:prstGeom prst="homePlate">
            <a:avLst>
              <a:gd name="adj" fmla="val 34739"/>
            </a:avLst>
          </a:prstGeom>
          <a:solidFill>
            <a:srgbClr val="021E60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114">
            <a:extLst>
              <a:ext uri="{FF2B5EF4-FFF2-40B4-BE49-F238E27FC236}">
                <a16:creationId xmlns:a16="http://schemas.microsoft.com/office/drawing/2014/main" id="{1E7DBD21-9D37-704A-BFF6-7D2CFE033135}"/>
              </a:ext>
            </a:extLst>
          </p:cNvPr>
          <p:cNvSpPr/>
          <p:nvPr/>
        </p:nvSpPr>
        <p:spPr>
          <a:xfrm>
            <a:off x="136527" y="3249959"/>
            <a:ext cx="389928" cy="243682"/>
          </a:xfrm>
          <a:prstGeom prst="homePlate">
            <a:avLst>
              <a:gd name="adj" fmla="val 34739"/>
            </a:avLst>
          </a:prstGeom>
          <a:solidFill>
            <a:srgbClr val="23B0F0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114">
            <a:extLst>
              <a:ext uri="{FF2B5EF4-FFF2-40B4-BE49-F238E27FC236}">
                <a16:creationId xmlns:a16="http://schemas.microsoft.com/office/drawing/2014/main" id="{1C285032-93AC-BB42-B4A7-28B9E85600DB}"/>
              </a:ext>
            </a:extLst>
          </p:cNvPr>
          <p:cNvSpPr/>
          <p:nvPr/>
        </p:nvSpPr>
        <p:spPr>
          <a:xfrm>
            <a:off x="140139" y="4370872"/>
            <a:ext cx="389928" cy="243682"/>
          </a:xfrm>
          <a:prstGeom prst="homePlate">
            <a:avLst>
              <a:gd name="adj" fmla="val 34739"/>
            </a:avLst>
          </a:prstGeom>
          <a:solidFill>
            <a:srgbClr val="8C919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solidFill>
                <a:srgbClr val="8C9192"/>
              </a:solidFill>
            </a:endParaRPr>
          </a:p>
        </p:txBody>
      </p:sp>
      <p:sp>
        <p:nvSpPr>
          <p:cNvPr id="19" name="Rectángulo 2">
            <a:extLst>
              <a:ext uri="{FF2B5EF4-FFF2-40B4-BE49-F238E27FC236}">
                <a16:creationId xmlns:a16="http://schemas.microsoft.com/office/drawing/2014/main" id="{885A2F0B-5A89-814A-B7FB-7BE55DFDA2E5}"/>
              </a:ext>
            </a:extLst>
          </p:cNvPr>
          <p:cNvSpPr/>
          <p:nvPr/>
        </p:nvSpPr>
        <p:spPr>
          <a:xfrm>
            <a:off x="375172" y="5372387"/>
            <a:ext cx="11614100" cy="101566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s-ES" sz="2000" b="1" dirty="0">
                <a:solidFill>
                  <a:srgbClr val="021E60"/>
                </a:solidFill>
                <a:latin typeface="Calibri"/>
                <a:cs typeface="Times New Roman"/>
              </a:rPr>
              <a:t>- Las tasas de interés bancarias </a:t>
            </a:r>
            <a:r>
              <a:rPr lang="es-ES" sz="2000" dirty="0">
                <a:solidFill>
                  <a:srgbClr val="021E60"/>
                </a:solidFill>
                <a:latin typeface="Calibri"/>
                <a:cs typeface="Times New Roman"/>
              </a:rPr>
              <a:t>de estos 3 instrumentos han presentado</a:t>
            </a:r>
            <a:r>
              <a:rPr lang="es-ES" sz="2000" b="1" dirty="0">
                <a:solidFill>
                  <a:srgbClr val="021E60"/>
                </a:solidFill>
                <a:latin typeface="Calibri"/>
                <a:cs typeface="Times New Roman"/>
              </a:rPr>
              <a:t> comportamientos dispares. </a:t>
            </a:r>
            <a:r>
              <a:rPr lang="es-ES" sz="2000" dirty="0">
                <a:solidFill>
                  <a:srgbClr val="021E60"/>
                </a:solidFill>
                <a:latin typeface="Calibri"/>
                <a:cs typeface="Times New Roman"/>
              </a:rPr>
              <a:t>Mientras que </a:t>
            </a:r>
            <a:r>
              <a:rPr lang="es-ES" sz="2000" b="1" dirty="0">
                <a:solidFill>
                  <a:srgbClr val="021E60"/>
                </a:solidFill>
                <a:latin typeface="Calibri"/>
                <a:cs typeface="Times New Roman"/>
              </a:rPr>
              <a:t>préstamos a sola firma y descuentos de documentos </a:t>
            </a:r>
            <a:r>
              <a:rPr lang="es-ES" sz="2000" dirty="0">
                <a:solidFill>
                  <a:srgbClr val="021E60"/>
                </a:solidFill>
                <a:latin typeface="Calibri"/>
                <a:cs typeface="Times New Roman"/>
              </a:rPr>
              <a:t>mantienen una </a:t>
            </a:r>
            <a:r>
              <a:rPr lang="es-ES" sz="2000" b="1" dirty="0">
                <a:solidFill>
                  <a:srgbClr val="021E60"/>
                </a:solidFill>
                <a:latin typeface="Calibri"/>
                <a:cs typeface="Times New Roman"/>
              </a:rPr>
              <a:t>estabilidad relativa desde octubre, </a:t>
            </a:r>
            <a:r>
              <a:rPr lang="es-ES" sz="2000" dirty="0">
                <a:solidFill>
                  <a:srgbClr val="021E60"/>
                </a:solidFill>
                <a:latin typeface="Calibri"/>
                <a:cs typeface="Times New Roman"/>
              </a:rPr>
              <a:t>los</a:t>
            </a:r>
            <a:r>
              <a:rPr lang="es-ES" sz="2000" b="1" dirty="0">
                <a:solidFill>
                  <a:srgbClr val="021E60"/>
                </a:solidFill>
                <a:latin typeface="Calibri"/>
                <a:cs typeface="Times New Roman"/>
              </a:rPr>
              <a:t> adelantos en cuenta corriente </a:t>
            </a:r>
            <a:r>
              <a:rPr lang="es-ES" sz="2000" dirty="0">
                <a:solidFill>
                  <a:srgbClr val="021E60"/>
                </a:solidFill>
                <a:latin typeface="Calibri"/>
                <a:cs typeface="Times New Roman"/>
              </a:rPr>
              <a:t>exhiben una </a:t>
            </a:r>
            <a:r>
              <a:rPr lang="es-ES" sz="2000" b="1" dirty="0">
                <a:solidFill>
                  <a:srgbClr val="021E60"/>
                </a:solidFill>
                <a:latin typeface="Calibri"/>
                <a:cs typeface="Times New Roman"/>
              </a:rPr>
              <a:t>tendencia alcista desde septiembre.</a:t>
            </a:r>
            <a:endParaRPr lang="es-AR" sz="2000" b="1" dirty="0">
              <a:solidFill>
                <a:srgbClr val="021E60"/>
              </a:solidFill>
              <a:latin typeface="Calibri"/>
              <a:cs typeface="Times New Roman"/>
            </a:endParaRPr>
          </a:p>
        </p:txBody>
      </p:sp>
      <p:sp>
        <p:nvSpPr>
          <p:cNvPr id="22" name="Rectángulo 6">
            <a:extLst>
              <a:ext uri="{FF2B5EF4-FFF2-40B4-BE49-F238E27FC236}">
                <a16:creationId xmlns:a16="http://schemas.microsoft.com/office/drawing/2014/main" id="{13623C7C-1702-DE49-92D7-99B8222F936E}"/>
              </a:ext>
            </a:extLst>
          </p:cNvPr>
          <p:cNvSpPr/>
          <p:nvPr/>
        </p:nvSpPr>
        <p:spPr>
          <a:xfrm>
            <a:off x="375172" y="6475617"/>
            <a:ext cx="114643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b="1" dirty="0">
                <a:solidFill>
                  <a:srgbClr val="52C1F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s-ES" sz="2000" dirty="0">
                <a:solidFill>
                  <a:srgbClr val="52C1F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Durante enero</a:t>
            </a:r>
            <a:r>
              <a:rPr lang="es-ES" sz="2000" b="1" dirty="0">
                <a:solidFill>
                  <a:srgbClr val="52C1F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las tasas de negociación de cheques </a:t>
            </a:r>
            <a:r>
              <a:rPr lang="es-ES" sz="2000" dirty="0">
                <a:solidFill>
                  <a:srgbClr val="52C1F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en el Mercado de Valores del segmento </a:t>
            </a:r>
            <a:r>
              <a:rPr lang="es-ES" sz="2000" b="1" dirty="0">
                <a:solidFill>
                  <a:srgbClr val="52C1F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avalados </a:t>
            </a:r>
            <a:r>
              <a:rPr lang="es-ES" sz="2000" dirty="0">
                <a:solidFill>
                  <a:srgbClr val="52C1F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mostraron una </a:t>
            </a:r>
            <a:r>
              <a:rPr lang="es-ES" sz="2000" b="1" dirty="0">
                <a:solidFill>
                  <a:srgbClr val="52C1F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tendencia decreciente </a:t>
            </a:r>
            <a:r>
              <a:rPr lang="es-ES" sz="2000" dirty="0">
                <a:solidFill>
                  <a:srgbClr val="52C1F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en las 3 primeras semanas.</a:t>
            </a:r>
            <a:r>
              <a:rPr lang="es-ES" sz="2000" b="1" dirty="0">
                <a:solidFill>
                  <a:srgbClr val="52C1F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dirty="0">
                <a:solidFill>
                  <a:srgbClr val="52C1F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En los segmentos de </a:t>
            </a:r>
            <a:r>
              <a:rPr lang="es-ES" sz="2000" b="1" dirty="0">
                <a:solidFill>
                  <a:srgbClr val="52C1F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0-30 días y 61-90 días </a:t>
            </a:r>
            <a:r>
              <a:rPr lang="es-ES" sz="2000" dirty="0">
                <a:solidFill>
                  <a:srgbClr val="52C1F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 registraron </a:t>
            </a:r>
            <a:r>
              <a:rPr lang="es-ES" sz="2000" b="1" dirty="0">
                <a:solidFill>
                  <a:srgbClr val="52C1F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tasas inferiores al promedio bancario. </a:t>
            </a:r>
            <a:r>
              <a:rPr lang="es-ES" sz="2000" dirty="0">
                <a:solidFill>
                  <a:srgbClr val="52C1F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Por el contrario</a:t>
            </a:r>
            <a:r>
              <a:rPr lang="es-ES" sz="2000" b="1" dirty="0">
                <a:solidFill>
                  <a:srgbClr val="52C1F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ES" sz="2000" dirty="0">
                <a:solidFill>
                  <a:srgbClr val="52C1F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el segmento de </a:t>
            </a:r>
            <a:r>
              <a:rPr lang="es-ES" sz="2000" b="1" dirty="0">
                <a:solidFill>
                  <a:srgbClr val="52C1F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cadena de valor </a:t>
            </a:r>
            <a:r>
              <a:rPr lang="es-ES" sz="2000" dirty="0">
                <a:solidFill>
                  <a:srgbClr val="52C1F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mostró</a:t>
            </a:r>
            <a:r>
              <a:rPr lang="es-ES" sz="2000" b="1" dirty="0">
                <a:solidFill>
                  <a:srgbClr val="52C1F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tasas superiores al promedio bancario </a:t>
            </a:r>
            <a:r>
              <a:rPr lang="es-ES" sz="2000" dirty="0">
                <a:solidFill>
                  <a:srgbClr val="52C1F3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ponderado por vencimiento.</a:t>
            </a:r>
            <a:endParaRPr lang="es-AR" sz="2000" dirty="0">
              <a:solidFill>
                <a:srgbClr val="52C1F3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Shape 1114">
            <a:extLst>
              <a:ext uri="{FF2B5EF4-FFF2-40B4-BE49-F238E27FC236}">
                <a16:creationId xmlns:a16="http://schemas.microsoft.com/office/drawing/2014/main" id="{9EAA9308-5FE2-DD48-B841-5A47BC68F480}"/>
              </a:ext>
            </a:extLst>
          </p:cNvPr>
          <p:cNvSpPr/>
          <p:nvPr/>
        </p:nvSpPr>
        <p:spPr>
          <a:xfrm>
            <a:off x="177138" y="5507921"/>
            <a:ext cx="389928" cy="243682"/>
          </a:xfrm>
          <a:prstGeom prst="homePlate">
            <a:avLst>
              <a:gd name="adj" fmla="val 34739"/>
            </a:avLst>
          </a:prstGeom>
          <a:solidFill>
            <a:srgbClr val="021E60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1114">
            <a:extLst>
              <a:ext uri="{FF2B5EF4-FFF2-40B4-BE49-F238E27FC236}">
                <a16:creationId xmlns:a16="http://schemas.microsoft.com/office/drawing/2014/main" id="{1C285032-93AC-BB42-B4A7-28B9E85600DB}"/>
              </a:ext>
            </a:extLst>
          </p:cNvPr>
          <p:cNvSpPr/>
          <p:nvPr/>
        </p:nvSpPr>
        <p:spPr>
          <a:xfrm>
            <a:off x="180208" y="6543605"/>
            <a:ext cx="389928" cy="243682"/>
          </a:xfrm>
          <a:prstGeom prst="homePlate">
            <a:avLst>
              <a:gd name="adj" fmla="val 34739"/>
            </a:avLst>
          </a:prstGeom>
          <a:solidFill>
            <a:srgbClr val="52C1F3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solidFill>
                <a:srgbClr val="52C1F3"/>
              </a:solidFill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93E0A5F-CC0A-4B0A-AD18-4B5346E12C44}"/>
              </a:ext>
            </a:extLst>
          </p:cNvPr>
          <p:cNvSpPr/>
          <p:nvPr/>
        </p:nvSpPr>
        <p:spPr>
          <a:xfrm>
            <a:off x="499086" y="7886625"/>
            <a:ext cx="116652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b="1">
                <a:solidFill>
                  <a:srgbClr val="8C919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La tasa de descuento de factura de crédito electrónica (FCE) </a:t>
            </a:r>
            <a:r>
              <a:rPr lang="es-ES" sz="2000">
                <a:solidFill>
                  <a:srgbClr val="8C919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resultó en las últimas cuatro semanas </a:t>
            </a:r>
            <a:r>
              <a:rPr lang="es-ES" sz="2000" b="1">
                <a:solidFill>
                  <a:srgbClr val="8C919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inferior</a:t>
            </a:r>
            <a:r>
              <a:rPr lang="es-ES" sz="2000">
                <a:solidFill>
                  <a:srgbClr val="8C919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a la tasa de descuento de cheques </a:t>
            </a:r>
            <a:r>
              <a:rPr lang="es-ES" sz="2000" b="1">
                <a:solidFill>
                  <a:srgbClr val="8C919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cadena de valor</a:t>
            </a:r>
            <a:r>
              <a:rPr lang="es-ES" sz="2000">
                <a:solidFill>
                  <a:srgbClr val="8C919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pero sensiblemente superior a la del segmento </a:t>
            </a:r>
            <a:r>
              <a:rPr lang="es-ES" sz="2000" b="1">
                <a:solidFill>
                  <a:srgbClr val="8C919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avalados</a:t>
            </a:r>
            <a:r>
              <a:rPr lang="es-ES" sz="2000">
                <a:solidFill>
                  <a:srgbClr val="8C919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AR" sz="2000">
              <a:solidFill>
                <a:srgbClr val="8C9192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Shape 1114">
            <a:extLst>
              <a:ext uri="{FF2B5EF4-FFF2-40B4-BE49-F238E27FC236}">
                <a16:creationId xmlns:a16="http://schemas.microsoft.com/office/drawing/2014/main" id="{117D2E9B-293B-4180-9087-01E2D312157D}"/>
              </a:ext>
            </a:extLst>
          </p:cNvPr>
          <p:cNvSpPr/>
          <p:nvPr/>
        </p:nvSpPr>
        <p:spPr>
          <a:xfrm>
            <a:off x="177138" y="7964536"/>
            <a:ext cx="389928" cy="243682"/>
          </a:xfrm>
          <a:prstGeom prst="homePlate">
            <a:avLst>
              <a:gd name="adj" fmla="val 34739"/>
            </a:avLst>
          </a:prstGeom>
          <a:solidFill>
            <a:srgbClr val="8C919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solidFill>
                <a:srgbClr val="8C919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04622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6971ED17-F3B2-C348-A580-A9785FC3696A}"/>
              </a:ext>
            </a:extLst>
          </p:cNvPr>
          <p:cNvSpPr/>
          <p:nvPr/>
        </p:nvSpPr>
        <p:spPr>
          <a:xfrm>
            <a:off x="1985195" y="174749"/>
            <a:ext cx="7316446" cy="529790"/>
          </a:xfrm>
          <a:prstGeom prst="rect">
            <a:avLst/>
          </a:prstGeom>
          <a:solidFill>
            <a:schemeClr val="bg1"/>
          </a:solidFill>
        </p:spPr>
        <p:txBody>
          <a:bodyPr wrap="square" lIns="112424" tIns="56212" rIns="112424" bIns="56212">
            <a:spAutoFit/>
          </a:bodyPr>
          <a:lstStyle/>
          <a:p>
            <a:pPr algn="ctr"/>
            <a:r>
              <a:rPr lang="es-AR" sz="2705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PRÉSTAMOS AL SECTOR PRIVADO NO FINANCIERO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8C2E712-CC07-414F-A77D-49C74948F1B1}"/>
              </a:ext>
            </a:extLst>
          </p:cNvPr>
          <p:cNvSpPr txBox="1"/>
          <p:nvPr/>
        </p:nvSpPr>
        <p:spPr>
          <a:xfrm>
            <a:off x="1822747" y="1017562"/>
            <a:ext cx="8646791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>
            <a:defPPr marL="0" marR="0" indent="0" algn="l" defTabSz="1162517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289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285750" indent="-285750" algn="ctr" defTabSz="914400">
              <a:buFont typeface="Arial" panose="020B0604020202020204" pitchFamily="34" charset="0"/>
              <a:buChar char="•"/>
              <a:defRPr sz="1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AR" sz="1800" u="sng"/>
              <a:t>Préstamos al SPNF ($) en millones de pesos constantes – Variación interanual real.- </a:t>
            </a:r>
          </a:p>
        </p:txBody>
      </p:sp>
      <p:pic>
        <p:nvPicPr>
          <p:cNvPr id="6" name="Shape 873">
            <a:extLst>
              <a:ext uri="{FF2B5EF4-FFF2-40B4-BE49-F238E27FC236}">
                <a16:creationId xmlns:a16="http://schemas.microsoft.com/office/drawing/2014/main" id="{205A357B-B166-A34C-A163-56B36FF7269F}"/>
              </a:ext>
            </a:extLst>
          </p:cNvPr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1140192" y="553966"/>
            <a:ext cx="1297672" cy="1242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ráfico 9" descr="Dólar">
            <a:extLst>
              <a:ext uri="{FF2B5EF4-FFF2-40B4-BE49-F238E27FC236}">
                <a16:creationId xmlns:a16="http://schemas.microsoft.com/office/drawing/2014/main" id="{3A2C3888-D87D-4246-9984-64F4B84C1F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342426" y="963033"/>
            <a:ext cx="649599" cy="649599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276029C3-F27C-124E-91EF-69061C3379EF}"/>
              </a:ext>
            </a:extLst>
          </p:cNvPr>
          <p:cNvSpPr/>
          <p:nvPr/>
        </p:nvSpPr>
        <p:spPr>
          <a:xfrm>
            <a:off x="8654163" y="6518778"/>
            <a:ext cx="218742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000" dirty="0">
                <a:ln w="0"/>
                <a:solidFill>
                  <a:srgbClr val="0B508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</a:t>
            </a:r>
            <a:r>
              <a:rPr lang="es-ES" sz="6000" b="0" cap="none" spc="0" dirty="0">
                <a:ln w="0"/>
                <a:solidFill>
                  <a:srgbClr val="0B5086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,1%</a:t>
            </a:r>
          </a:p>
        </p:txBody>
      </p:sp>
      <p:pic>
        <p:nvPicPr>
          <p:cNvPr id="15" name="Shape 1221">
            <a:extLst>
              <a:ext uri="{FF2B5EF4-FFF2-40B4-BE49-F238E27FC236}">
                <a16:creationId xmlns:a16="http://schemas.microsoft.com/office/drawing/2014/main" id="{6456AE6E-1233-6A44-995B-2719991A4DEC}"/>
              </a:ext>
            </a:extLst>
          </p:cNvPr>
          <p:cNvPicPr preferRelativeResize="0"/>
          <p:nvPr/>
        </p:nvPicPr>
        <p:blipFill rotWithShape="1">
          <a:blip r:embed="rId5" cstate="print">
            <a:alphaModFix/>
          </a:blip>
          <a:srcRect t="46323" r="45556"/>
          <a:stretch/>
        </p:blipFill>
        <p:spPr>
          <a:xfrm>
            <a:off x="10656857" y="6547052"/>
            <a:ext cx="1374368" cy="121872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BBF05DE9-ABC3-8242-9DB2-7CC3AA6C4EE4}"/>
              </a:ext>
            </a:extLst>
          </p:cNvPr>
          <p:cNvSpPr txBox="1"/>
          <p:nvPr/>
        </p:nvSpPr>
        <p:spPr>
          <a:xfrm>
            <a:off x="7351120" y="7548455"/>
            <a:ext cx="4793506" cy="15696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dirty="0">
                <a:solidFill>
                  <a:srgbClr val="002F8E"/>
                </a:solidFill>
              </a:rPr>
              <a:t>Fue el crecimiento interanual del stock de crédito en pesos al SPNF en Diciembre. Acumula 7 meses de crecimiento interanual consecutivo.</a:t>
            </a:r>
            <a:endParaRPr kumimoji="0" lang="es-AR" sz="2400" b="0" i="0" u="none" strike="noStrike" cap="none" spc="0" normalizeH="0" baseline="0" dirty="0">
              <a:ln>
                <a:noFill/>
              </a:ln>
              <a:solidFill>
                <a:srgbClr val="002F8E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57907C56-D2D3-A348-BA2B-05E7C87F1742}"/>
              </a:ext>
            </a:extLst>
          </p:cNvPr>
          <p:cNvSpPr txBox="1"/>
          <p:nvPr/>
        </p:nvSpPr>
        <p:spPr>
          <a:xfrm>
            <a:off x="3612193" y="6401975"/>
            <a:ext cx="6408712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cs typeface="Arial" panose="020B0604020202020204" pitchFamily="34" charset="0"/>
                <a:sym typeface="Calibri"/>
              </a:rPr>
              <a:t>Fuente: Departamento de Estudios Económicos de ADIMRA en base a BCRA e INDEC</a:t>
            </a:r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C6C9E222-745B-EE46-A1B2-6CD5B9491ED1}"/>
              </a:ext>
            </a:extLst>
          </p:cNvPr>
          <p:cNvSpPr/>
          <p:nvPr/>
        </p:nvSpPr>
        <p:spPr>
          <a:xfrm>
            <a:off x="10342427" y="963033"/>
            <a:ext cx="649599" cy="649599"/>
          </a:xfrm>
          <a:prstGeom prst="ellips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9" name="Shape 1109">
            <a:extLst>
              <a:ext uri="{FF2B5EF4-FFF2-40B4-BE49-F238E27FC236}">
                <a16:creationId xmlns:a16="http://schemas.microsoft.com/office/drawing/2014/main" id="{BCD7C23F-FFC1-8B4F-A40A-AFCE95F624CF}"/>
              </a:ext>
            </a:extLst>
          </p:cNvPr>
          <p:cNvSpPr/>
          <p:nvPr/>
        </p:nvSpPr>
        <p:spPr>
          <a:xfrm>
            <a:off x="331862" y="6712098"/>
            <a:ext cx="6912768" cy="928481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05086">
                  <a:shade val="30000"/>
                  <a:satMod val="115000"/>
                </a:srgbClr>
              </a:gs>
              <a:gs pos="50000">
                <a:srgbClr val="005086">
                  <a:shade val="67500"/>
                  <a:satMod val="115000"/>
                </a:srgbClr>
              </a:gs>
              <a:gs pos="100000">
                <a:srgbClr val="005086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/>
            <a:r>
              <a:rPr lang="es-ES" sz="2000" b="1" dirty="0">
                <a:solidFill>
                  <a:schemeClr val="bg1"/>
                </a:solidFill>
              </a:rPr>
              <a:t>El stock promedio, en términos reales, resultó en 2020 un 1% inferior al promedio de 2019, y 31% inferior al de 2018</a:t>
            </a:r>
            <a:endParaRPr lang="es-ES" sz="1600" b="1" dirty="0">
              <a:solidFill>
                <a:schemeClr val="bg1"/>
              </a:solidFill>
            </a:endParaRPr>
          </a:p>
        </p:txBody>
      </p:sp>
      <p:sp>
        <p:nvSpPr>
          <p:cNvPr id="21" name="Shape 1109">
            <a:extLst>
              <a:ext uri="{FF2B5EF4-FFF2-40B4-BE49-F238E27FC236}">
                <a16:creationId xmlns:a16="http://schemas.microsoft.com/office/drawing/2014/main" id="{2FF90D8B-3984-6D42-8B6B-FD6D25339333}"/>
              </a:ext>
            </a:extLst>
          </p:cNvPr>
          <p:cNvSpPr/>
          <p:nvPr/>
        </p:nvSpPr>
        <p:spPr>
          <a:xfrm>
            <a:off x="331863" y="7802469"/>
            <a:ext cx="6912767" cy="96460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/>
            <a:r>
              <a:rPr lang="es-ES" sz="2000" b="1" dirty="0">
                <a:solidFill>
                  <a:schemeClr val="bg1"/>
                </a:solidFill>
                <a:cs typeface="Arial" panose="020B0604020202020204" pitchFamily="34" charset="0"/>
              </a:rPr>
              <a:t>El stock de crédito al SPNF en 2020 creció mensualmente de manera consecutiva hasta el mes de agosto. A partir de allí se produjo un estancamiento</a:t>
            </a:r>
          </a:p>
        </p:txBody>
      </p:sp>
      <p:pic>
        <p:nvPicPr>
          <p:cNvPr id="11" name="Gráfico 10" descr="Tendencia al alza con relleno sólido">
            <a:extLst>
              <a:ext uri="{FF2B5EF4-FFF2-40B4-BE49-F238E27FC236}">
                <a16:creationId xmlns:a16="http://schemas.microsoft.com/office/drawing/2014/main" id="{4773EAED-29AB-6F46-A117-145A8F08315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039108" y="860807"/>
            <a:ext cx="824400" cy="824400"/>
          </a:xfrm>
          <a:prstGeom prst="rect">
            <a:avLst/>
          </a:prstGeom>
        </p:spPr>
      </p:pic>
      <p:pic>
        <p:nvPicPr>
          <p:cNvPr id="13" name="Gráfico 12" descr="Calendario con relleno sólido">
            <a:extLst>
              <a:ext uri="{FF2B5EF4-FFF2-40B4-BE49-F238E27FC236}">
                <a16:creationId xmlns:a16="http://schemas.microsoft.com/office/drawing/2014/main" id="{713F47BB-C7D9-FE45-AFA3-AFC123BC1E5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711604" y="6634055"/>
            <a:ext cx="914400" cy="914400"/>
          </a:xfrm>
          <a:prstGeom prst="rect">
            <a:avLst/>
          </a:prstGeom>
        </p:spPr>
      </p:pic>
      <p:graphicFrame>
        <p:nvGraphicFramePr>
          <p:cNvPr id="20" name="Gráfico 19">
            <a:extLst>
              <a:ext uri="{FF2B5EF4-FFF2-40B4-BE49-F238E27FC236}">
                <a16:creationId xmlns:a16="http://schemas.microsoft.com/office/drawing/2014/main" id="{46207515-1473-B44C-8C55-FFE7BCDFC0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3636322"/>
              </p:ext>
            </p:extLst>
          </p:nvPr>
        </p:nvGraphicFramePr>
        <p:xfrm>
          <a:off x="-103038" y="1543646"/>
          <a:ext cx="12282338" cy="4841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355898734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285BFDF-E2C1-014A-93CC-03D3C6D8101F}"/>
              </a:ext>
            </a:extLst>
          </p:cNvPr>
          <p:cNvSpPr/>
          <p:nvPr/>
        </p:nvSpPr>
        <p:spPr>
          <a:xfrm>
            <a:off x="1769170" y="174749"/>
            <a:ext cx="7532471" cy="529790"/>
          </a:xfrm>
          <a:prstGeom prst="rect">
            <a:avLst/>
          </a:prstGeom>
          <a:solidFill>
            <a:schemeClr val="bg1"/>
          </a:solidFill>
        </p:spPr>
        <p:txBody>
          <a:bodyPr wrap="square" lIns="112424" tIns="56212" rIns="112424" bIns="56212">
            <a:spAutoFit/>
          </a:bodyPr>
          <a:lstStyle/>
          <a:p>
            <a:pPr algn="ctr"/>
            <a:r>
              <a:rPr lang="es-AR" sz="2705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PRÉSTAMOS A LA PEQUEÑA Y MEDIANA EMPRESA</a:t>
            </a:r>
          </a:p>
        </p:txBody>
      </p:sp>
      <p:sp>
        <p:nvSpPr>
          <p:cNvPr id="6" name="Shape 1114">
            <a:extLst>
              <a:ext uri="{FF2B5EF4-FFF2-40B4-BE49-F238E27FC236}">
                <a16:creationId xmlns:a16="http://schemas.microsoft.com/office/drawing/2014/main" id="{2D9A7B43-374D-6B48-99A6-9D2B701119BE}"/>
              </a:ext>
            </a:extLst>
          </p:cNvPr>
          <p:cNvSpPr/>
          <p:nvPr/>
        </p:nvSpPr>
        <p:spPr>
          <a:xfrm>
            <a:off x="383531" y="1354752"/>
            <a:ext cx="639900" cy="399900"/>
          </a:xfrm>
          <a:prstGeom prst="homePlate">
            <a:avLst>
              <a:gd name="adj" fmla="val 34739"/>
            </a:avLst>
          </a:prstGeom>
          <a:solidFill>
            <a:srgbClr val="0E5C9A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" name="Shape 1115">
            <a:extLst>
              <a:ext uri="{FF2B5EF4-FFF2-40B4-BE49-F238E27FC236}">
                <a16:creationId xmlns:a16="http://schemas.microsoft.com/office/drawing/2014/main" id="{975A0A64-1DAC-2D42-9501-39068FAF9082}"/>
              </a:ext>
            </a:extLst>
          </p:cNvPr>
          <p:cNvSpPr/>
          <p:nvPr/>
        </p:nvSpPr>
        <p:spPr>
          <a:xfrm>
            <a:off x="216206" y="1354752"/>
            <a:ext cx="399900" cy="399900"/>
          </a:xfrm>
          <a:prstGeom prst="ellipse">
            <a:avLst/>
          </a:prstGeom>
          <a:solidFill>
            <a:srgbClr val="0E5C9A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" name="Shape 1114">
            <a:extLst>
              <a:ext uri="{FF2B5EF4-FFF2-40B4-BE49-F238E27FC236}">
                <a16:creationId xmlns:a16="http://schemas.microsoft.com/office/drawing/2014/main" id="{D1E19EF8-1FC7-C441-9DD8-B2F132FA532E}"/>
              </a:ext>
            </a:extLst>
          </p:cNvPr>
          <p:cNvSpPr/>
          <p:nvPr/>
        </p:nvSpPr>
        <p:spPr>
          <a:xfrm>
            <a:off x="383531" y="2190499"/>
            <a:ext cx="639900" cy="399900"/>
          </a:xfrm>
          <a:prstGeom prst="homePlate">
            <a:avLst>
              <a:gd name="adj" fmla="val 34739"/>
            </a:avLst>
          </a:prstGeom>
          <a:solidFill>
            <a:srgbClr val="23B0F0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" name="Shape 1115">
            <a:extLst>
              <a:ext uri="{FF2B5EF4-FFF2-40B4-BE49-F238E27FC236}">
                <a16:creationId xmlns:a16="http://schemas.microsoft.com/office/drawing/2014/main" id="{CA5AFAB5-BD4E-BE44-8CF7-8571B5A9E005}"/>
              </a:ext>
            </a:extLst>
          </p:cNvPr>
          <p:cNvSpPr/>
          <p:nvPr/>
        </p:nvSpPr>
        <p:spPr>
          <a:xfrm>
            <a:off x="183581" y="2190499"/>
            <a:ext cx="399900" cy="399900"/>
          </a:xfrm>
          <a:prstGeom prst="ellipse">
            <a:avLst/>
          </a:prstGeom>
          <a:solidFill>
            <a:srgbClr val="23B0F0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9DBC2E1-49AA-074F-9BA4-5A1DCD96EB08}"/>
              </a:ext>
            </a:extLst>
          </p:cNvPr>
          <p:cNvSpPr/>
          <p:nvPr/>
        </p:nvSpPr>
        <p:spPr>
          <a:xfrm>
            <a:off x="1447121" y="1265047"/>
            <a:ext cx="10209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rgbClr val="2641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stock de crédito </a:t>
            </a:r>
            <a:r>
              <a:rPr lang="es-ES" sz="2000" b="1" dirty="0" err="1">
                <a:solidFill>
                  <a:srgbClr val="2641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PyME</a:t>
            </a:r>
            <a:r>
              <a:rPr lang="es-ES" sz="2000" b="1" dirty="0">
                <a:solidFill>
                  <a:srgbClr val="26417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creció 66,6% interanual a precios constantes. Acumula 9 meses de crecimiento interanual consecutivos.</a:t>
            </a:r>
            <a:endParaRPr lang="es-AR" sz="1800" b="1" dirty="0">
              <a:solidFill>
                <a:srgbClr val="264177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C0D80F01-F059-894A-B96C-0E2F43B58FCC}"/>
              </a:ext>
            </a:extLst>
          </p:cNvPr>
          <p:cNvSpPr/>
          <p:nvPr/>
        </p:nvSpPr>
        <p:spPr>
          <a:xfrm>
            <a:off x="1568707" y="2080028"/>
            <a:ext cx="101379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rgbClr val="264177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En 2020 el stock de crédito </a:t>
            </a:r>
            <a:r>
              <a:rPr lang="es-ES" sz="2000" b="1" dirty="0" err="1">
                <a:solidFill>
                  <a:srgbClr val="264177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PyME</a:t>
            </a:r>
            <a:r>
              <a:rPr lang="es-ES" sz="2000" b="1" dirty="0">
                <a:solidFill>
                  <a:srgbClr val="264177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resultó en promedio un 23% superior al promedio registrado en 2019.</a:t>
            </a:r>
            <a:endParaRPr lang="es-AR" sz="2000" b="1" dirty="0">
              <a:solidFill>
                <a:srgbClr val="264177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Shape 1114">
            <a:extLst>
              <a:ext uri="{FF2B5EF4-FFF2-40B4-BE49-F238E27FC236}">
                <a16:creationId xmlns:a16="http://schemas.microsoft.com/office/drawing/2014/main" id="{77C19F5C-9037-BA48-8CA1-99861170E938}"/>
              </a:ext>
            </a:extLst>
          </p:cNvPr>
          <p:cNvSpPr/>
          <p:nvPr/>
        </p:nvSpPr>
        <p:spPr>
          <a:xfrm>
            <a:off x="399014" y="3042031"/>
            <a:ext cx="639900" cy="399900"/>
          </a:xfrm>
          <a:prstGeom prst="homePlate">
            <a:avLst>
              <a:gd name="adj" fmla="val 34739"/>
            </a:avLst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115">
            <a:extLst>
              <a:ext uri="{FF2B5EF4-FFF2-40B4-BE49-F238E27FC236}">
                <a16:creationId xmlns:a16="http://schemas.microsoft.com/office/drawing/2014/main" id="{3B0BB6CD-88E4-4B41-A31D-FE3C4960089B}"/>
              </a:ext>
            </a:extLst>
          </p:cNvPr>
          <p:cNvSpPr/>
          <p:nvPr/>
        </p:nvSpPr>
        <p:spPr>
          <a:xfrm>
            <a:off x="199064" y="3042031"/>
            <a:ext cx="399900" cy="3999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B91A427A-B767-D54D-A20D-B06982441227}"/>
              </a:ext>
            </a:extLst>
          </p:cNvPr>
          <p:cNvSpPr/>
          <p:nvPr/>
        </p:nvSpPr>
        <p:spPr>
          <a:xfrm>
            <a:off x="1451933" y="2849371"/>
            <a:ext cx="1037153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rgbClr val="264177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Durante el 2020, el crédito </a:t>
            </a:r>
            <a:r>
              <a:rPr lang="es-ES" sz="2000" b="1" dirty="0" err="1">
                <a:solidFill>
                  <a:srgbClr val="264177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PyME</a:t>
            </a:r>
            <a:r>
              <a:rPr lang="es-ES" sz="2000" b="1" dirty="0">
                <a:solidFill>
                  <a:srgbClr val="264177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revirtió la tendencia negativa exhibida en 2019. Aunque aún resulta 30% inferior al promedio de 2018.</a:t>
            </a:r>
            <a:endParaRPr lang="es-AR" sz="1800" b="1" dirty="0">
              <a:solidFill>
                <a:srgbClr val="264177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1DA9C91F-8452-8447-9F34-357C9A43E318}"/>
              </a:ext>
            </a:extLst>
          </p:cNvPr>
          <p:cNvSpPr/>
          <p:nvPr/>
        </p:nvSpPr>
        <p:spPr>
          <a:xfrm>
            <a:off x="416156" y="3564104"/>
            <a:ext cx="118438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 defTabSz="914400">
              <a:buFont typeface="Arial" panose="020B0604020202020204" pitchFamily="34" charset="0"/>
              <a:buChar char="•"/>
            </a:pPr>
            <a:r>
              <a:rPr lang="es-AR" sz="1800" b="1" u="sng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Stock préstamos PYME ($) en millones de pesos constantes – Variación interanual real</a:t>
            </a:r>
            <a:r>
              <a:rPr lang="es-AR" sz="1600" b="1" u="sng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.- </a:t>
            </a:r>
          </a:p>
        </p:txBody>
      </p:sp>
      <p:sp>
        <p:nvSpPr>
          <p:cNvPr id="25" name="Rectángulo redondeado 24">
            <a:extLst>
              <a:ext uri="{FF2B5EF4-FFF2-40B4-BE49-F238E27FC236}">
                <a16:creationId xmlns:a16="http://schemas.microsoft.com/office/drawing/2014/main" id="{1A9F3EBA-98C0-B644-B6D3-DC643798023E}"/>
              </a:ext>
            </a:extLst>
          </p:cNvPr>
          <p:cNvSpPr/>
          <p:nvPr/>
        </p:nvSpPr>
        <p:spPr>
          <a:xfrm>
            <a:off x="1249482" y="2834843"/>
            <a:ext cx="10730754" cy="685517"/>
          </a:xfrm>
          <a:prstGeom prst="roundRect">
            <a:avLst>
              <a:gd name="adj" fmla="val 50000"/>
            </a:avLst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1" name="Shape 898">
            <a:extLst>
              <a:ext uri="{FF2B5EF4-FFF2-40B4-BE49-F238E27FC236}">
                <a16:creationId xmlns:a16="http://schemas.microsoft.com/office/drawing/2014/main" id="{8CB699B0-3F37-B042-B082-3E649592BD69}"/>
              </a:ext>
            </a:extLst>
          </p:cNvPr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6233666" y="3907775"/>
            <a:ext cx="1123367" cy="112338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Shape 910">
            <a:extLst>
              <a:ext uri="{FF2B5EF4-FFF2-40B4-BE49-F238E27FC236}">
                <a16:creationId xmlns:a16="http://schemas.microsoft.com/office/drawing/2014/main" id="{4BB1CBCB-ECD6-5145-B886-9806D41170D2}"/>
              </a:ext>
            </a:extLst>
          </p:cNvPr>
          <p:cNvPicPr preferRelativeResize="0"/>
          <p:nvPr/>
        </p:nvPicPr>
        <p:blipFill>
          <a:blip r:embed="rId4" cstate="print">
            <a:alphaModFix/>
          </a:blip>
          <a:stretch>
            <a:fillRect/>
          </a:stretch>
        </p:blipFill>
        <p:spPr>
          <a:xfrm>
            <a:off x="4431194" y="3902657"/>
            <a:ext cx="1173475" cy="11734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Shape 873">
            <a:extLst>
              <a:ext uri="{FF2B5EF4-FFF2-40B4-BE49-F238E27FC236}">
                <a16:creationId xmlns:a16="http://schemas.microsoft.com/office/drawing/2014/main" id="{C201C265-4359-B744-9333-AD10E8F95CEE}"/>
              </a:ext>
            </a:extLst>
          </p:cNvPr>
          <p:cNvPicPr preferRelativeResize="0"/>
          <p:nvPr/>
        </p:nvPicPr>
        <p:blipFill>
          <a:blip r:embed="rId5" cstate="print">
            <a:alphaModFix/>
          </a:blip>
          <a:stretch>
            <a:fillRect/>
          </a:stretch>
        </p:blipFill>
        <p:spPr>
          <a:xfrm>
            <a:off x="5330636" y="3930874"/>
            <a:ext cx="1177063" cy="1177061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ángulo redondeado 26">
            <a:extLst>
              <a:ext uri="{FF2B5EF4-FFF2-40B4-BE49-F238E27FC236}">
                <a16:creationId xmlns:a16="http://schemas.microsoft.com/office/drawing/2014/main" id="{A320A7FF-A56D-4546-BCA4-3910361E6BC3}"/>
              </a:ext>
            </a:extLst>
          </p:cNvPr>
          <p:cNvSpPr/>
          <p:nvPr/>
        </p:nvSpPr>
        <p:spPr>
          <a:xfrm>
            <a:off x="1312311" y="1236021"/>
            <a:ext cx="10650782" cy="722384"/>
          </a:xfrm>
          <a:prstGeom prst="roundRect">
            <a:avLst>
              <a:gd name="adj" fmla="val 50000"/>
            </a:avLst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8" name="Rectángulo redondeado 27">
            <a:extLst>
              <a:ext uri="{FF2B5EF4-FFF2-40B4-BE49-F238E27FC236}">
                <a16:creationId xmlns:a16="http://schemas.microsoft.com/office/drawing/2014/main" id="{6C8E40AB-55DF-954B-95DF-03622B1D9FC1}"/>
              </a:ext>
            </a:extLst>
          </p:cNvPr>
          <p:cNvSpPr/>
          <p:nvPr/>
        </p:nvSpPr>
        <p:spPr>
          <a:xfrm>
            <a:off x="1312311" y="2035432"/>
            <a:ext cx="10650782" cy="722384"/>
          </a:xfrm>
          <a:prstGeom prst="roundRect">
            <a:avLst>
              <a:gd name="adj" fmla="val 50000"/>
            </a:avLst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24" name="Gráfico 23">
            <a:extLst>
              <a:ext uri="{FF2B5EF4-FFF2-40B4-BE49-F238E27FC236}">
                <a16:creationId xmlns:a16="http://schemas.microsoft.com/office/drawing/2014/main" id="{A3093E9E-F5DA-2446-89EF-5735EF860F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7023883"/>
              </p:ext>
            </p:extLst>
          </p:nvPr>
        </p:nvGraphicFramePr>
        <p:xfrm>
          <a:off x="-416469" y="4071486"/>
          <a:ext cx="12570369" cy="4861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CuadroTexto 19">
            <a:extLst>
              <a:ext uri="{FF2B5EF4-FFF2-40B4-BE49-F238E27FC236}">
                <a16:creationId xmlns:a16="http://schemas.microsoft.com/office/drawing/2014/main" id="{48A3A7A7-DC8D-334C-ACFC-48CA8E44F2BB}"/>
              </a:ext>
            </a:extLst>
          </p:cNvPr>
          <p:cNvSpPr txBox="1"/>
          <p:nvPr/>
        </p:nvSpPr>
        <p:spPr>
          <a:xfrm>
            <a:off x="3043952" y="8820603"/>
            <a:ext cx="7132093" cy="27824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cs typeface="Arial" panose="020B0604020202020204" pitchFamily="34" charset="0"/>
                <a:sym typeface="Calibri"/>
              </a:rPr>
              <a:t>Fuente: Departamento de Estudios Económicos de ADIMRA en base a BCRA e INDEC</a:t>
            </a:r>
          </a:p>
        </p:txBody>
      </p:sp>
    </p:spTree>
    <p:extLst>
      <p:ext uri="{BB962C8B-B14F-4D97-AF65-F5344CB8AC3E}">
        <p14:creationId xmlns:p14="http://schemas.microsoft.com/office/powerpoint/2010/main" val="204479021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ángulo 49">
            <a:extLst>
              <a:ext uri="{FF2B5EF4-FFF2-40B4-BE49-F238E27FC236}">
                <a16:creationId xmlns:a16="http://schemas.microsoft.com/office/drawing/2014/main" id="{227EAB29-3DF8-484D-9D72-3BBF24D6AF0E}"/>
              </a:ext>
            </a:extLst>
          </p:cNvPr>
          <p:cNvSpPr/>
          <p:nvPr/>
        </p:nvSpPr>
        <p:spPr>
          <a:xfrm>
            <a:off x="2323414" y="174749"/>
            <a:ext cx="7532471" cy="605964"/>
          </a:xfrm>
          <a:prstGeom prst="rect">
            <a:avLst/>
          </a:prstGeom>
          <a:solidFill>
            <a:schemeClr val="bg1"/>
          </a:solidFill>
        </p:spPr>
        <p:txBody>
          <a:bodyPr wrap="square" lIns="112424" tIns="56212" rIns="112424" bIns="56212">
            <a:spAutoFit/>
          </a:bodyPr>
          <a:lstStyle/>
          <a:p>
            <a:pPr algn="ctr"/>
            <a:r>
              <a:rPr lang="es-AR" sz="320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EVOLUCIÓN DE MONTOS Y TASAS 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C0EB317A-A4E7-5545-9908-F1076E28D3CB}"/>
              </a:ext>
            </a:extLst>
          </p:cNvPr>
          <p:cNvSpPr/>
          <p:nvPr/>
        </p:nvSpPr>
        <p:spPr>
          <a:xfrm>
            <a:off x="2323413" y="174749"/>
            <a:ext cx="7532471" cy="605964"/>
          </a:xfrm>
          <a:prstGeom prst="rect">
            <a:avLst/>
          </a:prstGeom>
          <a:solidFill>
            <a:schemeClr val="bg1"/>
          </a:solidFill>
        </p:spPr>
        <p:txBody>
          <a:bodyPr wrap="square" lIns="112424" tIns="56212" rIns="112424" bIns="56212">
            <a:spAutoFit/>
          </a:bodyPr>
          <a:lstStyle/>
          <a:p>
            <a:pPr algn="ctr"/>
            <a:r>
              <a:rPr lang="es-AR" sz="320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MONTOS OPERADOS Y TASAS DE INTERÉS </a:t>
            </a:r>
          </a:p>
        </p:txBody>
      </p:sp>
      <p:pic>
        <p:nvPicPr>
          <p:cNvPr id="52" name="Shape 917">
            <a:extLst>
              <a:ext uri="{FF2B5EF4-FFF2-40B4-BE49-F238E27FC236}">
                <a16:creationId xmlns:a16="http://schemas.microsoft.com/office/drawing/2014/main" id="{9CF9F1CD-4466-6A40-A18B-7EBA15C961AA}"/>
              </a:ext>
            </a:extLst>
          </p:cNvPr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1202678" y="1126871"/>
            <a:ext cx="1430587" cy="143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ráfico 52" descr="Monedas">
            <a:extLst>
              <a:ext uri="{FF2B5EF4-FFF2-40B4-BE49-F238E27FC236}">
                <a16:creationId xmlns:a16="http://schemas.microsoft.com/office/drawing/2014/main" id="{B8210E1D-F110-BA49-B76A-3075C5C2148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9323" y="1393993"/>
            <a:ext cx="914400" cy="914400"/>
          </a:xfrm>
          <a:prstGeom prst="rect">
            <a:avLst/>
          </a:prstGeom>
        </p:spPr>
      </p:pic>
      <p:sp>
        <p:nvSpPr>
          <p:cNvPr id="56" name="Shape 1109">
            <a:extLst>
              <a:ext uri="{FF2B5EF4-FFF2-40B4-BE49-F238E27FC236}">
                <a16:creationId xmlns:a16="http://schemas.microsoft.com/office/drawing/2014/main" id="{90B1CDE7-0A93-A249-AB90-11373FD69238}"/>
              </a:ext>
            </a:extLst>
          </p:cNvPr>
          <p:cNvSpPr/>
          <p:nvPr/>
        </p:nvSpPr>
        <p:spPr>
          <a:xfrm>
            <a:off x="2633265" y="969811"/>
            <a:ext cx="6912768" cy="176158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005086">
                  <a:shade val="30000"/>
                  <a:satMod val="115000"/>
                </a:srgbClr>
              </a:gs>
              <a:gs pos="50000">
                <a:srgbClr val="005086">
                  <a:shade val="67500"/>
                  <a:satMod val="115000"/>
                </a:srgbClr>
              </a:gs>
              <a:gs pos="100000">
                <a:srgbClr val="005086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/>
            <a:endParaRPr lang="es-ES" sz="1800" b="1" dirty="0">
              <a:solidFill>
                <a:schemeClr val="bg1"/>
              </a:solidFill>
            </a:endParaRPr>
          </a:p>
          <a:p>
            <a:pPr lvl="0" algn="ctr"/>
            <a:r>
              <a:rPr lang="es-ES" sz="1800" b="1" dirty="0">
                <a:solidFill>
                  <a:schemeClr val="bg1"/>
                </a:solidFill>
              </a:rPr>
              <a:t>En Enero de 2021 el </a:t>
            </a:r>
            <a:r>
              <a:rPr lang="es-ES" sz="1800" b="1" u="sng" dirty="0">
                <a:solidFill>
                  <a:schemeClr val="bg1"/>
                </a:solidFill>
              </a:rPr>
              <a:t>68%</a:t>
            </a:r>
            <a:r>
              <a:rPr lang="es-ES" sz="1800" b="1" dirty="0">
                <a:solidFill>
                  <a:schemeClr val="bg1"/>
                </a:solidFill>
              </a:rPr>
              <a:t> de los montos financiados a las PYMES se explicó a partir de 3 instrumentos financieros:</a:t>
            </a:r>
          </a:p>
          <a:p>
            <a:pPr marL="285750" lvl="0" indent="-285750" algn="ctr">
              <a:buFont typeface="Arial" panose="020B0604020202020204" pitchFamily="34" charset="0"/>
              <a:buChar char="•"/>
            </a:pPr>
            <a:r>
              <a:rPr lang="es-ES" sz="1800" b="1" dirty="0">
                <a:solidFill>
                  <a:schemeClr val="bg1"/>
                </a:solidFill>
              </a:rPr>
              <a:t>Descuento (cesión) de documentos: 31%</a:t>
            </a:r>
          </a:p>
          <a:p>
            <a:pPr marL="285750" lvl="0" indent="-285750" algn="ctr">
              <a:buFont typeface="Arial" panose="020B0604020202020204" pitchFamily="34" charset="0"/>
              <a:buChar char="•"/>
            </a:pPr>
            <a:r>
              <a:rPr lang="es-ES" sz="1800" b="1" dirty="0">
                <a:solidFill>
                  <a:schemeClr val="bg1"/>
                </a:solidFill>
              </a:rPr>
              <a:t>Préstamos a sola firma: 18%</a:t>
            </a:r>
          </a:p>
          <a:p>
            <a:pPr marL="285750" lvl="0" indent="-285750" algn="ctr">
              <a:buFont typeface="Arial" panose="020B0604020202020204" pitchFamily="34" charset="0"/>
              <a:buChar char="•"/>
            </a:pPr>
            <a:r>
              <a:rPr lang="es-ES" sz="1800" b="1" dirty="0">
                <a:solidFill>
                  <a:schemeClr val="bg1"/>
                </a:solidFill>
              </a:rPr>
              <a:t>Adelanto (descubierto) en cuenta corriente: 19%</a:t>
            </a:r>
          </a:p>
          <a:p>
            <a:pPr marL="285750" lvl="0" indent="-285750" algn="ctr">
              <a:buFont typeface="Arial" panose="020B0604020202020204" pitchFamily="34" charset="0"/>
              <a:buChar char="•"/>
            </a:pPr>
            <a:endParaRPr sz="1600" b="1" dirty="0">
              <a:solidFill>
                <a:schemeClr val="bg1"/>
              </a:solidFill>
            </a:endParaRPr>
          </a:p>
        </p:txBody>
      </p:sp>
      <p:sp>
        <p:nvSpPr>
          <p:cNvPr id="58" name="Shape 1109">
            <a:extLst>
              <a:ext uri="{FF2B5EF4-FFF2-40B4-BE49-F238E27FC236}">
                <a16:creationId xmlns:a16="http://schemas.microsoft.com/office/drawing/2014/main" id="{623F79D5-999F-6E46-A8DF-22103BEFB600}"/>
              </a:ext>
            </a:extLst>
          </p:cNvPr>
          <p:cNvSpPr/>
          <p:nvPr/>
        </p:nvSpPr>
        <p:spPr>
          <a:xfrm>
            <a:off x="443883" y="2812103"/>
            <a:ext cx="11289376" cy="416400"/>
          </a:xfrm>
          <a:prstGeom prst="roundRect">
            <a:avLst>
              <a:gd name="adj" fmla="val 50000"/>
            </a:avLst>
          </a:prstGeom>
          <a:solidFill>
            <a:srgbClr val="0991D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ES" b="1">
                <a:solidFill>
                  <a:schemeClr val="bg1"/>
                </a:solidFill>
              </a:rPr>
              <a:t>PYMES</a:t>
            </a:r>
            <a:endParaRPr b="1">
              <a:solidFill>
                <a:schemeClr val="bg1"/>
              </a:solidFill>
            </a:endParaRPr>
          </a:p>
        </p:txBody>
      </p:sp>
      <p:sp>
        <p:nvSpPr>
          <p:cNvPr id="60" name="Shape 1109">
            <a:extLst>
              <a:ext uri="{FF2B5EF4-FFF2-40B4-BE49-F238E27FC236}">
                <a16:creationId xmlns:a16="http://schemas.microsoft.com/office/drawing/2014/main" id="{45120589-3E1B-6E48-B2BD-CCD21DE0FAC2}"/>
              </a:ext>
            </a:extLst>
          </p:cNvPr>
          <p:cNvSpPr/>
          <p:nvPr/>
        </p:nvSpPr>
        <p:spPr>
          <a:xfrm>
            <a:off x="468311" y="3828958"/>
            <a:ext cx="5119200" cy="416400"/>
          </a:xfrm>
          <a:prstGeom prst="roundRect">
            <a:avLst>
              <a:gd name="adj" fmla="val 50000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ES" b="1" dirty="0">
                <a:solidFill>
                  <a:schemeClr val="bg1"/>
                </a:solidFill>
              </a:rPr>
              <a:t>ENERO </a:t>
            </a:r>
            <a:endParaRPr b="1" dirty="0">
              <a:solidFill>
                <a:schemeClr val="bg1"/>
              </a:solidFill>
            </a:endParaRPr>
          </a:p>
        </p:txBody>
      </p:sp>
      <p:pic>
        <p:nvPicPr>
          <p:cNvPr id="64" name="Shape 1163">
            <a:extLst>
              <a:ext uri="{FF2B5EF4-FFF2-40B4-BE49-F238E27FC236}">
                <a16:creationId xmlns:a16="http://schemas.microsoft.com/office/drawing/2014/main" id="{87A23959-F022-FC4B-B8E9-32D94A2207E6}"/>
              </a:ext>
            </a:extLst>
          </p:cNvPr>
          <p:cNvPicPr preferRelativeResize="0"/>
          <p:nvPr/>
        </p:nvPicPr>
        <p:blipFill>
          <a:blip r:embed="rId6" cstate="print">
            <a:alphaModFix/>
          </a:blip>
          <a:stretch>
            <a:fillRect/>
          </a:stretch>
        </p:blipFill>
        <p:spPr>
          <a:xfrm>
            <a:off x="-183926" y="4113917"/>
            <a:ext cx="6317148" cy="19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Shape 1165">
            <a:extLst>
              <a:ext uri="{FF2B5EF4-FFF2-40B4-BE49-F238E27FC236}">
                <a16:creationId xmlns:a16="http://schemas.microsoft.com/office/drawing/2014/main" id="{36379535-F9A8-9044-B55E-87039282DCB5}"/>
              </a:ext>
            </a:extLst>
          </p:cNvPr>
          <p:cNvPicPr preferRelativeResize="0"/>
          <p:nvPr/>
        </p:nvPicPr>
        <p:blipFill>
          <a:blip r:embed="rId7" cstate="print">
            <a:alphaModFix/>
          </a:blip>
          <a:stretch>
            <a:fillRect/>
          </a:stretch>
        </p:blipFill>
        <p:spPr>
          <a:xfrm>
            <a:off x="59193" y="5607247"/>
            <a:ext cx="6131057" cy="19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Shape 1164">
            <a:extLst>
              <a:ext uri="{FF2B5EF4-FFF2-40B4-BE49-F238E27FC236}">
                <a16:creationId xmlns:a16="http://schemas.microsoft.com/office/drawing/2014/main" id="{2EBDD087-5358-C64E-9C83-957547B8D084}"/>
              </a:ext>
            </a:extLst>
          </p:cNvPr>
          <p:cNvPicPr preferRelativeResize="0"/>
          <p:nvPr/>
        </p:nvPicPr>
        <p:blipFill>
          <a:blip r:embed="rId8" cstate="print">
            <a:alphaModFix/>
          </a:blip>
          <a:stretch>
            <a:fillRect/>
          </a:stretch>
        </p:blipFill>
        <p:spPr>
          <a:xfrm>
            <a:off x="0" y="7174664"/>
            <a:ext cx="6131056" cy="19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Rectángulo 69">
            <a:extLst>
              <a:ext uri="{FF2B5EF4-FFF2-40B4-BE49-F238E27FC236}">
                <a16:creationId xmlns:a16="http://schemas.microsoft.com/office/drawing/2014/main" id="{F4B4DB52-8674-D846-8945-EADC9BFB405B}"/>
              </a:ext>
            </a:extLst>
          </p:cNvPr>
          <p:cNvSpPr/>
          <p:nvPr/>
        </p:nvSpPr>
        <p:spPr>
          <a:xfrm>
            <a:off x="783561" y="4328561"/>
            <a:ext cx="4522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s-AR" sz="3200" b="1" dirty="0">
                <a:solidFill>
                  <a:schemeClr val="bg1"/>
                </a:solidFill>
              </a:rPr>
              <a:t>$ 20.258 millones:</a:t>
            </a:r>
          </a:p>
          <a:p>
            <a:pPr algn="ctr" defTabSz="914400"/>
            <a:r>
              <a:rPr lang="es-AR" sz="2000" b="1" dirty="0">
                <a:solidFill>
                  <a:schemeClr val="bg1"/>
                </a:solidFill>
              </a:rPr>
              <a:t>Cayó 4% real respecto de diciembre.</a:t>
            </a:r>
          </a:p>
          <a:p>
            <a:pPr algn="ctr" defTabSz="914400"/>
            <a:r>
              <a:rPr lang="es-AR" sz="2000" b="1" dirty="0">
                <a:solidFill>
                  <a:schemeClr val="bg1"/>
                </a:solidFill>
              </a:rPr>
              <a:t>Cayó 22% en términos interanuales.</a:t>
            </a:r>
          </a:p>
        </p:txBody>
      </p:sp>
      <p:sp>
        <p:nvSpPr>
          <p:cNvPr id="71" name="Rectángulo 70">
            <a:extLst>
              <a:ext uri="{FF2B5EF4-FFF2-40B4-BE49-F238E27FC236}">
                <a16:creationId xmlns:a16="http://schemas.microsoft.com/office/drawing/2014/main" id="{EDF8ECEE-89FA-6242-8088-34D1AF38D821}"/>
              </a:ext>
            </a:extLst>
          </p:cNvPr>
          <p:cNvSpPr/>
          <p:nvPr/>
        </p:nvSpPr>
        <p:spPr>
          <a:xfrm>
            <a:off x="756480" y="5821092"/>
            <a:ext cx="460506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s-AR" sz="3200" b="1" dirty="0">
                <a:solidFill>
                  <a:schemeClr val="bg1"/>
                </a:solidFill>
              </a:rPr>
              <a:t>$19.089 millones:</a:t>
            </a:r>
            <a:endParaRPr lang="es-AR" sz="2000" b="1" dirty="0">
              <a:solidFill>
                <a:schemeClr val="bg1"/>
              </a:solidFill>
            </a:endParaRPr>
          </a:p>
          <a:p>
            <a:pPr algn="ctr" defTabSz="914400"/>
            <a:r>
              <a:rPr lang="es-AR" sz="2000" b="1" dirty="0">
                <a:solidFill>
                  <a:schemeClr val="bg1"/>
                </a:solidFill>
              </a:rPr>
              <a:t>En términos reales, cayó 10% intermensual pero creció 150% interanual.</a:t>
            </a:r>
          </a:p>
          <a:p>
            <a:pPr algn="ctr" defTabSz="914400"/>
            <a:endParaRPr lang="es-AR" sz="2000" dirty="0"/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BA8BBB17-0B46-534D-AEA2-62B6BB8FC8C4}"/>
              </a:ext>
            </a:extLst>
          </p:cNvPr>
          <p:cNvSpPr/>
          <p:nvPr/>
        </p:nvSpPr>
        <p:spPr>
          <a:xfrm>
            <a:off x="722920" y="7380520"/>
            <a:ext cx="45611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s-AR" sz="3200" b="1" dirty="0">
                <a:solidFill>
                  <a:schemeClr val="bg1"/>
                </a:solidFill>
              </a:rPr>
              <a:t>$32.906 millones:</a:t>
            </a:r>
            <a:endParaRPr lang="es-AR" sz="2000" b="1" u="sng" dirty="0">
              <a:solidFill>
                <a:schemeClr val="bg1"/>
              </a:solidFill>
            </a:endParaRPr>
          </a:p>
          <a:p>
            <a:pPr algn="ctr" defTabSz="914400"/>
            <a:r>
              <a:rPr lang="es-AR" sz="2000" b="1" dirty="0">
                <a:solidFill>
                  <a:schemeClr val="bg1"/>
                </a:solidFill>
              </a:rPr>
              <a:t>Cayó 2% interanual y 14% respecto de diciembre, a precios constantes.</a:t>
            </a:r>
          </a:p>
        </p:txBody>
      </p:sp>
      <p:sp>
        <p:nvSpPr>
          <p:cNvPr id="74" name="CuadroTexto 73">
            <a:extLst>
              <a:ext uri="{FF2B5EF4-FFF2-40B4-BE49-F238E27FC236}">
                <a16:creationId xmlns:a16="http://schemas.microsoft.com/office/drawing/2014/main" id="{821B9C70-EA46-1242-8B59-3FD34EA27293}"/>
              </a:ext>
            </a:extLst>
          </p:cNvPr>
          <p:cNvSpPr txBox="1"/>
          <p:nvPr/>
        </p:nvSpPr>
        <p:spPr>
          <a:xfrm>
            <a:off x="3458095" y="8857478"/>
            <a:ext cx="6408712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cs typeface="Arial" panose="020B0604020202020204" pitchFamily="34" charset="0"/>
                <a:sym typeface="Calibri"/>
              </a:rPr>
              <a:t>Fuente: Departamento de Estudios Económicos de ADIMRA en base a BCRA </a:t>
            </a: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id="{5A0F1875-6F58-2D4F-A558-98CF5979524D}"/>
              </a:ext>
            </a:extLst>
          </p:cNvPr>
          <p:cNvSpPr txBox="1"/>
          <p:nvPr/>
        </p:nvSpPr>
        <p:spPr>
          <a:xfrm>
            <a:off x="9923279" y="1350397"/>
            <a:ext cx="647751" cy="1015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6000" b="0" i="0" u="none" strike="noStrike" cap="none" spc="0" normalizeH="0" baseline="0">
                <a:ln>
                  <a:noFill/>
                </a:ln>
                <a:solidFill>
                  <a:srgbClr val="021D6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%</a:t>
            </a:r>
          </a:p>
        </p:txBody>
      </p:sp>
      <p:sp>
        <p:nvSpPr>
          <p:cNvPr id="78" name="Shape 1109">
            <a:extLst>
              <a:ext uri="{FF2B5EF4-FFF2-40B4-BE49-F238E27FC236}">
                <a16:creationId xmlns:a16="http://schemas.microsoft.com/office/drawing/2014/main" id="{00612040-C23B-6843-B2C8-1C672F5826E9}"/>
              </a:ext>
            </a:extLst>
          </p:cNvPr>
          <p:cNvSpPr/>
          <p:nvPr/>
        </p:nvSpPr>
        <p:spPr>
          <a:xfrm>
            <a:off x="468311" y="3320531"/>
            <a:ext cx="5119200" cy="416400"/>
          </a:xfrm>
          <a:prstGeom prst="roundRect">
            <a:avLst>
              <a:gd name="adj" fmla="val 50000"/>
            </a:avLst>
          </a:prstGeom>
          <a:solidFill>
            <a:srgbClr val="094880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ES" b="1">
                <a:solidFill>
                  <a:schemeClr val="bg1"/>
                </a:solidFill>
              </a:rPr>
              <a:t>MONTOS OPERADOS</a:t>
            </a:r>
            <a:endParaRPr b="1">
              <a:solidFill>
                <a:schemeClr val="bg1"/>
              </a:solidFill>
            </a:endParaRPr>
          </a:p>
        </p:txBody>
      </p:sp>
      <p:sp>
        <p:nvSpPr>
          <p:cNvPr id="83" name="Shape 1109">
            <a:extLst>
              <a:ext uri="{FF2B5EF4-FFF2-40B4-BE49-F238E27FC236}">
                <a16:creationId xmlns:a16="http://schemas.microsoft.com/office/drawing/2014/main" id="{F6C26B2E-96AC-7C40-ADED-BF027B69BE39}"/>
              </a:ext>
            </a:extLst>
          </p:cNvPr>
          <p:cNvSpPr/>
          <p:nvPr/>
        </p:nvSpPr>
        <p:spPr>
          <a:xfrm>
            <a:off x="6586460" y="3309211"/>
            <a:ext cx="5119200" cy="416400"/>
          </a:xfrm>
          <a:prstGeom prst="roundRect">
            <a:avLst>
              <a:gd name="adj" fmla="val 50000"/>
            </a:avLst>
          </a:prstGeom>
          <a:solidFill>
            <a:srgbClr val="094880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ES" b="1">
                <a:solidFill>
                  <a:schemeClr val="bg1"/>
                </a:solidFill>
              </a:rPr>
              <a:t>TASAS PROMEDIO</a:t>
            </a:r>
            <a:endParaRPr b="1">
              <a:solidFill>
                <a:schemeClr val="bg1"/>
              </a:solidFill>
            </a:endParaRPr>
          </a:p>
        </p:txBody>
      </p:sp>
      <p:sp>
        <p:nvSpPr>
          <p:cNvPr id="84" name="Shape 1109">
            <a:extLst>
              <a:ext uri="{FF2B5EF4-FFF2-40B4-BE49-F238E27FC236}">
                <a16:creationId xmlns:a16="http://schemas.microsoft.com/office/drawing/2014/main" id="{F373FE4A-4815-2A42-A8A9-134F70631F2C}"/>
              </a:ext>
            </a:extLst>
          </p:cNvPr>
          <p:cNvSpPr/>
          <p:nvPr/>
        </p:nvSpPr>
        <p:spPr>
          <a:xfrm>
            <a:off x="6586460" y="3823709"/>
            <a:ext cx="5119200" cy="416400"/>
          </a:xfrm>
          <a:prstGeom prst="roundRect">
            <a:avLst>
              <a:gd name="adj" fmla="val 50000"/>
            </a:avLst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ES" b="1" dirty="0">
                <a:solidFill>
                  <a:schemeClr val="bg1"/>
                </a:solidFill>
              </a:rPr>
              <a:t>ENERO</a:t>
            </a:r>
            <a:r>
              <a:rPr lang="es-ES" dirty="0">
                <a:solidFill>
                  <a:schemeClr val="bg1"/>
                </a:solidFill>
              </a:rPr>
              <a:t> </a:t>
            </a:r>
            <a:endParaRPr dirty="0">
              <a:solidFill>
                <a:schemeClr val="bg1"/>
              </a:solidFill>
            </a:endParaRPr>
          </a:p>
        </p:txBody>
      </p:sp>
      <p:pic>
        <p:nvPicPr>
          <p:cNvPr id="85" name="Shape 1163">
            <a:extLst>
              <a:ext uri="{FF2B5EF4-FFF2-40B4-BE49-F238E27FC236}">
                <a16:creationId xmlns:a16="http://schemas.microsoft.com/office/drawing/2014/main" id="{877B60BD-F69B-4B47-A69B-0F760F753AEB}"/>
              </a:ext>
            </a:extLst>
          </p:cNvPr>
          <p:cNvPicPr preferRelativeResize="0"/>
          <p:nvPr/>
        </p:nvPicPr>
        <p:blipFill>
          <a:blip r:embed="rId6" cstate="print">
            <a:alphaModFix/>
          </a:blip>
          <a:stretch>
            <a:fillRect/>
          </a:stretch>
        </p:blipFill>
        <p:spPr>
          <a:xfrm>
            <a:off x="5934223" y="4142749"/>
            <a:ext cx="6317148" cy="19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Shape 1165">
            <a:extLst>
              <a:ext uri="{FF2B5EF4-FFF2-40B4-BE49-F238E27FC236}">
                <a16:creationId xmlns:a16="http://schemas.microsoft.com/office/drawing/2014/main" id="{BC9C667F-1D9A-C74E-97E7-603E46EA09FC}"/>
              </a:ext>
            </a:extLst>
          </p:cNvPr>
          <p:cNvPicPr preferRelativeResize="0"/>
          <p:nvPr/>
        </p:nvPicPr>
        <p:blipFill>
          <a:blip r:embed="rId7" cstate="print">
            <a:alphaModFix/>
          </a:blip>
          <a:stretch>
            <a:fillRect/>
          </a:stretch>
        </p:blipFill>
        <p:spPr>
          <a:xfrm>
            <a:off x="6210867" y="5602970"/>
            <a:ext cx="6131057" cy="19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Shape 1164">
            <a:extLst>
              <a:ext uri="{FF2B5EF4-FFF2-40B4-BE49-F238E27FC236}">
                <a16:creationId xmlns:a16="http://schemas.microsoft.com/office/drawing/2014/main" id="{9DEB21DE-EADB-F14D-BB69-FDA50C8F4270}"/>
              </a:ext>
            </a:extLst>
          </p:cNvPr>
          <p:cNvPicPr preferRelativeResize="0"/>
          <p:nvPr/>
        </p:nvPicPr>
        <p:blipFill>
          <a:blip r:embed="rId8" cstate="print">
            <a:alphaModFix/>
          </a:blip>
          <a:stretch>
            <a:fillRect/>
          </a:stretch>
        </p:blipFill>
        <p:spPr>
          <a:xfrm>
            <a:off x="6187607" y="7154563"/>
            <a:ext cx="6131056" cy="19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Rectángulo 87">
            <a:extLst>
              <a:ext uri="{FF2B5EF4-FFF2-40B4-BE49-F238E27FC236}">
                <a16:creationId xmlns:a16="http://schemas.microsoft.com/office/drawing/2014/main" id="{F7112C81-865B-954C-993F-5408E953E232}"/>
              </a:ext>
            </a:extLst>
          </p:cNvPr>
          <p:cNvSpPr/>
          <p:nvPr/>
        </p:nvSpPr>
        <p:spPr>
          <a:xfrm>
            <a:off x="6947579" y="4431510"/>
            <a:ext cx="452249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s-AR" sz="3200" b="1" dirty="0">
                <a:solidFill>
                  <a:schemeClr val="bg1"/>
                </a:solidFill>
              </a:rPr>
              <a:t>45,6% TNA </a:t>
            </a:r>
          </a:p>
          <a:p>
            <a:pPr algn="ctr" defTabSz="914400"/>
            <a:r>
              <a:rPr lang="es-AR" sz="2000" b="1" dirty="0">
                <a:solidFill>
                  <a:schemeClr val="bg1"/>
                </a:solidFill>
              </a:rPr>
              <a:t> 1,2 </a:t>
            </a:r>
            <a:r>
              <a:rPr lang="es-AR" sz="2000" b="1" dirty="0" err="1">
                <a:solidFill>
                  <a:schemeClr val="bg1"/>
                </a:solidFill>
              </a:rPr>
              <a:t>p.p</a:t>
            </a:r>
            <a:r>
              <a:rPr lang="es-AR" sz="2000" b="1" dirty="0">
                <a:solidFill>
                  <a:schemeClr val="bg1"/>
                </a:solidFill>
              </a:rPr>
              <a:t> mayor que diciembre 2020</a:t>
            </a:r>
          </a:p>
          <a:p>
            <a:pPr algn="ctr" defTabSz="914400"/>
            <a:r>
              <a:rPr lang="es-AR" sz="2000" b="1" dirty="0">
                <a:solidFill>
                  <a:schemeClr val="bg1"/>
                </a:solidFill>
              </a:rPr>
              <a:t>23,8 </a:t>
            </a:r>
            <a:r>
              <a:rPr lang="es-AR" sz="2000" b="1" dirty="0" err="1">
                <a:solidFill>
                  <a:schemeClr val="bg1"/>
                </a:solidFill>
              </a:rPr>
              <a:t>p.p</a:t>
            </a:r>
            <a:r>
              <a:rPr lang="es-AR" sz="2000" b="1" dirty="0">
                <a:solidFill>
                  <a:schemeClr val="bg1"/>
                </a:solidFill>
              </a:rPr>
              <a:t> menor que enero 2020</a:t>
            </a:r>
          </a:p>
          <a:p>
            <a:pPr algn="ctr" defTabSz="914400"/>
            <a:endParaRPr lang="es-AR" sz="2000" b="1" dirty="0">
              <a:solidFill>
                <a:schemeClr val="bg1"/>
              </a:solidFill>
            </a:endParaRPr>
          </a:p>
        </p:txBody>
      </p:sp>
      <p:sp>
        <p:nvSpPr>
          <p:cNvPr id="89" name="Rectángulo 88">
            <a:extLst>
              <a:ext uri="{FF2B5EF4-FFF2-40B4-BE49-F238E27FC236}">
                <a16:creationId xmlns:a16="http://schemas.microsoft.com/office/drawing/2014/main" id="{A197093C-6F72-F242-9FDA-0D96DA867FA4}"/>
              </a:ext>
            </a:extLst>
          </p:cNvPr>
          <p:cNvSpPr/>
          <p:nvPr/>
        </p:nvSpPr>
        <p:spPr>
          <a:xfrm>
            <a:off x="6922896" y="5837000"/>
            <a:ext cx="46050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s-AR" sz="3200" b="1" dirty="0">
                <a:solidFill>
                  <a:schemeClr val="bg1"/>
                </a:solidFill>
              </a:rPr>
              <a:t>31,6% TNA </a:t>
            </a:r>
          </a:p>
          <a:p>
            <a:pPr algn="ctr" defTabSz="914400"/>
            <a:r>
              <a:rPr lang="es-AR" sz="2000" b="1" dirty="0">
                <a:solidFill>
                  <a:schemeClr val="bg1"/>
                </a:solidFill>
              </a:rPr>
              <a:t>0,3 </a:t>
            </a:r>
            <a:r>
              <a:rPr lang="es-AR" sz="2000" b="1" dirty="0" err="1">
                <a:solidFill>
                  <a:schemeClr val="bg1"/>
                </a:solidFill>
              </a:rPr>
              <a:t>p.p</a:t>
            </a:r>
            <a:r>
              <a:rPr lang="es-AR" sz="2000" b="1" dirty="0">
                <a:solidFill>
                  <a:schemeClr val="bg1"/>
                </a:solidFill>
              </a:rPr>
              <a:t> menor que diciembre 2020</a:t>
            </a:r>
          </a:p>
          <a:p>
            <a:pPr algn="ctr" defTabSz="914400"/>
            <a:r>
              <a:rPr lang="es-AR" sz="2000" b="1" dirty="0">
                <a:solidFill>
                  <a:schemeClr val="bg1"/>
                </a:solidFill>
              </a:rPr>
              <a:t>17,5 </a:t>
            </a:r>
            <a:r>
              <a:rPr lang="es-AR" sz="2000" b="1" dirty="0" err="1">
                <a:solidFill>
                  <a:schemeClr val="bg1"/>
                </a:solidFill>
              </a:rPr>
              <a:t>p.p</a:t>
            </a:r>
            <a:r>
              <a:rPr lang="es-AR" sz="2000" b="1" dirty="0">
                <a:solidFill>
                  <a:schemeClr val="bg1"/>
                </a:solidFill>
              </a:rPr>
              <a:t> menor que enero 2020</a:t>
            </a:r>
          </a:p>
        </p:txBody>
      </p:sp>
      <p:sp>
        <p:nvSpPr>
          <p:cNvPr id="90" name="Rectángulo 89">
            <a:extLst>
              <a:ext uri="{FF2B5EF4-FFF2-40B4-BE49-F238E27FC236}">
                <a16:creationId xmlns:a16="http://schemas.microsoft.com/office/drawing/2014/main" id="{ECAF25BC-A758-9B42-8EE7-53C3F5F80B71}"/>
              </a:ext>
            </a:extLst>
          </p:cNvPr>
          <p:cNvSpPr/>
          <p:nvPr/>
        </p:nvSpPr>
        <p:spPr>
          <a:xfrm>
            <a:off x="6874594" y="7376243"/>
            <a:ext cx="45611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es-AR" sz="3200" b="1" dirty="0">
                <a:solidFill>
                  <a:schemeClr val="bg1"/>
                </a:solidFill>
              </a:rPr>
              <a:t>31,4% TNA </a:t>
            </a:r>
          </a:p>
          <a:p>
            <a:pPr algn="ctr" defTabSz="914400"/>
            <a:r>
              <a:rPr lang="es-AR" sz="2000" b="1" dirty="0">
                <a:solidFill>
                  <a:schemeClr val="bg1"/>
                </a:solidFill>
              </a:rPr>
              <a:t>0,5 </a:t>
            </a:r>
            <a:r>
              <a:rPr lang="es-AR" sz="2000" b="1" dirty="0" err="1">
                <a:solidFill>
                  <a:schemeClr val="bg1"/>
                </a:solidFill>
              </a:rPr>
              <a:t>p.p</a:t>
            </a:r>
            <a:r>
              <a:rPr lang="es-AR" sz="2000" b="1" dirty="0">
                <a:solidFill>
                  <a:schemeClr val="bg1"/>
                </a:solidFill>
              </a:rPr>
              <a:t> menor que diciembre 2020</a:t>
            </a:r>
          </a:p>
          <a:p>
            <a:pPr algn="ctr" defTabSz="914400"/>
            <a:r>
              <a:rPr lang="es-AR" sz="2000" b="1" dirty="0">
                <a:solidFill>
                  <a:schemeClr val="bg1"/>
                </a:solidFill>
              </a:rPr>
              <a:t>10,5 </a:t>
            </a:r>
            <a:r>
              <a:rPr lang="es-AR" sz="2000" b="1" dirty="0" err="1">
                <a:solidFill>
                  <a:schemeClr val="bg1"/>
                </a:solidFill>
              </a:rPr>
              <a:t>p.p</a:t>
            </a:r>
            <a:r>
              <a:rPr lang="es-AR" sz="2000" b="1" dirty="0">
                <a:solidFill>
                  <a:schemeClr val="bg1"/>
                </a:solidFill>
              </a:rPr>
              <a:t> menor que enero 2020</a:t>
            </a:r>
          </a:p>
        </p:txBody>
      </p:sp>
      <p:sp>
        <p:nvSpPr>
          <p:cNvPr id="28" name="Shape 1113">
            <a:extLst>
              <a:ext uri="{FF2B5EF4-FFF2-40B4-BE49-F238E27FC236}">
                <a16:creationId xmlns:a16="http://schemas.microsoft.com/office/drawing/2014/main" id="{9D421DFC-68ED-B042-8CB9-F084E038BC00}"/>
              </a:ext>
            </a:extLst>
          </p:cNvPr>
          <p:cNvSpPr/>
          <p:nvPr/>
        </p:nvSpPr>
        <p:spPr>
          <a:xfrm>
            <a:off x="4793506" y="4351293"/>
            <a:ext cx="2592288" cy="7200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1474AE">
                  <a:shade val="30000"/>
                  <a:satMod val="115000"/>
                </a:srgbClr>
              </a:gs>
              <a:gs pos="50000">
                <a:srgbClr val="1474AE">
                  <a:shade val="67500"/>
                  <a:satMod val="115000"/>
                </a:srgbClr>
              </a:gs>
              <a:gs pos="100000">
                <a:srgbClr val="1474AE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" name="Shape 1113">
            <a:extLst>
              <a:ext uri="{FF2B5EF4-FFF2-40B4-BE49-F238E27FC236}">
                <a16:creationId xmlns:a16="http://schemas.microsoft.com/office/drawing/2014/main" id="{D6E55C2A-E5A8-ED4C-BB55-C77ABD684767}"/>
              </a:ext>
            </a:extLst>
          </p:cNvPr>
          <p:cNvSpPr/>
          <p:nvPr/>
        </p:nvSpPr>
        <p:spPr>
          <a:xfrm>
            <a:off x="4793506" y="5863381"/>
            <a:ext cx="2592288" cy="7200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26BCF1">
                  <a:shade val="30000"/>
                  <a:satMod val="115000"/>
                </a:srgbClr>
              </a:gs>
              <a:gs pos="50000">
                <a:srgbClr val="26BCF1">
                  <a:shade val="67500"/>
                  <a:satMod val="115000"/>
                </a:srgbClr>
              </a:gs>
              <a:gs pos="100000">
                <a:srgbClr val="26BCF1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lang="es-AR"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" name="Shape 1113">
            <a:extLst>
              <a:ext uri="{FF2B5EF4-FFF2-40B4-BE49-F238E27FC236}">
                <a16:creationId xmlns:a16="http://schemas.microsoft.com/office/drawing/2014/main" id="{7446CAB6-8808-5C45-BD3E-888A42F6EC2A}"/>
              </a:ext>
            </a:extLst>
          </p:cNvPr>
          <p:cNvSpPr/>
          <p:nvPr/>
        </p:nvSpPr>
        <p:spPr>
          <a:xfrm>
            <a:off x="4793506" y="7375549"/>
            <a:ext cx="2592288" cy="7200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rgbClr val="22B1AC">
                  <a:shade val="30000"/>
                  <a:satMod val="115000"/>
                </a:srgbClr>
              </a:gs>
              <a:gs pos="50000">
                <a:srgbClr val="22B1AC">
                  <a:shade val="67500"/>
                  <a:satMod val="115000"/>
                </a:srgbClr>
              </a:gs>
              <a:gs pos="100000">
                <a:srgbClr val="22B1AC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F5EDA8D-1542-5F44-8EA4-4A5B5043CE71}"/>
              </a:ext>
            </a:extLst>
          </p:cNvPr>
          <p:cNvSpPr txBox="1"/>
          <p:nvPr/>
        </p:nvSpPr>
        <p:spPr>
          <a:xfrm>
            <a:off x="4865514" y="4423221"/>
            <a:ext cx="2522606" cy="72000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20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    Adelanto en CC$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759FCBC-D40F-EC47-A877-532D4A6E0AD7}"/>
              </a:ext>
            </a:extLst>
          </p:cNvPr>
          <p:cNvSpPr txBox="1"/>
          <p:nvPr/>
        </p:nvSpPr>
        <p:spPr>
          <a:xfrm>
            <a:off x="4863188" y="5863381"/>
            <a:ext cx="2378590" cy="72000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2000" b="1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 Préstamos a sola firma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CB7C9F6-DB3B-ED4A-8D24-29ED45D2E832}"/>
              </a:ext>
            </a:extLst>
          </p:cNvPr>
          <p:cNvSpPr txBox="1"/>
          <p:nvPr/>
        </p:nvSpPr>
        <p:spPr>
          <a:xfrm>
            <a:off x="4873660" y="7387745"/>
            <a:ext cx="2368118" cy="72000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000"/>
              <a:t> </a:t>
            </a:r>
            <a:r>
              <a:rPr lang="es-AR" sz="2000" b="1">
                <a:solidFill>
                  <a:schemeClr val="bg1"/>
                </a:solidFill>
              </a:rPr>
              <a:t>Descuento de cheques</a:t>
            </a:r>
            <a:endParaRPr kumimoji="0" lang="es-AR" sz="2000" b="1" i="0" u="none" strike="noStrike" cap="none" spc="0" normalizeH="0" baseline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C2D84A3E-A7AE-2840-B202-C27296850341}"/>
              </a:ext>
            </a:extLst>
          </p:cNvPr>
          <p:cNvSpPr/>
          <p:nvPr/>
        </p:nvSpPr>
        <p:spPr>
          <a:xfrm>
            <a:off x="9789364" y="1393458"/>
            <a:ext cx="915580" cy="915580"/>
          </a:xfrm>
          <a:prstGeom prst="ellipse">
            <a:avLst/>
          </a:prstGeom>
          <a:noFill/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6" name="Gráfico 15" descr="Cheque bancario con relleno sólido">
            <a:extLst>
              <a:ext uri="{FF2B5EF4-FFF2-40B4-BE49-F238E27FC236}">
                <a16:creationId xmlns:a16="http://schemas.microsoft.com/office/drawing/2014/main" id="{47A06241-1A30-0A4D-B5FA-E814E63F7D0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917467" y="138179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39776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redondeado 17">
            <a:extLst>
              <a:ext uri="{FF2B5EF4-FFF2-40B4-BE49-F238E27FC236}">
                <a16:creationId xmlns:a16="http://schemas.microsoft.com/office/drawing/2014/main" id="{813953E0-942D-6E48-B77D-8661CBB19DFF}"/>
              </a:ext>
            </a:extLst>
          </p:cNvPr>
          <p:cNvSpPr/>
          <p:nvPr/>
        </p:nvSpPr>
        <p:spPr>
          <a:xfrm>
            <a:off x="5093523" y="5371139"/>
            <a:ext cx="2880320" cy="491696"/>
          </a:xfrm>
          <a:prstGeom prst="roundRect">
            <a:avLst>
              <a:gd name="adj" fmla="val 50000"/>
            </a:avLst>
          </a:prstGeom>
          <a:solidFill>
            <a:srgbClr val="094880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5A2E191-9352-0347-A00D-957F8414F3CF}"/>
              </a:ext>
            </a:extLst>
          </p:cNvPr>
          <p:cNvSpPr/>
          <p:nvPr/>
        </p:nvSpPr>
        <p:spPr>
          <a:xfrm>
            <a:off x="65526" y="991744"/>
            <a:ext cx="118438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 defTabSz="914400">
              <a:buFont typeface="Arial" panose="020B0604020202020204" pitchFamily="34" charset="0"/>
              <a:buChar char="•"/>
            </a:pPr>
            <a:r>
              <a:rPr lang="es-AR" sz="1600" b="1" u="sng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CPD + ECHEQ  NEGOCIADOS ( TNA PROMEDIO PONDERADO POR PLAZO DE VENCIMIENTO)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BBC831F-E4BD-9246-95E6-68CA747D8B7C}"/>
              </a:ext>
            </a:extLst>
          </p:cNvPr>
          <p:cNvSpPr txBox="1"/>
          <p:nvPr/>
        </p:nvSpPr>
        <p:spPr>
          <a:xfrm>
            <a:off x="3713386" y="8893235"/>
            <a:ext cx="6408712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cs typeface="Arial" panose="020B0604020202020204" pitchFamily="34" charset="0"/>
                <a:sym typeface="Calibri"/>
              </a:rPr>
              <a:t>Fuente: Departamento de Estudios Económicos de ADIMRA en base a </a:t>
            </a:r>
            <a:r>
              <a:rPr lang="es-AR" sz="1200">
                <a:cs typeface="Arial" panose="020B0604020202020204" pitchFamily="34" charset="0"/>
              </a:rPr>
              <a:t>MAV</a:t>
            </a:r>
            <a:r>
              <a:rPr kumimoji="0" lang="es-AR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cs typeface="Arial" panose="020B0604020202020204" pitchFamily="34" charset="0"/>
                <a:sym typeface="Calibri"/>
              </a:rPr>
              <a:t> </a:t>
            </a:r>
          </a:p>
        </p:txBody>
      </p:sp>
      <p:pic>
        <p:nvPicPr>
          <p:cNvPr id="8" name="Gráfico 7" descr="Transfer1">
            <a:extLst>
              <a:ext uri="{FF2B5EF4-FFF2-40B4-BE49-F238E27FC236}">
                <a16:creationId xmlns:a16="http://schemas.microsoft.com/office/drawing/2014/main" id="{D6EAD547-ABD0-2F40-954D-1B158AB5836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2630" y="703821"/>
            <a:ext cx="914400" cy="914400"/>
          </a:xfrm>
          <a:prstGeom prst="rect">
            <a:avLst/>
          </a:prstGeom>
        </p:spPr>
      </p:pic>
      <p:pic>
        <p:nvPicPr>
          <p:cNvPr id="12" name="Gráfico 11" descr="Cheque bancario">
            <a:extLst>
              <a:ext uri="{FF2B5EF4-FFF2-40B4-BE49-F238E27FC236}">
                <a16:creationId xmlns:a16="http://schemas.microsoft.com/office/drawing/2014/main" id="{67BC5892-8CF4-6844-9383-9B11D2EA33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803786" y="703821"/>
            <a:ext cx="914400" cy="914400"/>
          </a:xfrm>
          <a:prstGeom prst="rect">
            <a:avLst/>
          </a:prstGeom>
        </p:spPr>
      </p:pic>
      <p:sp>
        <p:nvSpPr>
          <p:cNvPr id="16" name="Rectángulo redondeado 15">
            <a:extLst>
              <a:ext uri="{FF2B5EF4-FFF2-40B4-BE49-F238E27FC236}">
                <a16:creationId xmlns:a16="http://schemas.microsoft.com/office/drawing/2014/main" id="{BBFCDDA1-D14D-234F-BF77-FD6770310FF6}"/>
              </a:ext>
            </a:extLst>
          </p:cNvPr>
          <p:cNvSpPr/>
          <p:nvPr/>
        </p:nvSpPr>
        <p:spPr>
          <a:xfrm>
            <a:off x="5225554" y="1343443"/>
            <a:ext cx="2232248" cy="390670"/>
          </a:xfrm>
          <a:prstGeom prst="roundRect">
            <a:avLst>
              <a:gd name="adj" fmla="val 50000"/>
            </a:avLst>
          </a:prstGeom>
          <a:solidFill>
            <a:srgbClr val="094880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F91643B-7BED-C04B-9660-EEB496E7E668}"/>
              </a:ext>
            </a:extLst>
          </p:cNvPr>
          <p:cNvSpPr/>
          <p:nvPr/>
        </p:nvSpPr>
        <p:spPr>
          <a:xfrm>
            <a:off x="5245461" y="1304071"/>
            <a:ext cx="219243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es-AR" sz="2400" u="sng" strike="noStrike" cap="none" spc="0" normalizeH="0" baseline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FillTx/>
                <a:sym typeface="Calibri"/>
              </a:rPr>
              <a:t>AVALADOS</a:t>
            </a:r>
            <a:endParaRPr lang="es-AR" sz="2400" u="sng" cap="none" spc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A884092-4E7A-6B4B-84B6-F89F080A062D}"/>
              </a:ext>
            </a:extLst>
          </p:cNvPr>
          <p:cNvSpPr/>
          <p:nvPr/>
        </p:nvSpPr>
        <p:spPr>
          <a:xfrm>
            <a:off x="2201218" y="102741"/>
            <a:ext cx="7532471" cy="667520"/>
          </a:xfrm>
          <a:prstGeom prst="rect">
            <a:avLst/>
          </a:prstGeom>
          <a:solidFill>
            <a:schemeClr val="bg1"/>
          </a:solidFill>
        </p:spPr>
        <p:txBody>
          <a:bodyPr wrap="square" lIns="112424" tIns="56212" rIns="112424" bIns="56212">
            <a:spAutoFit/>
          </a:bodyPr>
          <a:lstStyle/>
          <a:p>
            <a:pPr algn="ctr"/>
            <a:r>
              <a:rPr lang="es-AR" sz="320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AR" sz="360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MERCADO DE CAPITALES</a:t>
            </a:r>
            <a:endParaRPr lang="es-AR" sz="3200">
              <a:ln>
                <a:solidFill>
                  <a:schemeClr val="bg1">
                    <a:lumMod val="75000"/>
                  </a:schemeClr>
                </a:solidFill>
              </a:ln>
              <a:solidFill>
                <a:srgbClr val="002F8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51830F4-866D-134D-ADA4-B1A70DAFF798}"/>
              </a:ext>
            </a:extLst>
          </p:cNvPr>
          <p:cNvSpPr txBox="1"/>
          <p:nvPr/>
        </p:nvSpPr>
        <p:spPr>
          <a:xfrm>
            <a:off x="5309547" y="5371139"/>
            <a:ext cx="2664296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2400" u="sng">
                <a:solidFill>
                  <a:schemeClr val="bg1"/>
                </a:solidFill>
              </a:rPr>
              <a:t>CADENA DE VALOR</a:t>
            </a:r>
            <a:endParaRPr kumimoji="0" lang="es-AR" sz="2400" b="0" i="0" u="sng" strike="noStrike" cap="none" spc="0" normalizeH="0" baseline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id="{697EA74C-4D57-8446-97BB-EDF4235BEC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1143518"/>
              </p:ext>
            </p:extLst>
          </p:nvPr>
        </p:nvGraphicFramePr>
        <p:xfrm>
          <a:off x="-1241946" y="935287"/>
          <a:ext cx="14496392" cy="4345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0" name="Gráfico 19">
            <a:extLst>
              <a:ext uri="{FF2B5EF4-FFF2-40B4-BE49-F238E27FC236}">
                <a16:creationId xmlns:a16="http://schemas.microsoft.com/office/drawing/2014/main" id="{9B0997DE-C292-C749-A3A1-1FC7C685BB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2206800"/>
              </p:ext>
            </p:extLst>
          </p:nvPr>
        </p:nvGraphicFramePr>
        <p:xfrm>
          <a:off x="-1241946" y="4992697"/>
          <a:ext cx="14551310" cy="3900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230335752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2288566-8B42-DC44-AE09-D52FCAAEC4FD}"/>
              </a:ext>
            </a:extLst>
          </p:cNvPr>
          <p:cNvSpPr/>
          <p:nvPr/>
        </p:nvSpPr>
        <p:spPr>
          <a:xfrm>
            <a:off x="2201218" y="102741"/>
            <a:ext cx="7532471" cy="667520"/>
          </a:xfrm>
          <a:prstGeom prst="rect">
            <a:avLst/>
          </a:prstGeom>
          <a:solidFill>
            <a:schemeClr val="bg1"/>
          </a:solidFill>
        </p:spPr>
        <p:txBody>
          <a:bodyPr wrap="square" lIns="112424" tIns="56212" rIns="112424" bIns="56212">
            <a:spAutoFit/>
          </a:bodyPr>
          <a:lstStyle/>
          <a:p>
            <a:pPr algn="ctr"/>
            <a:r>
              <a:rPr lang="es-AR" sz="320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AR" sz="360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002F8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MERCADO DE CAPITALES</a:t>
            </a:r>
            <a:endParaRPr lang="es-AR" sz="3200">
              <a:ln>
                <a:solidFill>
                  <a:schemeClr val="bg1">
                    <a:lumMod val="75000"/>
                  </a:schemeClr>
                </a:solidFill>
              </a:ln>
              <a:solidFill>
                <a:srgbClr val="002F8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83967902-33D4-B149-BA71-4B30C40DD239}"/>
              </a:ext>
            </a:extLst>
          </p:cNvPr>
          <p:cNvSpPr/>
          <p:nvPr/>
        </p:nvSpPr>
        <p:spPr>
          <a:xfrm>
            <a:off x="689050" y="894829"/>
            <a:ext cx="118438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 defTabSz="914400">
              <a:buFont typeface="Arial" panose="020B0604020202020204" pitchFamily="34" charset="0"/>
              <a:buChar char="•"/>
            </a:pPr>
            <a:r>
              <a:rPr lang="es-AR" sz="1600" b="1" u="sng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FCE NEGOCIADAS ( TNA PROMEDIO PONDERADO POR PLAZO DE VENCIMIENTO)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8A600346-043C-F74D-8183-FE8F4033A746}"/>
              </a:ext>
            </a:extLst>
          </p:cNvPr>
          <p:cNvSpPr txBox="1"/>
          <p:nvPr/>
        </p:nvSpPr>
        <p:spPr>
          <a:xfrm>
            <a:off x="3425354" y="5051549"/>
            <a:ext cx="6585912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AR" sz="1400" dirty="0"/>
              <a:t>Fuente: Departamento de Estudios Económicos de ADIMRA en base a BYMA</a:t>
            </a:r>
            <a:endParaRPr kumimoji="0" lang="es-AR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26" name="Gráfico 25">
            <a:extLst>
              <a:ext uri="{FF2B5EF4-FFF2-40B4-BE49-F238E27FC236}">
                <a16:creationId xmlns:a16="http://schemas.microsoft.com/office/drawing/2014/main" id="{DAB046D0-B864-0740-B608-16ECB32BC4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5217899"/>
              </p:ext>
            </p:extLst>
          </p:nvPr>
        </p:nvGraphicFramePr>
        <p:xfrm>
          <a:off x="-1327174" y="880923"/>
          <a:ext cx="14347138" cy="4213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3886AFF4-D438-4FE0-92A0-F646DC2BE7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5354" y="5318171"/>
            <a:ext cx="5276193" cy="989002"/>
          </a:xfrm>
          <a:prstGeom prst="rect">
            <a:avLst/>
          </a:prstGeom>
        </p:spPr>
      </p:pic>
      <p:graphicFrame>
        <p:nvGraphicFramePr>
          <p:cNvPr id="7" name="Tabla 5">
            <a:extLst>
              <a:ext uri="{FF2B5EF4-FFF2-40B4-BE49-F238E27FC236}">
                <a16:creationId xmlns:a16="http://schemas.microsoft.com/office/drawing/2014/main" id="{EDBD3EE1-1F86-410A-832E-46A1965B38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739722"/>
              </p:ext>
            </p:extLst>
          </p:nvPr>
        </p:nvGraphicFramePr>
        <p:xfrm>
          <a:off x="741016" y="6943190"/>
          <a:ext cx="10876656" cy="9144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438328">
                  <a:extLst>
                    <a:ext uri="{9D8B030D-6E8A-4147-A177-3AD203B41FA5}">
                      <a16:colId xmlns:a16="http://schemas.microsoft.com/office/drawing/2014/main" val="1249097475"/>
                    </a:ext>
                  </a:extLst>
                </a:gridCol>
                <a:gridCol w="5438328">
                  <a:extLst>
                    <a:ext uri="{9D8B030D-6E8A-4147-A177-3AD203B41FA5}">
                      <a16:colId xmlns:a16="http://schemas.microsoft.com/office/drawing/2014/main" val="44480423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1124229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AR" sz="2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Calibri"/>
                        </a:rPr>
                        <a:t>MERANOL S.A.C.I CLASES 12 Y 13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050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1124229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AR" sz="2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Calibri"/>
                        </a:rPr>
                        <a:t>LICITACIÓN 9/2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124229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AR" sz="2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Calibri"/>
                        </a:rPr>
                        <a:t>MONTO : 48.044.653 $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848227"/>
                  </a:ext>
                </a:extLst>
              </a:tr>
            </a:tbl>
          </a:graphicData>
        </a:graphic>
      </p:graphicFrame>
      <p:graphicFrame>
        <p:nvGraphicFramePr>
          <p:cNvPr id="8" name="Tabla 5">
            <a:extLst>
              <a:ext uri="{FF2B5EF4-FFF2-40B4-BE49-F238E27FC236}">
                <a16:creationId xmlns:a16="http://schemas.microsoft.com/office/drawing/2014/main" id="{7214592E-6FBF-41B0-991B-2D14DE4D1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739521"/>
              </p:ext>
            </p:extLst>
          </p:nvPr>
        </p:nvGraphicFramePr>
        <p:xfrm>
          <a:off x="741016" y="7966127"/>
          <a:ext cx="10876656" cy="9144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438328">
                  <a:extLst>
                    <a:ext uri="{9D8B030D-6E8A-4147-A177-3AD203B41FA5}">
                      <a16:colId xmlns:a16="http://schemas.microsoft.com/office/drawing/2014/main" val="1249097475"/>
                    </a:ext>
                  </a:extLst>
                </a:gridCol>
                <a:gridCol w="5438328">
                  <a:extLst>
                    <a:ext uri="{9D8B030D-6E8A-4147-A177-3AD203B41FA5}">
                      <a16:colId xmlns:a16="http://schemas.microsoft.com/office/drawing/2014/main" val="44480423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AR" sz="2400" dirty="0">
                          <a:latin typeface="+mj-lt"/>
                        </a:rPr>
                        <a:t>COMERCIAL Y GANADERA DEL NIRIHUAU S.A SERIE 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050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1124229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AR" sz="2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Calibri"/>
                        </a:rPr>
                        <a:t>LICITACIÓN 29/1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124229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AR" sz="2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Calibri"/>
                        </a:rPr>
                        <a:t>MONTO: 150.000.000 $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848227"/>
                  </a:ext>
                </a:extLst>
              </a:tr>
            </a:tbl>
          </a:graphicData>
        </a:graphic>
      </p:graphicFrame>
      <p:pic>
        <p:nvPicPr>
          <p:cNvPr id="9" name="Gráfico 8" descr="Firma">
            <a:extLst>
              <a:ext uri="{FF2B5EF4-FFF2-40B4-BE49-F238E27FC236}">
                <a16:creationId xmlns:a16="http://schemas.microsoft.com/office/drawing/2014/main" id="{580723FF-8DC6-44C5-9062-70792C48B37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44035" y="5359324"/>
            <a:ext cx="914400" cy="914400"/>
          </a:xfrm>
          <a:prstGeom prst="rect">
            <a:avLst/>
          </a:prstGeom>
        </p:spPr>
      </p:pic>
      <p:pic>
        <p:nvPicPr>
          <p:cNvPr id="10" name="Gráfico 9" descr="Junta de directores">
            <a:extLst>
              <a:ext uri="{FF2B5EF4-FFF2-40B4-BE49-F238E27FC236}">
                <a16:creationId xmlns:a16="http://schemas.microsoft.com/office/drawing/2014/main" id="{554F1C42-FDFF-46FB-B65B-5F6E1F3D567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68801" y="5359324"/>
            <a:ext cx="914400" cy="914400"/>
          </a:xfrm>
          <a:prstGeom prst="rect">
            <a:avLst/>
          </a:prstGeom>
        </p:spPr>
      </p:pic>
      <p:pic>
        <p:nvPicPr>
          <p:cNvPr id="11" name="Gráfico 10" descr="Cheque bancario">
            <a:extLst>
              <a:ext uri="{FF2B5EF4-FFF2-40B4-BE49-F238E27FC236}">
                <a16:creationId xmlns:a16="http://schemas.microsoft.com/office/drawing/2014/main" id="{6A124602-E27E-4E1D-994E-874E5E7D290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079589" y="5363924"/>
            <a:ext cx="914400" cy="914400"/>
          </a:xfrm>
          <a:prstGeom prst="rect">
            <a:avLst/>
          </a:prstGeom>
        </p:spPr>
      </p:pic>
      <p:pic>
        <p:nvPicPr>
          <p:cNvPr id="12" name="Gráfico 11" descr="Préstamo">
            <a:extLst>
              <a:ext uri="{FF2B5EF4-FFF2-40B4-BE49-F238E27FC236}">
                <a16:creationId xmlns:a16="http://schemas.microsoft.com/office/drawing/2014/main" id="{D9A6FDF8-1D90-4434-8B20-249DC5317A2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210499" y="5359324"/>
            <a:ext cx="914400" cy="914400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D79D867A-89C3-4442-96A1-F6A1B4986C45}"/>
              </a:ext>
            </a:extLst>
          </p:cNvPr>
          <p:cNvSpPr txBox="1"/>
          <p:nvPr/>
        </p:nvSpPr>
        <p:spPr>
          <a:xfrm>
            <a:off x="833066" y="6296132"/>
            <a:ext cx="10876655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defTabSz="914400"/>
            <a:r>
              <a:rPr lang="es-AR" sz="1800" dirty="0">
                <a:solidFill>
                  <a:srgbClr val="264177"/>
                </a:solidFill>
              </a:rPr>
              <a:t> Las </a:t>
            </a:r>
            <a:r>
              <a:rPr lang="es-AR" sz="1800" b="1" dirty="0">
                <a:solidFill>
                  <a:srgbClr val="264177"/>
                </a:solidFill>
              </a:rPr>
              <a:t>obligaciones negociables (</a:t>
            </a:r>
            <a:r>
              <a:rPr lang="es-AR" sz="1800" b="1" dirty="0" err="1">
                <a:solidFill>
                  <a:srgbClr val="264177"/>
                </a:solidFill>
              </a:rPr>
              <a:t>ONs</a:t>
            </a:r>
            <a:r>
              <a:rPr lang="es-AR" sz="1800" b="1" dirty="0">
                <a:solidFill>
                  <a:srgbClr val="264177"/>
                </a:solidFill>
              </a:rPr>
              <a:t>) </a:t>
            </a:r>
            <a:r>
              <a:rPr lang="es-AR" sz="1800" dirty="0">
                <a:solidFill>
                  <a:srgbClr val="264177"/>
                </a:solidFill>
              </a:rPr>
              <a:t>son instrumentos de deuda privada que pueden negociarse en el Mercado de Capitales. En palabras más simples, son bonos que pueden ser emitidos por empresas. </a:t>
            </a:r>
            <a:endParaRPr kumimoji="0" lang="es-AR" sz="1800" b="0" i="0" u="none" strike="noStrike" cap="none" spc="0" normalizeH="0" baseline="0" dirty="0">
              <a:ln>
                <a:noFill/>
              </a:ln>
              <a:solidFill>
                <a:srgbClr val="264177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EDFEBF0-4939-4D64-9E1D-E20F30AAE212}"/>
              </a:ext>
            </a:extLst>
          </p:cNvPr>
          <p:cNvSpPr txBox="1"/>
          <p:nvPr/>
        </p:nvSpPr>
        <p:spPr>
          <a:xfrm>
            <a:off x="3929410" y="8880527"/>
            <a:ext cx="6408712" cy="276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AR" sz="1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cs typeface="Arial" panose="020B0604020202020204" pitchFamily="34" charset="0"/>
                <a:sym typeface="Calibri"/>
              </a:rPr>
              <a:t>Fuente: Departamento de Estudios Económicos de ADIMRA en base a BYMA </a:t>
            </a:r>
          </a:p>
        </p:txBody>
      </p:sp>
      <p:pic>
        <p:nvPicPr>
          <p:cNvPr id="15" name="Shape 897">
            <a:extLst>
              <a:ext uri="{FF2B5EF4-FFF2-40B4-BE49-F238E27FC236}">
                <a16:creationId xmlns:a16="http://schemas.microsoft.com/office/drawing/2014/main" id="{BDFACF43-57BE-4260-9C2C-1B5947140ADB}"/>
              </a:ext>
            </a:extLst>
          </p:cNvPr>
          <p:cNvPicPr preferRelativeResize="0"/>
          <p:nvPr/>
        </p:nvPicPr>
        <p:blipFill>
          <a:blip r:embed="rId12" cstate="print">
            <a:alphaModFix/>
          </a:blip>
          <a:stretch>
            <a:fillRect/>
          </a:stretch>
        </p:blipFill>
        <p:spPr>
          <a:xfrm>
            <a:off x="-4738" y="6073052"/>
            <a:ext cx="914400" cy="9144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681595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CuadroTexto"/>
          <p:cNvSpPr txBox="1"/>
          <p:nvPr/>
        </p:nvSpPr>
        <p:spPr>
          <a:xfrm>
            <a:off x="6565409" y="2176853"/>
            <a:ext cx="4985172" cy="8030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lc="http://schemas.openxmlformats.org/drawingml/2006/lockedCanvas" xmlns:ma14="http://schemas.microsoft.com/office/mac/drawingml/2011/main" val="1"/>
            </a:ext>
          </a:extLst>
        </p:spPr>
        <p:txBody>
          <a:bodyPr lIns="56211" rIns="56211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>
              <a:defRPr sz="1400">
                <a:solidFill>
                  <a:srgbClr val="0F253F"/>
                </a:solidFill>
              </a:defRPr>
            </a:pPr>
            <a:r>
              <a:rPr sz="1721"/>
              <a:t> </a:t>
            </a:r>
          </a:p>
          <a:p>
            <a:pPr>
              <a:defRPr sz="1600">
                <a:solidFill>
                  <a:srgbClr val="004887"/>
                </a:solidFill>
                <a:latin typeface="DIN 1451 Std Mittelschrift"/>
                <a:ea typeface="DIN 1451 Std Mittelschrift"/>
                <a:cs typeface="DIN 1451 Std Mittelschrift"/>
                <a:sym typeface="DIN 1451 Std Mittelschrift"/>
              </a:defRPr>
            </a:pPr>
            <a:r>
              <a:rPr sz="2459">
                <a:latin typeface="Calibri" panose="020F0502020204030204" pitchFamily="34" charset="0"/>
                <a:cs typeface="Calibri" panose="020F0502020204030204" pitchFamily="34" charset="0"/>
              </a:rPr>
              <a:t>ESTUDIOS ECONÓMICOS</a:t>
            </a:r>
          </a:p>
          <a:p>
            <a:pPr>
              <a:defRPr sz="1400">
                <a:solidFill>
                  <a:srgbClr val="0F253F"/>
                </a:solidFill>
                <a:latin typeface="DIN 1451 Std Mittelschrift"/>
                <a:ea typeface="DIN 1451 Std Mittelschrift"/>
                <a:cs typeface="DIN 1451 Std Mittelschrift"/>
                <a:sym typeface="DIN 1451 Std Mittelschrift"/>
              </a:defRPr>
            </a:pPr>
            <a:r>
              <a:rPr sz="1721"/>
              <a:t> </a:t>
            </a:r>
          </a:p>
          <a:p>
            <a:pPr>
              <a:defRPr sz="1400">
                <a:solidFill>
                  <a:srgbClr val="00AEEF"/>
                </a:solidFill>
                <a:latin typeface="DIN 1451 Std Mittelschrift"/>
                <a:ea typeface="DIN 1451 Std Mittelschrift"/>
                <a:cs typeface="DIN 1451 Std Mittelschrift"/>
                <a:sym typeface="DIN 1451 Std Mittelschrift"/>
              </a:defRPr>
            </a:pPr>
            <a:r>
              <a:rPr sz="1967">
                <a:latin typeface="Calibri" panose="020F0502020204030204" pitchFamily="34" charset="0"/>
                <a:cs typeface="Calibri" panose="020F0502020204030204" pitchFamily="34" charset="0"/>
              </a:rPr>
              <a:t>ECONOMISTAS</a:t>
            </a:r>
            <a:r>
              <a:rPr sz="1967"/>
              <a:t>:</a:t>
            </a:r>
          </a:p>
          <a:p>
            <a:pPr>
              <a:defRPr sz="1400">
                <a:solidFill>
                  <a:srgbClr val="00AEEF"/>
                </a:solidFill>
                <a:latin typeface="DIN 1451 Std Mittelschrift"/>
                <a:ea typeface="DIN 1451 Std Mittelschrift"/>
                <a:cs typeface="DIN 1451 Std Mittelschrift"/>
                <a:sym typeface="DIN 1451 Std Mittelschrift"/>
              </a:defRPr>
            </a:pPr>
            <a:endParaRPr sz="1721"/>
          </a:p>
          <a:p>
            <a:pPr>
              <a:spcBef>
                <a:spcPts val="1475"/>
              </a:spcBef>
              <a:defRPr sz="1400" b="1" i="1">
                <a:solidFill>
                  <a:srgbClr val="525459"/>
                </a:solidFill>
              </a:defRPr>
            </a:pPr>
            <a:r>
              <a:rPr sz="1721" err="1">
                <a:solidFill>
                  <a:srgbClr val="005086"/>
                </a:solidFill>
              </a:rPr>
              <a:t>Lic</a:t>
            </a:r>
            <a:r>
              <a:rPr sz="1721">
                <a:solidFill>
                  <a:srgbClr val="005086"/>
                </a:solidFill>
              </a:rPr>
              <a:t>. </a:t>
            </a:r>
            <a:r>
              <a:rPr lang="es-AR" sz="1721">
                <a:solidFill>
                  <a:srgbClr val="005086"/>
                </a:solidFill>
              </a:rPr>
              <a:t>Tomás Canosa</a:t>
            </a:r>
            <a:br>
              <a:rPr lang="es-AR" sz="1721">
                <a:solidFill>
                  <a:srgbClr val="005086"/>
                </a:solidFill>
              </a:rPr>
            </a:br>
            <a:endParaRPr sz="1721"/>
          </a:p>
          <a:p>
            <a:pPr lvl="1">
              <a:defRPr sz="1400" u="sng">
                <a:solidFill>
                  <a:srgbClr val="004887"/>
                </a:solidFill>
              </a:defRPr>
            </a:pPr>
            <a:r>
              <a:rPr lang="es-AR" sz="1721">
                <a:uFill>
                  <a:solidFill>
                    <a:srgbClr val="0000FF"/>
                  </a:solidFill>
                </a:uFill>
                <a:hlinkClick r:id="rId2"/>
              </a:rPr>
              <a:t>tcanosa</a:t>
            </a:r>
            <a:r>
              <a:rPr sz="1721">
                <a:uFill>
                  <a:solidFill>
                    <a:srgbClr val="0000FF"/>
                  </a:solidFill>
                </a:uFill>
                <a:hlinkClick r:id="rId2"/>
              </a:rPr>
              <a:t>@adimra.org.ar</a:t>
            </a:r>
          </a:p>
          <a:p>
            <a:pPr>
              <a:defRPr sz="1400">
                <a:solidFill>
                  <a:srgbClr val="0F253F"/>
                </a:solidFill>
              </a:defRPr>
            </a:pPr>
            <a:r>
              <a:rPr sz="1721">
                <a:solidFill>
                  <a:srgbClr val="005086"/>
                </a:solidFill>
              </a:rPr>
              <a:t> </a:t>
            </a:r>
          </a:p>
          <a:p>
            <a:pPr>
              <a:spcBef>
                <a:spcPts val="738"/>
              </a:spcBef>
              <a:defRPr sz="1400" b="1" i="1">
                <a:solidFill>
                  <a:srgbClr val="525459"/>
                </a:solidFill>
              </a:defRPr>
            </a:pPr>
            <a:r>
              <a:rPr sz="1721" err="1">
                <a:solidFill>
                  <a:srgbClr val="005086"/>
                </a:solidFill>
              </a:rPr>
              <a:t>Lic</a:t>
            </a:r>
            <a:r>
              <a:rPr sz="1721">
                <a:solidFill>
                  <a:srgbClr val="005086"/>
                </a:solidFill>
              </a:rPr>
              <a:t>. </a:t>
            </a:r>
            <a:r>
              <a:rPr lang="es-ES" sz="1721">
                <a:solidFill>
                  <a:srgbClr val="005086"/>
                </a:solidFill>
              </a:rPr>
              <a:t>Francisco </a:t>
            </a:r>
            <a:r>
              <a:rPr lang="es-ES" sz="1721" err="1">
                <a:solidFill>
                  <a:srgbClr val="005086"/>
                </a:solidFill>
              </a:rPr>
              <a:t>Arno</a:t>
            </a:r>
            <a:endParaRPr sz="1721">
              <a:solidFill>
                <a:srgbClr val="005086"/>
              </a:solidFill>
            </a:endParaRPr>
          </a:p>
          <a:p>
            <a:pPr>
              <a:defRPr sz="1400">
                <a:solidFill>
                  <a:srgbClr val="525459"/>
                </a:solidFill>
              </a:defRPr>
            </a:pPr>
            <a:endParaRPr sz="1721"/>
          </a:p>
          <a:p>
            <a:pPr lvl="1">
              <a:defRPr sz="1400" u="sng">
                <a:solidFill>
                  <a:srgbClr val="004887"/>
                </a:solidFill>
              </a:defRPr>
            </a:pPr>
            <a:r>
              <a:rPr lang="es-AR" sz="1721">
                <a:uFill>
                  <a:solidFill>
                    <a:srgbClr val="0000FF"/>
                  </a:solidFill>
                </a:uFill>
                <a:hlinkClick r:id="rId3"/>
              </a:rPr>
              <a:t>farno</a:t>
            </a:r>
            <a:r>
              <a:rPr sz="1721">
                <a:uFill>
                  <a:solidFill>
                    <a:srgbClr val="0000FF"/>
                  </a:solidFill>
                </a:uFill>
                <a:hlinkClick r:id="rId3"/>
              </a:rPr>
              <a:t>@adimra.org.ar</a:t>
            </a:r>
            <a:endParaRPr lang="es-AR" sz="1721">
              <a:uFill>
                <a:solidFill>
                  <a:srgbClr val="0000FF"/>
                </a:solidFill>
              </a:uFill>
              <a:hlinkClick r:id="rId3"/>
            </a:endParaRPr>
          </a:p>
          <a:p>
            <a:pPr lvl="1">
              <a:defRPr sz="1400" u="sng">
                <a:solidFill>
                  <a:srgbClr val="004887"/>
                </a:solidFill>
              </a:defRPr>
            </a:pPr>
            <a:endParaRPr lang="es-AR" sz="1721">
              <a:uFill>
                <a:solidFill>
                  <a:srgbClr val="0000FF"/>
                </a:solidFill>
              </a:uFill>
              <a:hlinkClick r:id="rId3"/>
            </a:endParaRPr>
          </a:p>
          <a:p>
            <a:pPr lvl="1" indent="0">
              <a:spcBef>
                <a:spcPts val="738"/>
              </a:spcBef>
              <a:defRPr sz="1400" b="1" i="1">
                <a:solidFill>
                  <a:srgbClr val="525459"/>
                </a:solidFill>
              </a:defRPr>
            </a:pPr>
            <a:r>
              <a:rPr lang="es-AR" sz="1721">
                <a:solidFill>
                  <a:srgbClr val="005086"/>
                </a:solidFill>
              </a:rPr>
              <a:t>Lic. Yanina Busquet</a:t>
            </a:r>
          </a:p>
          <a:p>
            <a:pPr lvl="1" indent="0">
              <a:defRPr sz="1400" b="1" i="1">
                <a:solidFill>
                  <a:srgbClr val="525459"/>
                </a:solidFill>
              </a:defRPr>
            </a:pPr>
            <a:endParaRPr lang="es-AR" sz="1721" i="1">
              <a:solidFill>
                <a:srgbClr val="525459"/>
              </a:solidFill>
              <a:hlinkClick r:id="rId3"/>
            </a:endParaRPr>
          </a:p>
          <a:p>
            <a:pPr lvl="1">
              <a:defRPr sz="1400" u="sng">
                <a:solidFill>
                  <a:srgbClr val="004887"/>
                </a:solidFill>
              </a:defRPr>
            </a:pPr>
            <a:r>
              <a:rPr lang="es-AR" sz="1721">
                <a:uFill>
                  <a:solidFill>
                    <a:srgbClr val="0000FF"/>
                  </a:solidFill>
                </a:uFill>
                <a:hlinkClick r:id="rId3"/>
              </a:rPr>
              <a:t>ybusquet@adimra.org.ar</a:t>
            </a:r>
          </a:p>
          <a:p>
            <a:pPr lvl="1">
              <a:defRPr sz="1400" u="sng">
                <a:solidFill>
                  <a:srgbClr val="004887"/>
                </a:solidFill>
              </a:defRPr>
            </a:pPr>
            <a:endParaRPr lang="es-AR" sz="1721">
              <a:uFill>
                <a:solidFill>
                  <a:srgbClr val="0000FF"/>
                </a:solidFill>
              </a:uFill>
              <a:hlinkClick r:id="rId3"/>
            </a:endParaRPr>
          </a:p>
          <a:p>
            <a:pPr lvl="1" indent="0">
              <a:defRPr sz="1400" u="sng">
                <a:solidFill>
                  <a:srgbClr val="004887"/>
                </a:solidFill>
              </a:defRPr>
            </a:pPr>
            <a:endParaRPr lang="es-AR" sz="1721" b="1" i="1">
              <a:solidFill>
                <a:srgbClr val="525459"/>
              </a:solidFill>
              <a:hlinkClick r:id="rId3"/>
            </a:endParaRPr>
          </a:p>
          <a:p>
            <a:pPr lvl="1">
              <a:defRPr sz="1400" u="sng">
                <a:solidFill>
                  <a:srgbClr val="004887"/>
                </a:solidFill>
              </a:defRPr>
            </a:pPr>
            <a:endParaRPr lang="es-AR" sz="1721" b="1" i="1">
              <a:solidFill>
                <a:srgbClr val="525459"/>
              </a:solidFill>
              <a:uFill>
                <a:solidFill>
                  <a:srgbClr val="0000FF"/>
                </a:solidFill>
              </a:uFill>
              <a:hlinkClick r:id="rId3"/>
            </a:endParaRPr>
          </a:p>
          <a:p>
            <a:pPr lvl="1">
              <a:defRPr sz="1400" u="sng">
                <a:solidFill>
                  <a:srgbClr val="004887"/>
                </a:solidFill>
              </a:defRPr>
            </a:pPr>
            <a:endParaRPr lang="es-AR" sz="1721" b="1" i="1">
              <a:solidFill>
                <a:srgbClr val="525459"/>
              </a:solidFill>
              <a:uFill>
                <a:solidFill>
                  <a:srgbClr val="0000FF"/>
                </a:solidFill>
              </a:uFill>
              <a:hlinkClick r:id="rId3"/>
            </a:endParaRPr>
          </a:p>
          <a:p>
            <a:pPr lvl="1">
              <a:defRPr sz="1400" u="sng">
                <a:solidFill>
                  <a:srgbClr val="004887"/>
                </a:solidFill>
              </a:defRPr>
            </a:pPr>
            <a:endParaRPr lang="es-AR" sz="1721" b="1" i="1">
              <a:solidFill>
                <a:srgbClr val="525459"/>
              </a:solidFill>
              <a:uFill>
                <a:solidFill>
                  <a:srgbClr val="0000FF"/>
                </a:solidFill>
              </a:uFill>
              <a:hlinkClick r:id="rId3"/>
            </a:endParaRPr>
          </a:p>
          <a:p>
            <a:pPr lvl="1">
              <a:defRPr sz="1400" u="sng">
                <a:solidFill>
                  <a:srgbClr val="004887"/>
                </a:solidFill>
              </a:defRPr>
            </a:pPr>
            <a:endParaRPr lang="es-AR" sz="1721" b="1" i="1">
              <a:solidFill>
                <a:srgbClr val="525459"/>
              </a:solidFill>
              <a:uFill>
                <a:solidFill>
                  <a:srgbClr val="0000FF"/>
                </a:solidFill>
              </a:uFill>
              <a:hlinkClick r:id="rId3"/>
            </a:endParaRPr>
          </a:p>
          <a:p>
            <a:pPr lvl="1">
              <a:defRPr sz="1400" u="sng">
                <a:solidFill>
                  <a:srgbClr val="004887"/>
                </a:solidFill>
              </a:defRPr>
            </a:pPr>
            <a:endParaRPr sz="1721">
              <a:uFill>
                <a:solidFill>
                  <a:srgbClr val="0000FF"/>
                </a:solidFill>
              </a:uFill>
              <a:hlinkClick r:id="rId3"/>
            </a:endParaRPr>
          </a:p>
          <a:p>
            <a:pPr>
              <a:defRPr sz="1400" u="sng">
                <a:solidFill>
                  <a:srgbClr val="0F253F"/>
                </a:solidFill>
              </a:defRPr>
            </a:pPr>
            <a:endParaRPr sz="1721">
              <a:uFill>
                <a:solidFill>
                  <a:srgbClr val="0000FF"/>
                </a:solidFill>
              </a:uFill>
              <a:hlinkClick r:id="rId3"/>
            </a:endParaRPr>
          </a:p>
          <a:p>
            <a:pPr>
              <a:defRPr sz="1400" u="sng">
                <a:solidFill>
                  <a:srgbClr val="0F253F"/>
                </a:solidFill>
              </a:defRPr>
            </a:pPr>
            <a:endParaRPr sz="1721">
              <a:uFill>
                <a:solidFill>
                  <a:srgbClr val="0000FF"/>
                </a:solidFill>
              </a:uFill>
              <a:hlinkClick r:id="rId3"/>
            </a:endParaRPr>
          </a:p>
          <a:p>
            <a:pPr>
              <a:defRPr sz="1400" u="sng">
                <a:solidFill>
                  <a:srgbClr val="0F253F"/>
                </a:solidFill>
              </a:defRPr>
            </a:pPr>
            <a:endParaRPr sz="1721">
              <a:uFill>
                <a:solidFill>
                  <a:srgbClr val="0000FF"/>
                </a:solidFill>
              </a:uFill>
              <a:hlinkClick r:id="rId3"/>
            </a:endParaRPr>
          </a:p>
          <a:p>
            <a:pPr>
              <a:defRPr sz="1400">
                <a:solidFill>
                  <a:srgbClr val="0F253F"/>
                </a:solidFill>
              </a:defRPr>
            </a:pPr>
            <a:endParaRPr sz="1721">
              <a:uFill>
                <a:solidFill>
                  <a:srgbClr val="0000FF"/>
                </a:solidFill>
              </a:uFill>
              <a:hlinkClick r:id="rId3"/>
            </a:endParaRPr>
          </a:p>
          <a:p>
            <a:pPr>
              <a:defRPr sz="1400" b="1">
                <a:solidFill>
                  <a:srgbClr val="0F253F"/>
                </a:solidFill>
              </a:defRPr>
            </a:pPr>
            <a:r>
              <a:rPr sz="1721"/>
              <a:t> </a:t>
            </a:r>
          </a:p>
        </p:txBody>
      </p:sp>
      <p:pic>
        <p:nvPicPr>
          <p:cNvPr id="8" name="Imagen" descr="Image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14036" y="4410402"/>
            <a:ext cx="372146" cy="245371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Imagen" descr="Image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14036" y="5561329"/>
            <a:ext cx="372146" cy="24537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" name="Imagen" descr="Imagen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14036" y="6712258"/>
            <a:ext cx="372146" cy="245371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Línea"/>
          <p:cNvSpPr/>
          <p:nvPr/>
        </p:nvSpPr>
        <p:spPr>
          <a:xfrm>
            <a:off x="6512546" y="4215916"/>
            <a:ext cx="4288278" cy="1"/>
          </a:xfrm>
          <a:prstGeom prst="line">
            <a:avLst/>
          </a:prstGeom>
          <a:ln w="12700">
            <a:solidFill>
              <a:srgbClr val="FFFFFF"/>
            </a:solidFill>
          </a:ln>
        </p:spPr>
        <p:txBody>
          <a:bodyPr lIns="56211" rIns="56211"/>
          <a:lstStyle/>
          <a:p>
            <a:endParaRPr sz="2814"/>
          </a:p>
        </p:txBody>
      </p:sp>
      <p:sp>
        <p:nvSpPr>
          <p:cNvPr id="12" name="Línea"/>
          <p:cNvSpPr/>
          <p:nvPr/>
        </p:nvSpPr>
        <p:spPr>
          <a:xfrm>
            <a:off x="6512546" y="5357734"/>
            <a:ext cx="4288278" cy="1"/>
          </a:xfrm>
          <a:prstGeom prst="line">
            <a:avLst/>
          </a:prstGeom>
          <a:ln w="12700">
            <a:solidFill>
              <a:srgbClr val="FFFFFF"/>
            </a:solidFill>
          </a:ln>
        </p:spPr>
        <p:txBody>
          <a:bodyPr lIns="56211" rIns="56211"/>
          <a:lstStyle/>
          <a:p>
            <a:endParaRPr sz="2814"/>
          </a:p>
        </p:txBody>
      </p:sp>
      <p:sp>
        <p:nvSpPr>
          <p:cNvPr id="13" name="Línea"/>
          <p:cNvSpPr/>
          <p:nvPr/>
        </p:nvSpPr>
        <p:spPr>
          <a:xfrm>
            <a:off x="6512546" y="6499551"/>
            <a:ext cx="4288278" cy="1"/>
          </a:xfrm>
          <a:prstGeom prst="line">
            <a:avLst/>
          </a:prstGeom>
          <a:ln w="12700">
            <a:solidFill>
              <a:srgbClr val="FFFFFF"/>
            </a:solidFill>
          </a:ln>
        </p:spPr>
        <p:txBody>
          <a:bodyPr lIns="56211" rIns="56211"/>
          <a:lstStyle/>
          <a:p>
            <a:endParaRPr sz="2814"/>
          </a:p>
        </p:txBody>
      </p:sp>
    </p:spTree>
    <p:extLst>
      <p:ext uri="{BB962C8B-B14F-4D97-AF65-F5344CB8AC3E}">
        <p14:creationId xmlns:p14="http://schemas.microsoft.com/office/powerpoint/2010/main" val="159421550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Tema de Office">
  <a:themeElements>
    <a:clrScheme name="1_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Tema de Office">
  <a:themeElements>
    <a:clrScheme name="1_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917</Words>
  <Application>Microsoft Office PowerPoint</Application>
  <PresentationFormat>Doble carta (432 x 279 mm)</PresentationFormat>
  <Paragraphs>100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Calibri</vt:lpstr>
      <vt:lpstr>DIN</vt:lpstr>
      <vt:lpstr>DIN 1451 Std Mittelschrift</vt:lpstr>
      <vt:lpstr>DIN-Medium</vt:lpstr>
      <vt:lpstr>Helvetica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Florencia</dc:creator>
  <cp:lastModifiedBy>Francisco Arno</cp:lastModifiedBy>
  <cp:revision>16</cp:revision>
  <dcterms:modified xsi:type="dcterms:W3CDTF">2021-02-19T17:57:15Z</dcterms:modified>
</cp:coreProperties>
</file>