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28" r:id="rId2"/>
    <p:sldId id="645" r:id="rId3"/>
    <p:sldId id="646" r:id="rId4"/>
    <p:sldId id="647" r:id="rId5"/>
    <p:sldId id="648" r:id="rId6"/>
    <p:sldId id="649" r:id="rId7"/>
    <p:sldId id="650" r:id="rId8"/>
    <p:sldId id="654" r:id="rId9"/>
    <p:sldId id="652" r:id="rId10"/>
    <p:sldId id="655" r:id="rId11"/>
  </p:sldIdLst>
  <p:sldSz cx="9906000" cy="6858000" type="A4"/>
  <p:notesSz cx="6797675" cy="9926638"/>
  <p:defaultTextStyle>
    <a:defPPr>
      <a:defRPr lang="es-ES"/>
    </a:defPPr>
    <a:lvl1pPr algn="ctr" rtl="0" fontAlgn="base">
      <a:spcBef>
        <a:spcPct val="0"/>
      </a:spcBef>
      <a:spcAft>
        <a:spcPct val="0"/>
      </a:spcAft>
      <a:buClr>
        <a:srgbClr val="336699"/>
      </a:buClr>
      <a:buFont typeface="Wingdings" pitchFamily="2" charset="2"/>
      <a:defRPr sz="2900" b="1" kern="1200">
        <a:solidFill>
          <a:schemeClr val="tx1"/>
        </a:solidFill>
        <a:latin typeface="Arial Narrow" pitchFamily="34" charset="0"/>
        <a:ea typeface="ＭＳ Ｐゴシック" pitchFamily="-108" charset="-128"/>
        <a:cs typeface="+mn-cs"/>
      </a:defRPr>
    </a:lvl1pPr>
    <a:lvl2pPr marL="456952" algn="ctr" rtl="0" fontAlgn="base">
      <a:spcBef>
        <a:spcPct val="0"/>
      </a:spcBef>
      <a:spcAft>
        <a:spcPct val="0"/>
      </a:spcAft>
      <a:buClr>
        <a:srgbClr val="336699"/>
      </a:buClr>
      <a:buFont typeface="Wingdings" pitchFamily="2" charset="2"/>
      <a:defRPr sz="2900" b="1" kern="1200">
        <a:solidFill>
          <a:schemeClr val="tx1"/>
        </a:solidFill>
        <a:latin typeface="Arial Narrow" pitchFamily="34" charset="0"/>
        <a:ea typeface="ＭＳ Ｐゴシック" pitchFamily="-108" charset="-128"/>
        <a:cs typeface="+mn-cs"/>
      </a:defRPr>
    </a:lvl2pPr>
    <a:lvl3pPr marL="913905" algn="ctr" rtl="0" fontAlgn="base">
      <a:spcBef>
        <a:spcPct val="0"/>
      </a:spcBef>
      <a:spcAft>
        <a:spcPct val="0"/>
      </a:spcAft>
      <a:buClr>
        <a:srgbClr val="336699"/>
      </a:buClr>
      <a:buFont typeface="Wingdings" pitchFamily="2" charset="2"/>
      <a:defRPr sz="2900" b="1" kern="1200">
        <a:solidFill>
          <a:schemeClr val="tx1"/>
        </a:solidFill>
        <a:latin typeface="Arial Narrow" pitchFamily="34" charset="0"/>
        <a:ea typeface="ＭＳ Ｐゴシック" pitchFamily="-108" charset="-128"/>
        <a:cs typeface="+mn-cs"/>
      </a:defRPr>
    </a:lvl3pPr>
    <a:lvl4pPr marL="1370859" algn="ctr" rtl="0" fontAlgn="base">
      <a:spcBef>
        <a:spcPct val="0"/>
      </a:spcBef>
      <a:spcAft>
        <a:spcPct val="0"/>
      </a:spcAft>
      <a:buClr>
        <a:srgbClr val="336699"/>
      </a:buClr>
      <a:buFont typeface="Wingdings" pitchFamily="2" charset="2"/>
      <a:defRPr sz="2900" b="1" kern="1200">
        <a:solidFill>
          <a:schemeClr val="tx1"/>
        </a:solidFill>
        <a:latin typeface="Arial Narrow" pitchFamily="34" charset="0"/>
        <a:ea typeface="ＭＳ Ｐゴシック" pitchFamily="-108" charset="-128"/>
        <a:cs typeface="+mn-cs"/>
      </a:defRPr>
    </a:lvl4pPr>
    <a:lvl5pPr marL="1827810" algn="ctr" rtl="0" fontAlgn="base">
      <a:spcBef>
        <a:spcPct val="0"/>
      </a:spcBef>
      <a:spcAft>
        <a:spcPct val="0"/>
      </a:spcAft>
      <a:buClr>
        <a:srgbClr val="336699"/>
      </a:buClr>
      <a:buFont typeface="Wingdings" pitchFamily="2" charset="2"/>
      <a:defRPr sz="2900" b="1" kern="1200">
        <a:solidFill>
          <a:schemeClr val="tx1"/>
        </a:solidFill>
        <a:latin typeface="Arial Narrow" pitchFamily="34" charset="0"/>
        <a:ea typeface="ＭＳ Ｐゴシック" pitchFamily="-108" charset="-128"/>
        <a:cs typeface="+mn-cs"/>
      </a:defRPr>
    </a:lvl5pPr>
    <a:lvl6pPr marL="2284764" algn="l" defTabSz="913905" rtl="0" eaLnBrk="1" latinLnBrk="0" hangingPunct="1">
      <a:defRPr sz="2900" b="1" kern="1200">
        <a:solidFill>
          <a:schemeClr val="tx1"/>
        </a:solidFill>
        <a:latin typeface="Arial Narrow" pitchFamily="34" charset="0"/>
        <a:ea typeface="ＭＳ Ｐゴシック" pitchFamily="-108" charset="-128"/>
        <a:cs typeface="+mn-cs"/>
      </a:defRPr>
    </a:lvl6pPr>
    <a:lvl7pPr marL="2741717" algn="l" defTabSz="913905" rtl="0" eaLnBrk="1" latinLnBrk="0" hangingPunct="1">
      <a:defRPr sz="2900" b="1" kern="1200">
        <a:solidFill>
          <a:schemeClr val="tx1"/>
        </a:solidFill>
        <a:latin typeface="Arial Narrow" pitchFamily="34" charset="0"/>
        <a:ea typeface="ＭＳ Ｐゴシック" pitchFamily="-108" charset="-128"/>
        <a:cs typeface="+mn-cs"/>
      </a:defRPr>
    </a:lvl7pPr>
    <a:lvl8pPr marL="3198669" algn="l" defTabSz="913905" rtl="0" eaLnBrk="1" latinLnBrk="0" hangingPunct="1">
      <a:defRPr sz="2900" b="1" kern="1200">
        <a:solidFill>
          <a:schemeClr val="tx1"/>
        </a:solidFill>
        <a:latin typeface="Arial Narrow" pitchFamily="34" charset="0"/>
        <a:ea typeface="ＭＳ Ｐゴシック" pitchFamily="-108" charset="-128"/>
        <a:cs typeface="+mn-cs"/>
      </a:defRPr>
    </a:lvl8pPr>
    <a:lvl9pPr marL="3655621" algn="l" defTabSz="913905" rtl="0" eaLnBrk="1" latinLnBrk="0" hangingPunct="1">
      <a:defRPr sz="2900" b="1" kern="1200">
        <a:solidFill>
          <a:schemeClr val="tx1"/>
        </a:solidFill>
        <a:latin typeface="Arial Narrow" pitchFamily="34" charset="0"/>
        <a:ea typeface="ＭＳ Ｐゴシック" pitchFamily="-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CCFFFF"/>
    <a:srgbClr val="FFFFFF"/>
    <a:srgbClr val="E6D794"/>
    <a:srgbClr val="F7F1A7"/>
    <a:srgbClr val="FAFCA2"/>
    <a:srgbClr val="FBEAA3"/>
    <a:srgbClr val="A50021"/>
    <a:srgbClr val="080808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05" autoAdjust="0"/>
    <p:restoredTop sz="92505" autoAdjust="0"/>
  </p:normalViewPr>
  <p:slideViewPr>
    <p:cSldViewPr>
      <p:cViewPr varScale="1">
        <p:scale>
          <a:sx n="80" d="100"/>
          <a:sy n="80" d="100"/>
        </p:scale>
        <p:origin x="-234" y="-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2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275" cy="4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6" tIns="46878" rIns="93756" bIns="46878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FontTx/>
              <a:buNone/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61" y="1"/>
            <a:ext cx="2946275" cy="4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6" tIns="46878" rIns="93756" bIns="46878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FontTx/>
              <a:buNone/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fld id="{960F27D5-1B94-45FF-9153-E2D08024A4A8}" type="datetime1">
              <a:rPr lang="es-AR"/>
              <a:pPr>
                <a:defRPr/>
              </a:pPr>
              <a:t>20/02/2015</a:t>
            </a:fld>
            <a:endParaRPr lang="es-AR"/>
          </a:p>
        </p:txBody>
      </p:sp>
      <p:sp>
        <p:nvSpPr>
          <p:cNvPr id="325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272"/>
            <a:ext cx="2946275" cy="4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6" tIns="46878" rIns="93756" bIns="46878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FontTx/>
              <a:buNone/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25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61" y="9428272"/>
            <a:ext cx="2946275" cy="4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6" tIns="46878" rIns="93756" bIns="46878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FontTx/>
              <a:buNone/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fld id="{624CDAC0-4A21-47D0-B579-C9E6C15F0BE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36" cy="49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87" tIns="47543" rIns="95087" bIns="47543" numCol="1" anchor="t" anchorCtr="0" compatLnSpc="1">
            <a:prstTxWarp prst="textNoShape">
              <a:avLst/>
            </a:prstTxWarp>
          </a:bodyPr>
          <a:lstStyle>
            <a:lvl1pPr algn="l" defTabSz="950588">
              <a:buClrTx/>
              <a:buFontTx/>
              <a:buNone/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01" y="0"/>
            <a:ext cx="2944736" cy="49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87" tIns="47543" rIns="95087" bIns="47543" numCol="1" anchor="t" anchorCtr="0" compatLnSpc="1">
            <a:prstTxWarp prst="textNoShape">
              <a:avLst/>
            </a:prstTxWarp>
          </a:bodyPr>
          <a:lstStyle>
            <a:lvl1pPr algn="r" defTabSz="950588">
              <a:buClrTx/>
              <a:buFontTx/>
              <a:buNone/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4538"/>
            <a:ext cx="537210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45" y="4714136"/>
            <a:ext cx="5439987" cy="446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87" tIns="47543" rIns="95087" bIns="475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968"/>
            <a:ext cx="2944736" cy="49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87" tIns="47543" rIns="95087" bIns="47543" numCol="1" anchor="b" anchorCtr="0" compatLnSpc="1">
            <a:prstTxWarp prst="textNoShape">
              <a:avLst/>
            </a:prstTxWarp>
          </a:bodyPr>
          <a:lstStyle>
            <a:lvl1pPr algn="l" defTabSz="950588">
              <a:buClrTx/>
              <a:buFontTx/>
              <a:buNone/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01" y="9429968"/>
            <a:ext cx="2944736" cy="49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87" tIns="47543" rIns="95087" bIns="47543" numCol="1" anchor="b" anchorCtr="0" compatLnSpc="1">
            <a:prstTxWarp prst="textNoShape">
              <a:avLst/>
            </a:prstTxWarp>
          </a:bodyPr>
          <a:lstStyle>
            <a:lvl1pPr algn="r" defTabSz="950588">
              <a:buClrTx/>
              <a:buFontTx/>
              <a:buNone/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fld id="{74F011A7-38F8-40C2-8AE6-C1816682D08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ＭＳ Ｐゴシック" pitchFamily="-108" charset="-128"/>
      </a:defRPr>
    </a:lvl1pPr>
    <a:lvl2pPr marL="45695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390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08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781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4764" algn="l" defTabSz="9139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717" algn="l" defTabSz="9139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669" algn="l" defTabSz="9139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621" algn="l" defTabSz="9139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1401" y="9429968"/>
            <a:ext cx="2944736" cy="49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087" tIns="47543" rIns="95087" bIns="47543" anchor="b"/>
          <a:lstStyle/>
          <a:p>
            <a:pPr algn="r" defTabSz="950588">
              <a:buClrTx/>
            </a:pPr>
            <a:fld id="{B925D2F1-7EA5-4DE6-B0A9-F92CC6CF3F0F}" type="slidenum">
              <a:rPr lang="es-ES" sz="1200" b="0">
                <a:latin typeface="Arial" charset="0"/>
              </a:rPr>
              <a:pPr algn="r" defTabSz="950588">
                <a:buClrTx/>
              </a:pPr>
              <a:t>1</a:t>
            </a:fld>
            <a:endParaRPr lang="es-ES" sz="1200" b="0" dirty="0">
              <a:latin typeface="Arial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4375" y="744538"/>
            <a:ext cx="5372100" cy="3719512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667" y="4714136"/>
            <a:ext cx="4984346" cy="4468344"/>
          </a:xfrm>
          <a:noFill/>
          <a:ln/>
        </p:spPr>
        <p:txBody>
          <a:bodyPr/>
          <a:lstStyle/>
          <a:p>
            <a:pPr eaLnBrk="1" hangingPunct="1"/>
            <a:r>
              <a:rPr lang="es-ES_tradnl" dirty="0" err="1" smtClean="0"/>
              <a:t>ag</a:t>
            </a:r>
            <a:endParaRPr lang="es-ES_tradnl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4375" y="744538"/>
            <a:ext cx="5372100" cy="3719512"/>
          </a:xfrm>
          <a:ln/>
        </p:spPr>
      </p:sp>
      <p:sp>
        <p:nvSpPr>
          <p:cNvPr id="102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  <p:sp>
        <p:nvSpPr>
          <p:cNvPr id="10244" name="3 Marcador de número de diapositiva"/>
          <p:cNvSpPr txBox="1">
            <a:spLocks noGrp="1"/>
          </p:cNvSpPr>
          <p:nvPr/>
        </p:nvSpPr>
        <p:spPr bwMode="auto">
          <a:xfrm>
            <a:off x="3851401" y="9429968"/>
            <a:ext cx="2944736" cy="49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087" tIns="47543" rIns="95087" bIns="47543" anchor="b"/>
          <a:lstStyle/>
          <a:p>
            <a:pPr algn="r" defTabSz="950588">
              <a:buClrTx/>
            </a:pPr>
            <a:fld id="{B5C5747F-CCEC-433C-B145-0031CB49B84E}" type="slidenum">
              <a:rPr lang="es-ES" sz="1200" b="0">
                <a:latin typeface="Arial" charset="0"/>
              </a:rPr>
              <a:pPr algn="r" defTabSz="950588">
                <a:buClrTx/>
              </a:pPr>
              <a:t>2</a:t>
            </a:fld>
            <a:endParaRPr lang="es-ES" sz="1200" b="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4375" y="744538"/>
            <a:ext cx="5372100" cy="3719512"/>
          </a:xfrm>
          <a:ln/>
        </p:spPr>
      </p:sp>
      <p:sp>
        <p:nvSpPr>
          <p:cNvPr id="102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  <p:sp>
        <p:nvSpPr>
          <p:cNvPr id="10244" name="3 Marcador de número de diapositiva"/>
          <p:cNvSpPr txBox="1">
            <a:spLocks noGrp="1"/>
          </p:cNvSpPr>
          <p:nvPr/>
        </p:nvSpPr>
        <p:spPr bwMode="auto">
          <a:xfrm>
            <a:off x="3851401" y="9429968"/>
            <a:ext cx="2944736" cy="49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087" tIns="47543" rIns="95087" bIns="47543" anchor="b"/>
          <a:lstStyle/>
          <a:p>
            <a:pPr algn="r" defTabSz="950588">
              <a:buClrTx/>
            </a:pPr>
            <a:fld id="{B5C5747F-CCEC-433C-B145-0031CB49B84E}" type="slidenum">
              <a:rPr lang="es-ES" sz="1200" b="0">
                <a:latin typeface="Arial" charset="0"/>
              </a:rPr>
              <a:pPr algn="r" defTabSz="950588">
                <a:buClrTx/>
              </a:pPr>
              <a:t>3</a:t>
            </a:fld>
            <a:endParaRPr lang="es-ES" sz="1200" b="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4375" y="744538"/>
            <a:ext cx="5372100" cy="3719512"/>
          </a:xfrm>
          <a:ln/>
        </p:spPr>
      </p:sp>
      <p:sp>
        <p:nvSpPr>
          <p:cNvPr id="102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  <p:sp>
        <p:nvSpPr>
          <p:cNvPr id="10244" name="3 Marcador de número de diapositiva"/>
          <p:cNvSpPr txBox="1">
            <a:spLocks noGrp="1"/>
          </p:cNvSpPr>
          <p:nvPr/>
        </p:nvSpPr>
        <p:spPr bwMode="auto">
          <a:xfrm>
            <a:off x="3851401" y="9429968"/>
            <a:ext cx="2944736" cy="49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087" tIns="47543" rIns="95087" bIns="47543" anchor="b"/>
          <a:lstStyle/>
          <a:p>
            <a:pPr algn="r" defTabSz="950588">
              <a:buClrTx/>
            </a:pPr>
            <a:fld id="{B5C5747F-CCEC-433C-B145-0031CB49B84E}" type="slidenum">
              <a:rPr lang="es-ES" sz="1200" b="0">
                <a:latin typeface="Arial" charset="0"/>
              </a:rPr>
              <a:pPr algn="r" defTabSz="950588">
                <a:buClrTx/>
              </a:pPr>
              <a:t>4</a:t>
            </a:fld>
            <a:endParaRPr lang="es-ES" sz="1200" b="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4375" y="744538"/>
            <a:ext cx="5372100" cy="3719512"/>
          </a:xfrm>
          <a:ln/>
        </p:spPr>
      </p:sp>
      <p:sp>
        <p:nvSpPr>
          <p:cNvPr id="102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  <p:sp>
        <p:nvSpPr>
          <p:cNvPr id="10244" name="3 Marcador de número de diapositiva"/>
          <p:cNvSpPr txBox="1">
            <a:spLocks noGrp="1"/>
          </p:cNvSpPr>
          <p:nvPr/>
        </p:nvSpPr>
        <p:spPr bwMode="auto">
          <a:xfrm>
            <a:off x="3851401" y="9429968"/>
            <a:ext cx="2944736" cy="49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087" tIns="47543" rIns="95087" bIns="47543" anchor="b"/>
          <a:lstStyle/>
          <a:p>
            <a:pPr algn="r" defTabSz="950588">
              <a:buClrTx/>
            </a:pPr>
            <a:fld id="{B5C5747F-CCEC-433C-B145-0031CB49B84E}" type="slidenum">
              <a:rPr lang="es-ES" sz="1200" b="0">
                <a:latin typeface="Arial" charset="0"/>
              </a:rPr>
              <a:pPr algn="r" defTabSz="950588">
                <a:buClrTx/>
              </a:pPr>
              <a:t>5</a:t>
            </a:fld>
            <a:endParaRPr lang="es-ES" sz="1200" b="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4375" y="744538"/>
            <a:ext cx="5372100" cy="3719512"/>
          </a:xfrm>
          <a:ln/>
        </p:spPr>
      </p:sp>
      <p:sp>
        <p:nvSpPr>
          <p:cNvPr id="102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  <p:sp>
        <p:nvSpPr>
          <p:cNvPr id="10244" name="3 Marcador de número de diapositiva"/>
          <p:cNvSpPr txBox="1">
            <a:spLocks noGrp="1"/>
          </p:cNvSpPr>
          <p:nvPr/>
        </p:nvSpPr>
        <p:spPr bwMode="auto">
          <a:xfrm>
            <a:off x="3851401" y="9429968"/>
            <a:ext cx="2944736" cy="49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087" tIns="47543" rIns="95087" bIns="47543" anchor="b"/>
          <a:lstStyle/>
          <a:p>
            <a:pPr algn="r" defTabSz="950588">
              <a:buClrTx/>
            </a:pPr>
            <a:fld id="{B5C5747F-CCEC-433C-B145-0031CB49B84E}" type="slidenum">
              <a:rPr lang="es-ES" sz="1200" b="0">
                <a:latin typeface="Arial" charset="0"/>
              </a:rPr>
              <a:pPr algn="r" defTabSz="950588">
                <a:buClrTx/>
              </a:pPr>
              <a:t>6</a:t>
            </a:fld>
            <a:endParaRPr lang="es-ES" sz="1200" b="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4375" y="744538"/>
            <a:ext cx="5372100" cy="3719512"/>
          </a:xfrm>
          <a:ln/>
        </p:spPr>
      </p:sp>
      <p:sp>
        <p:nvSpPr>
          <p:cNvPr id="102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  <p:sp>
        <p:nvSpPr>
          <p:cNvPr id="10244" name="3 Marcador de número de diapositiva"/>
          <p:cNvSpPr txBox="1">
            <a:spLocks noGrp="1"/>
          </p:cNvSpPr>
          <p:nvPr/>
        </p:nvSpPr>
        <p:spPr bwMode="auto">
          <a:xfrm>
            <a:off x="3851401" y="9429968"/>
            <a:ext cx="2944736" cy="49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087" tIns="47543" rIns="95087" bIns="47543" anchor="b"/>
          <a:lstStyle/>
          <a:p>
            <a:pPr algn="r" defTabSz="950588">
              <a:buClrTx/>
            </a:pPr>
            <a:fld id="{B5C5747F-CCEC-433C-B145-0031CB49B84E}" type="slidenum">
              <a:rPr lang="es-ES" sz="1200" b="0">
                <a:latin typeface="Arial" charset="0"/>
              </a:rPr>
              <a:pPr algn="r" defTabSz="950588">
                <a:buClrTx/>
              </a:pPr>
              <a:t>7</a:t>
            </a:fld>
            <a:endParaRPr lang="es-ES" sz="1200" b="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4375" y="744538"/>
            <a:ext cx="5372100" cy="3719512"/>
          </a:xfrm>
          <a:ln/>
        </p:spPr>
      </p:sp>
      <p:sp>
        <p:nvSpPr>
          <p:cNvPr id="102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  <p:sp>
        <p:nvSpPr>
          <p:cNvPr id="10244" name="3 Marcador de número de diapositiva"/>
          <p:cNvSpPr txBox="1">
            <a:spLocks noGrp="1"/>
          </p:cNvSpPr>
          <p:nvPr/>
        </p:nvSpPr>
        <p:spPr bwMode="auto">
          <a:xfrm>
            <a:off x="3851401" y="9429968"/>
            <a:ext cx="2944736" cy="49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087" tIns="47543" rIns="95087" bIns="47543" anchor="b"/>
          <a:lstStyle/>
          <a:p>
            <a:pPr algn="r" defTabSz="950588">
              <a:buClrTx/>
            </a:pPr>
            <a:fld id="{B5C5747F-CCEC-433C-B145-0031CB49B84E}" type="slidenum">
              <a:rPr lang="es-ES" sz="1200" b="0">
                <a:latin typeface="Arial" charset="0"/>
              </a:rPr>
              <a:pPr algn="r" defTabSz="950588">
                <a:buClrTx/>
              </a:pPr>
              <a:t>9</a:t>
            </a:fld>
            <a:endParaRPr lang="es-ES" sz="1200" b="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4375" y="744538"/>
            <a:ext cx="5372100" cy="3719512"/>
          </a:xfrm>
          <a:ln/>
        </p:spPr>
      </p:sp>
      <p:sp>
        <p:nvSpPr>
          <p:cNvPr id="102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  <p:sp>
        <p:nvSpPr>
          <p:cNvPr id="10244" name="3 Marcador de número de diapositiva"/>
          <p:cNvSpPr txBox="1">
            <a:spLocks noGrp="1"/>
          </p:cNvSpPr>
          <p:nvPr/>
        </p:nvSpPr>
        <p:spPr bwMode="auto">
          <a:xfrm>
            <a:off x="3851401" y="9429968"/>
            <a:ext cx="2944736" cy="49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087" tIns="47543" rIns="95087" bIns="47543" anchor="b"/>
          <a:lstStyle/>
          <a:p>
            <a:pPr algn="r" defTabSz="950588">
              <a:buClrTx/>
            </a:pPr>
            <a:fld id="{B5C5747F-CCEC-433C-B145-0031CB49B84E}" type="slidenum">
              <a:rPr lang="es-ES" sz="1200" b="0">
                <a:latin typeface="Arial" charset="0"/>
              </a:rPr>
              <a:pPr algn="r" defTabSz="950588">
                <a:buClrTx/>
              </a:pPr>
              <a:t>10</a:t>
            </a:fld>
            <a:endParaRPr lang="es-ES" sz="1200" b="0" dirty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35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952" indent="0" algn="ctr">
              <a:buNone/>
              <a:defRPr/>
            </a:lvl2pPr>
            <a:lvl3pPr marL="913905" indent="0" algn="ctr">
              <a:buNone/>
              <a:defRPr/>
            </a:lvl3pPr>
            <a:lvl4pPr marL="1370859" indent="0" algn="ctr">
              <a:buNone/>
              <a:defRPr/>
            </a:lvl4pPr>
            <a:lvl5pPr marL="1827810" indent="0" algn="ctr">
              <a:buNone/>
              <a:defRPr/>
            </a:lvl5pPr>
            <a:lvl6pPr marL="2284764" indent="0" algn="ctr">
              <a:buNone/>
              <a:defRPr/>
            </a:lvl6pPr>
            <a:lvl7pPr marL="2741717" indent="0" algn="ctr">
              <a:buNone/>
              <a:defRPr/>
            </a:lvl7pPr>
            <a:lvl8pPr marL="3198669" indent="0" algn="ctr">
              <a:buNone/>
              <a:defRPr/>
            </a:lvl8pPr>
            <a:lvl9pPr marL="3655621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DF5F4-7072-430A-B556-9D00646B76A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D109A-84D7-4C8C-BC21-D03C4E533B9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48"/>
            <a:ext cx="22288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48"/>
            <a:ext cx="652145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A399C-916F-40D9-B4AA-80EF76E77E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95300" y="1600206"/>
            <a:ext cx="8915400" cy="4525963"/>
          </a:xfrm>
        </p:spPr>
        <p:txBody>
          <a:bodyPr/>
          <a:lstStyle/>
          <a:p>
            <a:pPr lvl="0"/>
            <a:endParaRPr lang="es-A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C80A7-C3EA-4972-849A-8DF76C2D5D4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4792D-78FF-4DF8-B921-CC759AC07C8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1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8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52" indent="0">
              <a:buNone/>
              <a:defRPr sz="1800"/>
            </a:lvl2pPr>
            <a:lvl3pPr marL="913905" indent="0">
              <a:buNone/>
              <a:defRPr sz="1600"/>
            </a:lvl3pPr>
            <a:lvl4pPr marL="1370859" indent="0">
              <a:buNone/>
              <a:defRPr sz="1400"/>
            </a:lvl4pPr>
            <a:lvl5pPr marL="1827810" indent="0">
              <a:buNone/>
              <a:defRPr sz="1400"/>
            </a:lvl5pPr>
            <a:lvl6pPr marL="2284764" indent="0">
              <a:buNone/>
              <a:defRPr sz="1400"/>
            </a:lvl6pPr>
            <a:lvl7pPr marL="2741717" indent="0">
              <a:buNone/>
              <a:defRPr sz="1400"/>
            </a:lvl7pPr>
            <a:lvl8pPr marL="3198669" indent="0">
              <a:buNone/>
              <a:defRPr sz="1400"/>
            </a:lvl8pPr>
            <a:lvl9pPr marL="3655621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2E182-2120-46BB-8AA4-E694EDB232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FC15E-577B-4326-BD16-A6A90572FB9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2" indent="0">
              <a:buNone/>
              <a:defRPr sz="2000" b="1"/>
            </a:lvl2pPr>
            <a:lvl3pPr marL="913905" indent="0">
              <a:buNone/>
              <a:defRPr sz="1800" b="1"/>
            </a:lvl3pPr>
            <a:lvl4pPr marL="1370859" indent="0">
              <a:buNone/>
              <a:defRPr sz="1600" b="1"/>
            </a:lvl4pPr>
            <a:lvl5pPr marL="1827810" indent="0">
              <a:buNone/>
              <a:defRPr sz="1600" b="1"/>
            </a:lvl5pPr>
            <a:lvl6pPr marL="2284764" indent="0">
              <a:buNone/>
              <a:defRPr sz="1600" b="1"/>
            </a:lvl6pPr>
            <a:lvl7pPr marL="2741717" indent="0">
              <a:buNone/>
              <a:defRPr sz="1600" b="1"/>
            </a:lvl7pPr>
            <a:lvl8pPr marL="3198669" indent="0">
              <a:buNone/>
              <a:defRPr sz="1600" b="1"/>
            </a:lvl8pPr>
            <a:lvl9pPr marL="3655621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2" indent="0">
              <a:buNone/>
              <a:defRPr sz="2000" b="1"/>
            </a:lvl2pPr>
            <a:lvl3pPr marL="913905" indent="0">
              <a:buNone/>
              <a:defRPr sz="1800" b="1"/>
            </a:lvl3pPr>
            <a:lvl4pPr marL="1370859" indent="0">
              <a:buNone/>
              <a:defRPr sz="1600" b="1"/>
            </a:lvl4pPr>
            <a:lvl5pPr marL="1827810" indent="0">
              <a:buNone/>
              <a:defRPr sz="1600" b="1"/>
            </a:lvl5pPr>
            <a:lvl6pPr marL="2284764" indent="0">
              <a:buNone/>
              <a:defRPr sz="1600" b="1"/>
            </a:lvl6pPr>
            <a:lvl7pPr marL="2741717" indent="0">
              <a:buNone/>
              <a:defRPr sz="1600" b="1"/>
            </a:lvl7pPr>
            <a:lvl8pPr marL="3198669" indent="0">
              <a:buNone/>
              <a:defRPr sz="1600" b="1"/>
            </a:lvl8pPr>
            <a:lvl9pPr marL="3655621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BAFC9-1491-4868-B762-183AF80EF59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7C243-C1DC-4988-878A-6CED574B4F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2F1D2-DE36-4E60-B77A-CFF38C823B8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2" y="273058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52" indent="0">
              <a:buNone/>
              <a:defRPr sz="1200"/>
            </a:lvl2pPr>
            <a:lvl3pPr marL="913905" indent="0">
              <a:buNone/>
              <a:defRPr sz="1000"/>
            </a:lvl3pPr>
            <a:lvl4pPr marL="1370859" indent="0">
              <a:buNone/>
              <a:defRPr sz="900"/>
            </a:lvl4pPr>
            <a:lvl5pPr marL="1827810" indent="0">
              <a:buNone/>
              <a:defRPr sz="900"/>
            </a:lvl5pPr>
            <a:lvl6pPr marL="2284764" indent="0">
              <a:buNone/>
              <a:defRPr sz="900"/>
            </a:lvl6pPr>
            <a:lvl7pPr marL="2741717" indent="0">
              <a:buNone/>
              <a:defRPr sz="900"/>
            </a:lvl7pPr>
            <a:lvl8pPr marL="3198669" indent="0">
              <a:buNone/>
              <a:defRPr sz="900"/>
            </a:lvl8pPr>
            <a:lvl9pPr marL="3655621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43C0F-3643-4789-B167-A95CD84AEF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52" indent="0">
              <a:buNone/>
              <a:defRPr sz="2800"/>
            </a:lvl2pPr>
            <a:lvl3pPr marL="913905" indent="0">
              <a:buNone/>
              <a:defRPr sz="2400"/>
            </a:lvl3pPr>
            <a:lvl4pPr marL="1370859" indent="0">
              <a:buNone/>
              <a:defRPr sz="2000"/>
            </a:lvl4pPr>
            <a:lvl5pPr marL="1827810" indent="0">
              <a:buNone/>
              <a:defRPr sz="2000"/>
            </a:lvl5pPr>
            <a:lvl6pPr marL="2284764" indent="0">
              <a:buNone/>
              <a:defRPr sz="2000"/>
            </a:lvl6pPr>
            <a:lvl7pPr marL="2741717" indent="0">
              <a:buNone/>
              <a:defRPr sz="2000"/>
            </a:lvl7pPr>
            <a:lvl8pPr marL="3198669" indent="0">
              <a:buNone/>
              <a:defRPr sz="2000"/>
            </a:lvl8pPr>
            <a:lvl9pPr marL="3655621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52" indent="0">
              <a:buNone/>
              <a:defRPr sz="1200"/>
            </a:lvl2pPr>
            <a:lvl3pPr marL="913905" indent="0">
              <a:buNone/>
              <a:defRPr sz="1000"/>
            </a:lvl3pPr>
            <a:lvl4pPr marL="1370859" indent="0">
              <a:buNone/>
              <a:defRPr sz="900"/>
            </a:lvl4pPr>
            <a:lvl5pPr marL="1827810" indent="0">
              <a:buNone/>
              <a:defRPr sz="900"/>
            </a:lvl5pPr>
            <a:lvl6pPr marL="2284764" indent="0">
              <a:buNone/>
              <a:defRPr sz="900"/>
            </a:lvl6pPr>
            <a:lvl7pPr marL="2741717" indent="0">
              <a:buNone/>
              <a:defRPr sz="900"/>
            </a:lvl7pPr>
            <a:lvl8pPr marL="3198669" indent="0">
              <a:buNone/>
              <a:defRPr sz="900"/>
            </a:lvl8pPr>
            <a:lvl9pPr marL="3655621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FA992-12AF-447A-8A66-9F5048DDA60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0" tIns="45696" rIns="91390" bIns="456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0" tIns="45696" rIns="91390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0" tIns="45696" rIns="91390" bIns="45696" numCol="1" anchor="t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defRPr sz="14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0" tIns="45696" rIns="91390" bIns="45696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4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0" tIns="45696" rIns="91390" bIns="45696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4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fld id="{9AC3C916-3A07-433E-A9F5-648DE2D489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5pPr>
      <a:lvl6pPr marL="456952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390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085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781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715" indent="-342715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548" indent="-285596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2382" indent="-228476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599334" indent="-228476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6287" indent="-228476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3240" indent="-22847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192" indent="-22847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7146" indent="-22847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4098" indent="-22847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52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05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59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10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64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717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669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621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111790" y="1681171"/>
            <a:ext cx="9711663" cy="4968875"/>
          </a:xfrm>
          <a:prstGeom prst="rect">
            <a:avLst/>
          </a:prstGeom>
          <a:solidFill>
            <a:srgbClr val="2A5C7B"/>
          </a:solidFill>
          <a:ln w="9525">
            <a:noFill/>
            <a:miter lim="800000"/>
            <a:headEnd/>
            <a:tailEnd/>
          </a:ln>
        </p:spPr>
        <p:txBody>
          <a:bodyPr wrap="none" lIns="91390" tIns="45696" rIns="91390" bIns="45696" anchor="ctr"/>
          <a:lstStyle/>
          <a:p>
            <a:pPr eaLnBrk="0" hangingPunct="0">
              <a:buClrTx/>
              <a:buFontTx/>
              <a:buNone/>
            </a:pPr>
            <a:endParaRPr lang="es-AR" sz="2400" b="0" dirty="0">
              <a:latin typeface="Arial" charset="0"/>
            </a:endParaRPr>
          </a:p>
        </p:txBody>
      </p:sp>
      <p:sp>
        <p:nvSpPr>
          <p:cNvPr id="251910" name="Text Box 13"/>
          <p:cNvSpPr txBox="1">
            <a:spLocks noChangeArrowheads="1"/>
          </p:cNvSpPr>
          <p:nvPr/>
        </p:nvSpPr>
        <p:spPr bwMode="auto">
          <a:xfrm>
            <a:off x="0" y="1644498"/>
            <a:ext cx="9906000" cy="4997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90" tIns="45696" rIns="91390" bIns="45696">
            <a:spAutoFit/>
          </a:bodyPr>
          <a:lstStyle/>
          <a:p>
            <a:pPr eaLnBrk="0" hangingPunct="0">
              <a:lnSpc>
                <a:spcPct val="125000"/>
              </a:lnSpc>
              <a:spcBef>
                <a:spcPts val="4797"/>
              </a:spcBef>
              <a:spcAft>
                <a:spcPts val="0"/>
              </a:spcAft>
              <a:buClrTx/>
              <a:defRPr/>
            </a:pPr>
            <a:r>
              <a:rPr lang="en-US" sz="8500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IMPACTO POSITIVO DE LOS ACUERDOS CON CHINA</a:t>
            </a:r>
            <a:endParaRPr lang="en-US" sz="85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1920" name="Rectangle 2"/>
          <p:cNvSpPr>
            <a:spLocks noChangeArrowheads="1"/>
          </p:cNvSpPr>
          <p:nvPr/>
        </p:nvSpPr>
        <p:spPr bwMode="auto">
          <a:xfrm>
            <a:off x="108352" y="298458"/>
            <a:ext cx="97116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r>
              <a:rPr lang="en-US" sz="10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PRESENTACIÓN</a:t>
            </a:r>
            <a:endParaRPr lang="es-ES" sz="100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noFill/>
          <a:ln w="254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91" tIns="34196" rIns="68391" bIns="34196" numCol="1" rtlCol="0" anchor="t" anchorCtr="0" compatLnSpc="1">
            <a:prstTxWarp prst="textNoShape">
              <a:avLst/>
            </a:prstTxWarp>
          </a:bodyPr>
          <a:lstStyle/>
          <a:p>
            <a:pPr algn="r" defTabSz="683908">
              <a:buClrTx/>
            </a:pPr>
            <a:endParaRPr lang="es-ES" sz="1300" b="0" dirty="0" smtClean="0"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ChangeArrowheads="1"/>
          </p:cNvSpPr>
          <p:nvPr/>
        </p:nvSpPr>
        <p:spPr bwMode="auto">
          <a:xfrm>
            <a:off x="60988" y="233345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endParaRPr lang="es-ES" sz="100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1" name="Rectangle 3"/>
          <p:cNvSpPr>
            <a:spLocks noChangeArrowheads="1"/>
          </p:cNvSpPr>
          <p:nvPr/>
        </p:nvSpPr>
        <p:spPr bwMode="auto">
          <a:xfrm>
            <a:off x="0" y="1546233"/>
            <a:ext cx="9906000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/>
          <a:lstStyle/>
          <a:p>
            <a:pPr marL="355408" indent="-355408" algn="just">
              <a:lnSpc>
                <a:spcPct val="140000"/>
              </a:lnSpc>
              <a:defRPr/>
            </a:pPr>
            <a:endParaRPr lang="es-AR" sz="3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2" name="Text Box 4"/>
          <p:cNvSpPr txBox="1">
            <a:spLocks noChangeArrowheads="1"/>
          </p:cNvSpPr>
          <p:nvPr/>
        </p:nvSpPr>
        <p:spPr bwMode="auto">
          <a:xfrm>
            <a:off x="741237" y="6324600"/>
            <a:ext cx="3821377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390" tIns="45696" rIns="91390" bIns="45696">
            <a:spAutoFit/>
          </a:bodyPr>
          <a:lstStyle/>
          <a:p>
            <a:pPr marL="355408" indent="-355408" algn="just">
              <a:spcBef>
                <a:spcPct val="50000"/>
              </a:spcBef>
              <a:defRPr/>
            </a:pPr>
            <a:endParaRPr lang="es-A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5671" y="301633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endParaRPr lang="es-ES" sz="85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noFill/>
          <a:ln w="254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91" tIns="34196" rIns="68391" bIns="34196" numCol="1" rtlCol="0" anchor="t" anchorCtr="0" compatLnSpc="1">
            <a:prstTxWarp prst="textNoShape">
              <a:avLst/>
            </a:prstTxWarp>
          </a:bodyPr>
          <a:lstStyle/>
          <a:p>
            <a:pPr algn="r" defTabSz="683908">
              <a:buClrTx/>
            </a:pPr>
            <a:endParaRPr lang="es-ES" sz="1300" b="0" dirty="0" smtClean="0">
              <a:latin typeface="Arial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6074" y="1537109"/>
            <a:ext cx="9617789" cy="6265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6225" indent="-276225" algn="just">
              <a:lnSpc>
                <a:spcPct val="14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s-ES" sz="3000" dirty="0" smtClean="0">
                <a:solidFill>
                  <a:srgbClr val="003366"/>
                </a:solidFill>
              </a:rPr>
              <a:t>El Convenio Marco establece muy claramente que la contratación directa sólo podrá darse entre Empresas del Estado de cada País, sino sería absurdo porque se estaría violando el marco normativo vigente.</a:t>
            </a:r>
          </a:p>
          <a:p>
            <a:pPr marL="276225" indent="-276225" algn="just">
              <a:lnSpc>
                <a:spcPct val="14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s-ES" sz="3000" dirty="0" smtClean="0">
                <a:solidFill>
                  <a:srgbClr val="003366"/>
                </a:solidFill>
              </a:rPr>
              <a:t>La Ley 26.566 encomienda a la Empresa Estatal Nuclear Argentina “NASA” a construir la IV Central Nuclear, la V Central Nuclear, la Extensión de Vida Útil de Embalse y la Extensión de Vida Útil de J.D. Perón (</a:t>
            </a:r>
            <a:r>
              <a:rPr lang="es-ES" sz="3000" dirty="0" err="1" smtClean="0">
                <a:solidFill>
                  <a:srgbClr val="003366"/>
                </a:solidFill>
              </a:rPr>
              <a:t>Atucha</a:t>
            </a:r>
            <a:r>
              <a:rPr lang="es-ES" sz="3000" dirty="0" smtClean="0">
                <a:solidFill>
                  <a:srgbClr val="003366"/>
                </a:solidFill>
              </a:rPr>
              <a:t> I).</a:t>
            </a:r>
          </a:p>
          <a:p>
            <a:pPr marL="276225" indent="-276225" algn="just">
              <a:lnSpc>
                <a:spcPct val="140000"/>
              </a:lnSpc>
              <a:spcBef>
                <a:spcPts val="1200"/>
              </a:spcBef>
              <a:buFont typeface="Wingdings" pitchFamily="2" charset="2"/>
              <a:buChar char="Ø"/>
            </a:pPr>
            <a:endParaRPr lang="es-ES" sz="3000" dirty="0" smtClean="0">
              <a:solidFill>
                <a:srgbClr val="003366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3454" y="310557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r>
              <a:rPr lang="es-ES" sz="9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ACLARACIÓN</a:t>
            </a:r>
            <a:endParaRPr lang="es-ES" sz="95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139" y="1712062"/>
            <a:ext cx="954284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54690" name="Rectangle 2"/>
          <p:cNvSpPr>
            <a:spLocks noChangeArrowheads="1"/>
          </p:cNvSpPr>
          <p:nvPr/>
        </p:nvSpPr>
        <p:spPr bwMode="auto">
          <a:xfrm>
            <a:off x="60988" y="233345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endParaRPr lang="es-ES" sz="100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1" name="Rectangle 3"/>
          <p:cNvSpPr>
            <a:spLocks noChangeArrowheads="1"/>
          </p:cNvSpPr>
          <p:nvPr/>
        </p:nvSpPr>
        <p:spPr bwMode="auto">
          <a:xfrm>
            <a:off x="0" y="1546233"/>
            <a:ext cx="9906000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/>
          <a:lstStyle/>
          <a:p>
            <a:pPr marL="355408" indent="-355408" algn="just">
              <a:lnSpc>
                <a:spcPct val="140000"/>
              </a:lnSpc>
              <a:defRPr/>
            </a:pPr>
            <a:endParaRPr lang="es-AR" sz="3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2" name="Text Box 4"/>
          <p:cNvSpPr txBox="1">
            <a:spLocks noChangeArrowheads="1"/>
          </p:cNvSpPr>
          <p:nvPr/>
        </p:nvSpPr>
        <p:spPr bwMode="auto">
          <a:xfrm>
            <a:off x="741237" y="6324600"/>
            <a:ext cx="3821377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390" tIns="45696" rIns="91390" bIns="45696">
            <a:spAutoFit/>
          </a:bodyPr>
          <a:lstStyle/>
          <a:p>
            <a:pPr marL="355408" indent="-355408" algn="just">
              <a:spcBef>
                <a:spcPct val="50000"/>
              </a:spcBef>
              <a:defRPr/>
            </a:pPr>
            <a:endParaRPr lang="es-A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5671" y="301633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r>
              <a:rPr lang="es-ES" sz="9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 GRANDES OBRAS</a:t>
            </a:r>
            <a:endParaRPr lang="es-ES" sz="92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noFill/>
          <a:ln w="254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91" tIns="34196" rIns="68391" bIns="34196" numCol="1" rtlCol="0" anchor="t" anchorCtr="0" compatLnSpc="1">
            <a:prstTxWarp prst="textNoShape">
              <a:avLst/>
            </a:prstTxWarp>
          </a:bodyPr>
          <a:lstStyle/>
          <a:p>
            <a:pPr algn="r" defTabSz="683908">
              <a:buClrTx/>
            </a:pPr>
            <a:endParaRPr lang="es-ES" sz="1300" b="0" dirty="0" smtClean="0">
              <a:latin typeface="Arial" charset="0"/>
            </a:endParaRPr>
          </a:p>
        </p:txBody>
      </p:sp>
      <p:sp>
        <p:nvSpPr>
          <p:cNvPr id="14" name="13 Elipse"/>
          <p:cNvSpPr/>
          <p:nvPr/>
        </p:nvSpPr>
        <p:spPr bwMode="auto">
          <a:xfrm>
            <a:off x="7949982" y="5715019"/>
            <a:ext cx="1857388" cy="1012533"/>
          </a:xfrm>
          <a:prstGeom prst="ellipse">
            <a:avLst/>
          </a:prstGeom>
          <a:noFill/>
          <a:ln w="508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14 Elipse"/>
          <p:cNvSpPr/>
          <p:nvPr/>
        </p:nvSpPr>
        <p:spPr bwMode="auto">
          <a:xfrm>
            <a:off x="7946532" y="3323056"/>
            <a:ext cx="1857388" cy="1143008"/>
          </a:xfrm>
          <a:prstGeom prst="ellipse">
            <a:avLst/>
          </a:prstGeom>
          <a:noFill/>
          <a:ln w="508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233" y="1660304"/>
            <a:ext cx="9635774" cy="514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54690" name="Rectangle 2"/>
          <p:cNvSpPr>
            <a:spLocks noChangeArrowheads="1"/>
          </p:cNvSpPr>
          <p:nvPr/>
        </p:nvSpPr>
        <p:spPr bwMode="auto">
          <a:xfrm>
            <a:off x="60988" y="233345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endParaRPr lang="es-ES" sz="100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1" name="Rectangle 3"/>
          <p:cNvSpPr>
            <a:spLocks noChangeArrowheads="1"/>
          </p:cNvSpPr>
          <p:nvPr/>
        </p:nvSpPr>
        <p:spPr bwMode="auto">
          <a:xfrm>
            <a:off x="0" y="1546233"/>
            <a:ext cx="9906000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/>
          <a:lstStyle/>
          <a:p>
            <a:pPr marL="355408" indent="-355408" algn="just">
              <a:lnSpc>
                <a:spcPct val="140000"/>
              </a:lnSpc>
              <a:defRPr/>
            </a:pPr>
            <a:endParaRPr lang="es-AR" sz="3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2" name="Text Box 4"/>
          <p:cNvSpPr txBox="1">
            <a:spLocks noChangeArrowheads="1"/>
          </p:cNvSpPr>
          <p:nvPr/>
        </p:nvSpPr>
        <p:spPr bwMode="auto">
          <a:xfrm>
            <a:off x="741237" y="6324600"/>
            <a:ext cx="3821377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390" tIns="45696" rIns="91390" bIns="45696">
            <a:spAutoFit/>
          </a:bodyPr>
          <a:lstStyle/>
          <a:p>
            <a:pPr marL="355408" indent="-355408" algn="just">
              <a:spcBef>
                <a:spcPct val="50000"/>
              </a:spcBef>
              <a:defRPr/>
            </a:pPr>
            <a:endParaRPr lang="es-A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5671" y="301633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r>
              <a:rPr lang="es-ES" sz="9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AHORRO PAÍS</a:t>
            </a:r>
            <a:endParaRPr lang="es-ES" sz="95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noFill/>
          <a:ln w="254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91" tIns="34196" rIns="68391" bIns="34196" numCol="1" rtlCol="0" anchor="t" anchorCtr="0" compatLnSpc="1">
            <a:prstTxWarp prst="textNoShape">
              <a:avLst/>
            </a:prstTxWarp>
          </a:bodyPr>
          <a:lstStyle/>
          <a:p>
            <a:pPr algn="r" defTabSz="683908">
              <a:buClrTx/>
            </a:pPr>
            <a:endParaRPr lang="es-ES" sz="1300" b="0" dirty="0" smtClean="0">
              <a:latin typeface="Arial" charset="0"/>
            </a:endParaRPr>
          </a:p>
        </p:txBody>
      </p:sp>
      <p:sp>
        <p:nvSpPr>
          <p:cNvPr id="16" name="15 Elipse"/>
          <p:cNvSpPr/>
          <p:nvPr/>
        </p:nvSpPr>
        <p:spPr bwMode="auto">
          <a:xfrm>
            <a:off x="7928618" y="4840507"/>
            <a:ext cx="1857388" cy="1143008"/>
          </a:xfrm>
          <a:prstGeom prst="ellipse">
            <a:avLst/>
          </a:prstGeom>
          <a:noFill/>
          <a:ln w="508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139" y="1694809"/>
            <a:ext cx="9441722" cy="499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54690" name="Rectangle 2"/>
          <p:cNvSpPr>
            <a:spLocks noChangeArrowheads="1"/>
          </p:cNvSpPr>
          <p:nvPr/>
        </p:nvSpPr>
        <p:spPr bwMode="auto">
          <a:xfrm>
            <a:off x="60988" y="233345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endParaRPr lang="es-ES" sz="100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1" name="Rectangle 3"/>
          <p:cNvSpPr>
            <a:spLocks noChangeArrowheads="1"/>
          </p:cNvSpPr>
          <p:nvPr/>
        </p:nvSpPr>
        <p:spPr bwMode="auto">
          <a:xfrm>
            <a:off x="0" y="1546233"/>
            <a:ext cx="9906000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/>
          <a:lstStyle/>
          <a:p>
            <a:pPr marL="355408" indent="-355408" algn="just">
              <a:lnSpc>
                <a:spcPct val="140000"/>
              </a:lnSpc>
              <a:defRPr/>
            </a:pPr>
            <a:endParaRPr lang="es-AR" sz="3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2" name="Text Box 4"/>
          <p:cNvSpPr txBox="1">
            <a:spLocks noChangeArrowheads="1"/>
          </p:cNvSpPr>
          <p:nvPr/>
        </p:nvSpPr>
        <p:spPr bwMode="auto">
          <a:xfrm>
            <a:off x="741237" y="6324600"/>
            <a:ext cx="3821377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390" tIns="45696" rIns="91390" bIns="45696">
            <a:spAutoFit/>
          </a:bodyPr>
          <a:lstStyle/>
          <a:p>
            <a:pPr marL="355408" indent="-355408" algn="just">
              <a:spcBef>
                <a:spcPct val="50000"/>
              </a:spcBef>
              <a:defRPr/>
            </a:pPr>
            <a:endParaRPr lang="es-A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5671" y="267127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r>
              <a:rPr lang="es-ES" sz="9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TRABAJO LOCAL</a:t>
            </a:r>
            <a:endParaRPr lang="es-ES" sz="95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noFill/>
          <a:ln w="254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91" tIns="34196" rIns="68391" bIns="34196" numCol="1" rtlCol="0" anchor="t" anchorCtr="0" compatLnSpc="1">
            <a:prstTxWarp prst="textNoShape">
              <a:avLst/>
            </a:prstTxWarp>
          </a:bodyPr>
          <a:lstStyle/>
          <a:p>
            <a:pPr algn="r" defTabSz="683908">
              <a:buClrTx/>
            </a:pPr>
            <a:endParaRPr lang="es-ES" sz="1300" b="0" dirty="0" smtClean="0">
              <a:latin typeface="Arial" charset="0"/>
            </a:endParaRPr>
          </a:p>
        </p:txBody>
      </p:sp>
      <p:sp>
        <p:nvSpPr>
          <p:cNvPr id="16" name="15 Elipse"/>
          <p:cNvSpPr/>
          <p:nvPr/>
        </p:nvSpPr>
        <p:spPr bwMode="auto">
          <a:xfrm flipV="1">
            <a:off x="7853855" y="6000767"/>
            <a:ext cx="1857388" cy="770966"/>
          </a:xfrm>
          <a:prstGeom prst="ellipse">
            <a:avLst/>
          </a:prstGeom>
          <a:noFill/>
          <a:ln w="508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ChangeArrowheads="1"/>
          </p:cNvSpPr>
          <p:nvPr/>
        </p:nvSpPr>
        <p:spPr bwMode="auto">
          <a:xfrm>
            <a:off x="60988" y="233345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endParaRPr lang="es-ES" sz="100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1" name="Rectangle 3"/>
          <p:cNvSpPr>
            <a:spLocks noChangeArrowheads="1"/>
          </p:cNvSpPr>
          <p:nvPr/>
        </p:nvSpPr>
        <p:spPr bwMode="auto">
          <a:xfrm>
            <a:off x="0" y="1546233"/>
            <a:ext cx="9906000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/>
          <a:lstStyle/>
          <a:p>
            <a:pPr marL="355408" indent="-355408" algn="just">
              <a:lnSpc>
                <a:spcPct val="140000"/>
              </a:lnSpc>
              <a:defRPr/>
            </a:pPr>
            <a:endParaRPr lang="es-AR" sz="3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2" name="Text Box 4"/>
          <p:cNvSpPr txBox="1">
            <a:spLocks noChangeArrowheads="1"/>
          </p:cNvSpPr>
          <p:nvPr/>
        </p:nvSpPr>
        <p:spPr bwMode="auto">
          <a:xfrm>
            <a:off x="741237" y="6324600"/>
            <a:ext cx="3821377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390" tIns="45696" rIns="91390" bIns="45696">
            <a:spAutoFit/>
          </a:bodyPr>
          <a:lstStyle/>
          <a:p>
            <a:pPr marL="355408" indent="-355408" algn="just">
              <a:spcBef>
                <a:spcPct val="50000"/>
              </a:spcBef>
              <a:defRPr/>
            </a:pPr>
            <a:endParaRPr lang="es-A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5671" y="301633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r>
              <a:rPr lang="es-ES" sz="8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IV CENTRAL NUCLEAR</a:t>
            </a:r>
            <a:endParaRPr lang="es-ES" sz="80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noFill/>
          <a:ln w="254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91" tIns="34196" rIns="68391" bIns="34196" numCol="1" rtlCol="0" anchor="t" anchorCtr="0" compatLnSpc="1">
            <a:prstTxWarp prst="textNoShape">
              <a:avLst/>
            </a:prstTxWarp>
          </a:bodyPr>
          <a:lstStyle/>
          <a:p>
            <a:pPr algn="r" defTabSz="683908">
              <a:buClrTx/>
            </a:pPr>
            <a:endParaRPr lang="es-ES" sz="1300" b="0" dirty="0" smtClean="0">
              <a:latin typeface="Arial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0580" y="1606118"/>
            <a:ext cx="9617789" cy="5400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6225" indent="-276225" algn="just">
              <a:lnSpc>
                <a:spcPct val="114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s-ES" sz="3100" dirty="0" smtClean="0">
                <a:solidFill>
                  <a:srgbClr val="003366"/>
                </a:solidFill>
              </a:rPr>
              <a:t>Argentina ya tiene la tecnología y el ciclo completo de combustible en forma local.  </a:t>
            </a:r>
          </a:p>
          <a:p>
            <a:pPr marL="276225" indent="-276225" algn="just">
              <a:lnSpc>
                <a:spcPct val="114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s-ES" sz="3100" dirty="0" smtClean="0">
                <a:solidFill>
                  <a:srgbClr val="003366"/>
                </a:solidFill>
              </a:rPr>
              <a:t>La ingeniería, el montaje, la obra civil y la mano de obra serán 100% argentinos.</a:t>
            </a:r>
          </a:p>
          <a:p>
            <a:pPr marL="276225" indent="-276225" algn="just">
              <a:lnSpc>
                <a:spcPct val="114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s-ES" sz="3100" dirty="0" smtClean="0">
                <a:solidFill>
                  <a:srgbClr val="003366"/>
                </a:solidFill>
              </a:rPr>
              <a:t>Sólo importará lo que no puede fabricarse localmente.  Por eso el componente nacional será del 70%.</a:t>
            </a:r>
          </a:p>
          <a:p>
            <a:pPr marL="276225" indent="-276225" algn="just">
              <a:lnSpc>
                <a:spcPct val="114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s-ES" sz="3100" dirty="0" smtClean="0">
                <a:solidFill>
                  <a:srgbClr val="003366"/>
                </a:solidFill>
              </a:rPr>
              <a:t>Se importará el generador diesel, bombas mayores, válvulas mayores y el mejorador del agua pesada.</a:t>
            </a:r>
          </a:p>
          <a:p>
            <a:pPr marL="276225" indent="-276225" algn="just">
              <a:lnSpc>
                <a:spcPct val="114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s-ES" sz="3100" dirty="0" smtClean="0">
                <a:solidFill>
                  <a:srgbClr val="003366"/>
                </a:solidFill>
              </a:rPr>
              <a:t>El plazo de obra será 8 años.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ChangeArrowheads="1"/>
          </p:cNvSpPr>
          <p:nvPr/>
        </p:nvSpPr>
        <p:spPr bwMode="auto">
          <a:xfrm>
            <a:off x="60988" y="233345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endParaRPr lang="es-ES" sz="100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1" name="Rectangle 3"/>
          <p:cNvSpPr>
            <a:spLocks noChangeArrowheads="1"/>
          </p:cNvSpPr>
          <p:nvPr/>
        </p:nvSpPr>
        <p:spPr bwMode="auto">
          <a:xfrm>
            <a:off x="0" y="1546233"/>
            <a:ext cx="9906000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/>
          <a:lstStyle/>
          <a:p>
            <a:pPr marL="355408" indent="-355408" algn="just">
              <a:lnSpc>
                <a:spcPct val="140000"/>
              </a:lnSpc>
              <a:defRPr/>
            </a:pPr>
            <a:endParaRPr lang="es-AR" sz="3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2" name="Text Box 4"/>
          <p:cNvSpPr txBox="1">
            <a:spLocks noChangeArrowheads="1"/>
          </p:cNvSpPr>
          <p:nvPr/>
        </p:nvSpPr>
        <p:spPr bwMode="auto">
          <a:xfrm>
            <a:off x="741237" y="6324600"/>
            <a:ext cx="3821377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390" tIns="45696" rIns="91390" bIns="45696">
            <a:spAutoFit/>
          </a:bodyPr>
          <a:lstStyle/>
          <a:p>
            <a:pPr marL="355408" indent="-355408" algn="just">
              <a:spcBef>
                <a:spcPct val="50000"/>
              </a:spcBef>
              <a:defRPr/>
            </a:pPr>
            <a:endParaRPr lang="es-A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5671" y="301633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r>
              <a:rPr lang="es-ES" sz="8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 CENTRAL NUCLEAR</a:t>
            </a:r>
            <a:endParaRPr lang="es-ES" sz="80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noFill/>
          <a:ln w="254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91" tIns="34196" rIns="68391" bIns="34196" numCol="1" rtlCol="0" anchor="t" anchorCtr="0" compatLnSpc="1">
            <a:prstTxWarp prst="textNoShape">
              <a:avLst/>
            </a:prstTxWarp>
          </a:bodyPr>
          <a:lstStyle/>
          <a:p>
            <a:pPr algn="r" defTabSz="683908">
              <a:buClrTx/>
            </a:pPr>
            <a:endParaRPr lang="es-ES" sz="1300" b="0" dirty="0" smtClean="0">
              <a:latin typeface="Arial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5086" y="1606121"/>
            <a:ext cx="9617789" cy="5400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6225" indent="-276225" algn="just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Ø"/>
            </a:pPr>
            <a:r>
              <a:rPr lang="es-ES" sz="3100" dirty="0" smtClean="0">
                <a:solidFill>
                  <a:srgbClr val="003366"/>
                </a:solidFill>
              </a:rPr>
              <a:t>Argentina no tiene la tecnología de agua liviana.</a:t>
            </a:r>
          </a:p>
          <a:p>
            <a:pPr marL="276225" indent="-276225" algn="just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Ø"/>
            </a:pPr>
            <a:r>
              <a:rPr lang="es-ES" sz="3100" dirty="0" smtClean="0">
                <a:solidFill>
                  <a:srgbClr val="003366"/>
                </a:solidFill>
              </a:rPr>
              <a:t>Recibirá la tecnología para fabricar el reactor ACP1000 y sus componentes, incluyendo elementos combustibles.  </a:t>
            </a:r>
          </a:p>
          <a:p>
            <a:pPr marL="276225" indent="-276225" algn="just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Ø"/>
            </a:pPr>
            <a:r>
              <a:rPr lang="es-ES" sz="3100" dirty="0" smtClean="0">
                <a:solidFill>
                  <a:srgbClr val="003366"/>
                </a:solidFill>
              </a:rPr>
              <a:t>La ingeniería, el montaje, la obra civil y la mano de obra serán 100% argentinos.</a:t>
            </a:r>
          </a:p>
          <a:p>
            <a:pPr marL="276225" indent="-276225" algn="just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Ø"/>
            </a:pPr>
            <a:r>
              <a:rPr lang="es-ES" sz="3100" dirty="0" smtClean="0">
                <a:solidFill>
                  <a:srgbClr val="003366"/>
                </a:solidFill>
              </a:rPr>
              <a:t>Por eso el componente nacional en esta V Central será el 50%, pero para las siguientes ya será del 70%.</a:t>
            </a:r>
          </a:p>
          <a:p>
            <a:pPr marL="276225" indent="-276225" algn="just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Ø"/>
            </a:pPr>
            <a:r>
              <a:rPr lang="es-ES" sz="3100" dirty="0" smtClean="0">
                <a:solidFill>
                  <a:srgbClr val="003366"/>
                </a:solidFill>
              </a:rPr>
              <a:t>En los próximos 3 meses se recibirá una Propuesta Integral que será evaluada en igual período tiempo.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ChangeArrowheads="1"/>
          </p:cNvSpPr>
          <p:nvPr/>
        </p:nvSpPr>
        <p:spPr bwMode="auto">
          <a:xfrm>
            <a:off x="60988" y="233345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endParaRPr lang="es-ES" sz="100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1" name="Rectangle 3"/>
          <p:cNvSpPr>
            <a:spLocks noChangeArrowheads="1"/>
          </p:cNvSpPr>
          <p:nvPr/>
        </p:nvSpPr>
        <p:spPr bwMode="auto">
          <a:xfrm>
            <a:off x="0" y="1546233"/>
            <a:ext cx="9906000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/>
          <a:lstStyle/>
          <a:p>
            <a:pPr marL="355408" indent="-355408" algn="just">
              <a:lnSpc>
                <a:spcPct val="140000"/>
              </a:lnSpc>
              <a:defRPr/>
            </a:pPr>
            <a:endParaRPr lang="es-AR" sz="3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2" name="Text Box 4"/>
          <p:cNvSpPr txBox="1">
            <a:spLocks noChangeArrowheads="1"/>
          </p:cNvSpPr>
          <p:nvPr/>
        </p:nvSpPr>
        <p:spPr bwMode="auto">
          <a:xfrm>
            <a:off x="741237" y="6324600"/>
            <a:ext cx="3821377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390" tIns="45696" rIns="91390" bIns="45696">
            <a:spAutoFit/>
          </a:bodyPr>
          <a:lstStyle/>
          <a:p>
            <a:pPr marL="355408" indent="-355408" algn="just">
              <a:spcBef>
                <a:spcPct val="50000"/>
              </a:spcBef>
              <a:defRPr/>
            </a:pPr>
            <a:endParaRPr lang="es-A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5671" y="301633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r>
              <a:rPr lang="es-ES" sz="8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REPRESAS NK Y JC</a:t>
            </a:r>
            <a:endParaRPr lang="es-ES" sz="85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noFill/>
          <a:ln w="254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91" tIns="34196" rIns="68391" bIns="34196" numCol="1" rtlCol="0" anchor="t" anchorCtr="0" compatLnSpc="1">
            <a:prstTxWarp prst="textNoShape">
              <a:avLst/>
            </a:prstTxWarp>
          </a:bodyPr>
          <a:lstStyle/>
          <a:p>
            <a:pPr algn="r" defTabSz="683908">
              <a:buClrTx/>
            </a:pPr>
            <a:endParaRPr lang="es-ES" sz="1300" b="0" dirty="0" smtClean="0">
              <a:latin typeface="Arial" charset="0"/>
            </a:endParaRP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30" y="1748994"/>
            <a:ext cx="936530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39554" y="-85776"/>
            <a:ext cx="9906001" cy="15542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5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“EL ANGELITO”</a:t>
            </a:r>
            <a:endParaRPr lang="es-ES" sz="9500" b="1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85399" y="1573104"/>
            <a:ext cx="9673861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1950" indent="-361950" algn="just">
              <a:lnSpc>
                <a:spcPct val="120000"/>
              </a:lnSpc>
              <a:spcBef>
                <a:spcPts val="12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es-ES" sz="3100" b="1" u="sng" dirty="0" smtClean="0">
                <a:solidFill>
                  <a:srgbClr val="003366"/>
                </a:solidFill>
                <a:latin typeface="Arial Narrow" pitchFamily="34" charset="0"/>
                <a:ea typeface="ＭＳ Ｐゴシック" pitchFamily="-108" charset="-128"/>
              </a:rPr>
              <a:t>POTENCIA:</a:t>
            </a:r>
            <a:r>
              <a:rPr lang="es-ES" sz="3100" b="1" dirty="0" smtClean="0">
                <a:solidFill>
                  <a:srgbClr val="003366"/>
                </a:solidFill>
                <a:latin typeface="Arial Narrow" pitchFamily="34" charset="0"/>
                <a:ea typeface="ＭＳ Ｐゴシック" pitchFamily="-108" charset="-128"/>
              </a:rPr>
              <a:t> 200 </a:t>
            </a:r>
            <a:r>
              <a:rPr lang="es-ES" sz="3100" b="1" dirty="0" err="1" smtClean="0">
                <a:solidFill>
                  <a:srgbClr val="003366"/>
                </a:solidFill>
                <a:latin typeface="Arial Narrow" pitchFamily="34" charset="0"/>
                <a:ea typeface="ＭＳ Ｐゴシック" pitchFamily="-108" charset="-128"/>
              </a:rPr>
              <a:t>Mw.</a:t>
            </a:r>
            <a:endParaRPr lang="es-ES" sz="3100" b="1" dirty="0" smtClean="0">
              <a:solidFill>
                <a:srgbClr val="003366"/>
              </a:solidFill>
              <a:latin typeface="Arial Narrow" pitchFamily="34" charset="0"/>
              <a:ea typeface="ＭＳ Ｐゴシック" pitchFamily="-108" charset="-128"/>
            </a:endParaRPr>
          </a:p>
          <a:p>
            <a:pPr marL="361950" indent="-361950" algn="just">
              <a:lnSpc>
                <a:spcPct val="120000"/>
              </a:lnSpc>
              <a:spcBef>
                <a:spcPts val="11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es-ES" sz="3100" u="sng" dirty="0" smtClean="0">
                <a:solidFill>
                  <a:srgbClr val="003366"/>
                </a:solidFill>
              </a:rPr>
              <a:t>INVERSIÓN:</a:t>
            </a:r>
            <a:r>
              <a:rPr lang="es-ES" sz="3100" dirty="0" smtClean="0">
                <a:solidFill>
                  <a:srgbClr val="003366"/>
                </a:solidFill>
              </a:rPr>
              <a:t> </a:t>
            </a:r>
            <a:r>
              <a:rPr lang="es-ES" sz="3100" dirty="0" err="1" smtClean="0">
                <a:solidFill>
                  <a:srgbClr val="003366"/>
                </a:solidFill>
              </a:rPr>
              <a:t>u$s</a:t>
            </a:r>
            <a:r>
              <a:rPr lang="es-ES" sz="3100" dirty="0" smtClean="0">
                <a:solidFill>
                  <a:srgbClr val="003366"/>
                </a:solidFill>
              </a:rPr>
              <a:t> 435.000.000</a:t>
            </a:r>
          </a:p>
          <a:p>
            <a:pPr marL="361950" indent="-361950" algn="just">
              <a:lnSpc>
                <a:spcPct val="120000"/>
              </a:lnSpc>
              <a:spcBef>
                <a:spcPts val="11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es-ES" sz="3100" u="sng" dirty="0" smtClean="0">
                <a:solidFill>
                  <a:srgbClr val="003366"/>
                </a:solidFill>
              </a:rPr>
              <a:t>UBICACIÓN:</a:t>
            </a:r>
            <a:r>
              <a:rPr lang="es-ES" sz="3100" dirty="0" smtClean="0">
                <a:solidFill>
                  <a:srgbClr val="003366"/>
                </a:solidFill>
              </a:rPr>
              <a:t> El Escorial, Chubut.</a:t>
            </a:r>
          </a:p>
          <a:p>
            <a:pPr marL="361950" indent="-361950" algn="just">
              <a:lnSpc>
                <a:spcPct val="120000"/>
              </a:lnSpc>
              <a:spcBef>
                <a:spcPts val="11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es-ES" sz="3100" b="1" cap="all" dirty="0" smtClean="0">
                <a:solidFill>
                  <a:srgbClr val="003366"/>
                </a:solidFill>
                <a:latin typeface="Arial Narrow" pitchFamily="34" charset="0"/>
                <a:ea typeface="ＭＳ Ｐゴシック" pitchFamily="-108" charset="-128"/>
              </a:rPr>
              <a:t>La logística, obras civiles y torres serán locales. </a:t>
            </a:r>
            <a:r>
              <a:rPr lang="es-ES" sz="3100" b="1" u="sng" cap="all" dirty="0" smtClean="0">
                <a:solidFill>
                  <a:srgbClr val="003366"/>
                </a:solidFill>
                <a:latin typeface="Arial Narrow" pitchFamily="34" charset="0"/>
                <a:ea typeface="ＭＳ Ｐゴシック" pitchFamily="-108" charset="-128"/>
              </a:rPr>
              <a:t>así se estableció en el Convenio.</a:t>
            </a:r>
          </a:p>
          <a:p>
            <a:pPr marL="361950" indent="-361950" algn="just">
              <a:lnSpc>
                <a:spcPct val="120000"/>
              </a:lnSpc>
              <a:spcBef>
                <a:spcPts val="11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es-ES" sz="3100" b="1" u="sng" dirty="0" smtClean="0">
                <a:solidFill>
                  <a:srgbClr val="003366"/>
                </a:solidFill>
                <a:latin typeface="Arial Narrow" pitchFamily="34" charset="0"/>
                <a:ea typeface="ＭＳ Ｐゴシック" pitchFamily="-108" charset="-128"/>
              </a:rPr>
              <a:t>Financiación:</a:t>
            </a:r>
            <a:r>
              <a:rPr lang="es-ES" sz="3100" b="1" dirty="0" smtClean="0">
                <a:solidFill>
                  <a:srgbClr val="003366"/>
                </a:solidFill>
                <a:latin typeface="Arial Narrow" pitchFamily="34" charset="0"/>
                <a:ea typeface="ＭＳ Ｐゴシック" pitchFamily="-108" charset="-128"/>
              </a:rPr>
              <a:t> Entidades Financieras de CHINA.</a:t>
            </a:r>
          </a:p>
          <a:p>
            <a:pPr marL="361950" indent="-361950" algn="just">
              <a:lnSpc>
                <a:spcPct val="120000"/>
              </a:lnSpc>
              <a:spcBef>
                <a:spcPts val="11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es-ES" sz="3100" u="sng" dirty="0" smtClean="0">
                <a:solidFill>
                  <a:srgbClr val="003366"/>
                </a:solidFill>
              </a:rPr>
              <a:t>Precio:</a:t>
            </a:r>
            <a:r>
              <a:rPr lang="es-ES" sz="3100" dirty="0" smtClean="0">
                <a:solidFill>
                  <a:srgbClr val="003366"/>
                </a:solidFill>
              </a:rPr>
              <a:t> 110 </a:t>
            </a:r>
            <a:r>
              <a:rPr lang="es-ES" sz="3100" dirty="0" err="1" smtClean="0">
                <a:solidFill>
                  <a:srgbClr val="003366"/>
                </a:solidFill>
              </a:rPr>
              <a:t>u$s</a:t>
            </a:r>
            <a:r>
              <a:rPr lang="es-ES" sz="3100" dirty="0" smtClean="0">
                <a:solidFill>
                  <a:srgbClr val="003366"/>
                </a:solidFill>
              </a:rPr>
              <a:t>/</a:t>
            </a:r>
            <a:r>
              <a:rPr lang="es-ES" sz="3100" dirty="0" err="1" smtClean="0">
                <a:solidFill>
                  <a:srgbClr val="003366"/>
                </a:solidFill>
              </a:rPr>
              <a:t>Mwh.</a:t>
            </a:r>
            <a:r>
              <a:rPr lang="es-ES" sz="3100" dirty="0" smtClean="0">
                <a:solidFill>
                  <a:srgbClr val="003366"/>
                </a:solidFill>
              </a:rPr>
              <a:t> Generará ahorro anual neto de 15 millones de </a:t>
            </a:r>
            <a:r>
              <a:rPr lang="es-ES" sz="3100" dirty="0" err="1" smtClean="0">
                <a:solidFill>
                  <a:srgbClr val="003366"/>
                </a:solidFill>
              </a:rPr>
              <a:t>dٕólares</a:t>
            </a:r>
            <a:r>
              <a:rPr lang="es-ES" sz="3100" dirty="0" smtClean="0">
                <a:solidFill>
                  <a:srgbClr val="003366"/>
                </a:solidFill>
              </a:rPr>
              <a:t> en combustible importado.</a:t>
            </a:r>
            <a:endParaRPr lang="es-ES" sz="3100" b="1" dirty="0" smtClean="0">
              <a:solidFill>
                <a:srgbClr val="003366"/>
              </a:solidFill>
              <a:latin typeface="Arial Narrow" pitchFamily="34" charset="0"/>
              <a:ea typeface="ＭＳ Ｐゴシック" pitchFamily="-108" charset="-128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ChangeArrowheads="1"/>
          </p:cNvSpPr>
          <p:nvPr/>
        </p:nvSpPr>
        <p:spPr bwMode="auto">
          <a:xfrm>
            <a:off x="60988" y="233345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endParaRPr lang="es-ES" sz="100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1" name="Rectangle 3"/>
          <p:cNvSpPr>
            <a:spLocks noChangeArrowheads="1"/>
          </p:cNvSpPr>
          <p:nvPr/>
        </p:nvSpPr>
        <p:spPr bwMode="auto">
          <a:xfrm>
            <a:off x="0" y="1546233"/>
            <a:ext cx="9906000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/>
          <a:lstStyle/>
          <a:p>
            <a:pPr marL="355408" indent="-355408" algn="just">
              <a:lnSpc>
                <a:spcPct val="140000"/>
              </a:lnSpc>
              <a:defRPr/>
            </a:pPr>
            <a:endParaRPr lang="es-AR" sz="3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692" name="Text Box 4"/>
          <p:cNvSpPr txBox="1">
            <a:spLocks noChangeArrowheads="1"/>
          </p:cNvSpPr>
          <p:nvPr/>
        </p:nvSpPr>
        <p:spPr bwMode="auto">
          <a:xfrm>
            <a:off x="741237" y="6324600"/>
            <a:ext cx="3821377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390" tIns="45696" rIns="91390" bIns="45696">
            <a:spAutoFit/>
          </a:bodyPr>
          <a:lstStyle/>
          <a:p>
            <a:pPr marL="355408" indent="-355408" algn="just">
              <a:spcBef>
                <a:spcPct val="50000"/>
              </a:spcBef>
              <a:defRPr/>
            </a:pPr>
            <a:endParaRPr lang="es-A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5671" y="301633"/>
            <a:ext cx="971166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>
              <a:buClrTx/>
              <a:buFontTx/>
              <a:buNone/>
              <a:defRPr/>
            </a:pPr>
            <a:r>
              <a:rPr lang="es-ES" sz="8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CONVENIO MARCO</a:t>
            </a:r>
            <a:endParaRPr lang="es-ES" sz="85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noFill/>
          <a:ln w="2540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91" tIns="34196" rIns="68391" bIns="34196" numCol="1" rtlCol="0" anchor="t" anchorCtr="0" compatLnSpc="1">
            <a:prstTxWarp prst="textNoShape">
              <a:avLst/>
            </a:prstTxWarp>
          </a:bodyPr>
          <a:lstStyle/>
          <a:p>
            <a:pPr algn="r" defTabSz="683908">
              <a:buClrTx/>
            </a:pPr>
            <a:endParaRPr lang="es-ES" sz="1300" b="0" dirty="0" smtClean="0">
              <a:latin typeface="Arial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12146" y="1519853"/>
            <a:ext cx="9617789" cy="5516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6225" indent="-276225" algn="just">
              <a:lnSpc>
                <a:spcPct val="14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s-ES" sz="3000" u="sng" dirty="0" smtClean="0">
                <a:solidFill>
                  <a:srgbClr val="003366"/>
                </a:solidFill>
              </a:rPr>
              <a:t>INVERSIONES EN MATERIA INDUSTRIAL:</a:t>
            </a:r>
            <a:r>
              <a:rPr lang="es-ES" sz="3000" dirty="0" smtClean="0">
                <a:solidFill>
                  <a:srgbClr val="003366"/>
                </a:solidFill>
              </a:rPr>
              <a:t> sólo para incrementar la capacidad productiva argentina en sectores de gran potencial de exportación a China.  </a:t>
            </a:r>
            <a:r>
              <a:rPr lang="es-ES" sz="3000" u="sng" dirty="0" smtClean="0">
                <a:solidFill>
                  <a:srgbClr val="003366"/>
                </a:solidFill>
              </a:rPr>
              <a:t>No contempla ingreso de productos desde China.</a:t>
            </a:r>
          </a:p>
          <a:p>
            <a:pPr marL="276225" indent="-276225" algn="just">
              <a:lnSpc>
                <a:spcPct val="14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s-ES" sz="3000" u="sng" dirty="0" smtClean="0">
                <a:solidFill>
                  <a:srgbClr val="003366"/>
                </a:solidFill>
              </a:rPr>
              <a:t>INVERSIONES EN INFRAESTRUCTURA:</a:t>
            </a:r>
            <a:r>
              <a:rPr lang="es-ES" sz="3000" dirty="0" smtClean="0">
                <a:solidFill>
                  <a:srgbClr val="003366"/>
                </a:solidFill>
              </a:rPr>
              <a:t> Todo lo que pueda fabricarse en Argentina se fabricará acá. La mano de obra especializada china trabajará sólo en tareas que se justifiquen, acordando previamente con los gremios.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69354</TotalTime>
  <Words>406</Words>
  <Application>Microsoft Office PowerPoint</Application>
  <PresentationFormat>A4 (210 x 297 mm)</PresentationFormat>
  <Paragraphs>41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Diseño predeterminado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veronica</dc:creator>
  <cp:lastModifiedBy>ADIMRA</cp:lastModifiedBy>
  <cp:revision>2128</cp:revision>
  <dcterms:created xsi:type="dcterms:W3CDTF">2009-04-16T14:09:25Z</dcterms:created>
  <dcterms:modified xsi:type="dcterms:W3CDTF">2015-02-20T18:02:35Z</dcterms:modified>
</cp:coreProperties>
</file>