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7" r:id="rId2"/>
  </p:sldMasterIdLst>
  <p:notesMasterIdLst>
    <p:notesMasterId r:id="rId9"/>
  </p:notesMasterIdLst>
  <p:handoutMasterIdLst>
    <p:handoutMasterId r:id="rId10"/>
  </p:handoutMasterIdLst>
  <p:sldIdLst>
    <p:sldId id="352" r:id="rId3"/>
    <p:sldId id="341" r:id="rId4"/>
    <p:sldId id="354" r:id="rId5"/>
    <p:sldId id="343" r:id="rId6"/>
    <p:sldId id="349" r:id="rId7"/>
    <p:sldId id="353" r:id="rId8"/>
  </p:sldIdLst>
  <p:sldSz cx="9906000" cy="6858000" type="A4"/>
  <p:notesSz cx="7315200" cy="9601200"/>
  <p:defaultTextStyle>
    <a:defPPr marL="0" marR="0" indent="0" algn="l" defTabSz="91419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1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095" algn="l" defTabSz="9141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193" algn="l" defTabSz="9141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290" algn="l" defTabSz="9141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387" algn="l" defTabSz="9141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5481" algn="l" defTabSz="9141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2580" algn="l" defTabSz="9141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199675" algn="l" defTabSz="9141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6774" algn="l" defTabSz="9141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1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AEC9"/>
    <a:srgbClr val="61D6D3"/>
    <a:srgbClr val="0067AB"/>
    <a:srgbClr val="5968B3"/>
    <a:srgbClr val="716CCE"/>
    <a:srgbClr val="8439BD"/>
    <a:srgbClr val="7A86C2"/>
    <a:srgbClr val="86B4E0"/>
    <a:srgbClr val="A3C5E7"/>
    <a:srgbClr val="65D2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8CF6D5-0BC4-405A-9E12-36F822CA2D30}" v="84" dt="2021-01-14T20:24:03.02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642" autoAdjust="0"/>
  </p:normalViewPr>
  <p:slideViewPr>
    <p:cSldViewPr showGuides="1">
      <p:cViewPr varScale="1">
        <p:scale>
          <a:sx n="67" d="100"/>
          <a:sy n="67" d="100"/>
        </p:scale>
        <p:origin x="1124" y="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4" d="100"/>
          <a:sy n="74" d="100"/>
        </p:scale>
        <p:origin x="-2244" y="-10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ina Busquet" userId="89272307-c44f-48d6-a98a-159b2da02867" providerId="ADAL" clId="{758CF6D5-0BC4-405A-9E12-36F822CA2D30}"/>
    <pc:docChg chg="custSel modSld">
      <pc:chgData name="Yanina Busquet" userId="89272307-c44f-48d6-a98a-159b2da02867" providerId="ADAL" clId="{758CF6D5-0BC4-405A-9E12-36F822CA2D30}" dt="2021-01-15T12:21:30.962" v="188" actId="20577"/>
      <pc:docMkLst>
        <pc:docMk/>
      </pc:docMkLst>
      <pc:sldChg chg="addSp delSp modSp mod delAnim modAnim">
        <pc:chgData name="Yanina Busquet" userId="89272307-c44f-48d6-a98a-159b2da02867" providerId="ADAL" clId="{758CF6D5-0BC4-405A-9E12-36F822CA2D30}" dt="2021-01-14T20:24:04.495" v="178" actId="1076"/>
        <pc:sldMkLst>
          <pc:docMk/>
          <pc:sldMk cId="1368574652" sldId="341"/>
        </pc:sldMkLst>
        <pc:graphicFrameChg chg="del mod">
          <ac:chgData name="Yanina Busquet" userId="89272307-c44f-48d6-a98a-159b2da02867" providerId="ADAL" clId="{758CF6D5-0BC4-405A-9E12-36F822CA2D30}" dt="2021-01-14T20:04:43.690" v="105" actId="478"/>
          <ac:graphicFrameMkLst>
            <pc:docMk/>
            <pc:sldMk cId="1368574652" sldId="341"/>
            <ac:graphicFrameMk id="10" creationId="{00000000-0000-0000-0000-000000000000}"/>
          </ac:graphicFrameMkLst>
        </pc:graphicFrameChg>
        <pc:graphicFrameChg chg="add del mod">
          <ac:chgData name="Yanina Busquet" userId="89272307-c44f-48d6-a98a-159b2da02867" providerId="ADAL" clId="{758CF6D5-0BC4-405A-9E12-36F822CA2D30}" dt="2021-01-14T20:04:48.689" v="108" actId="478"/>
          <ac:graphicFrameMkLst>
            <pc:docMk/>
            <pc:sldMk cId="1368574652" sldId="341"/>
            <ac:graphicFrameMk id="11" creationId="{00000000-0008-0000-0000-000002000000}"/>
          </ac:graphicFrameMkLst>
        </pc:graphicFrameChg>
        <pc:graphicFrameChg chg="add mod">
          <ac:chgData name="Yanina Busquet" userId="89272307-c44f-48d6-a98a-159b2da02867" providerId="ADAL" clId="{758CF6D5-0BC4-405A-9E12-36F822CA2D30}" dt="2021-01-14T20:09:20.993" v="135" actId="1076"/>
          <ac:graphicFrameMkLst>
            <pc:docMk/>
            <pc:sldMk cId="1368574652" sldId="341"/>
            <ac:graphicFrameMk id="12" creationId="{00000000-0008-0000-0000-000003000000}"/>
          </ac:graphicFrameMkLst>
        </pc:graphicFrameChg>
        <pc:picChg chg="mod">
          <ac:chgData name="Yanina Busquet" userId="89272307-c44f-48d6-a98a-159b2da02867" providerId="ADAL" clId="{758CF6D5-0BC4-405A-9E12-36F822CA2D30}" dt="2021-01-14T20:24:04.495" v="178" actId="1076"/>
          <ac:picMkLst>
            <pc:docMk/>
            <pc:sldMk cId="1368574652" sldId="341"/>
            <ac:picMk id="57" creationId="{00000000-0000-0000-0000-000000000000}"/>
          </ac:picMkLst>
        </pc:picChg>
      </pc:sldChg>
      <pc:sldChg chg="modSp mod">
        <pc:chgData name="Yanina Busquet" userId="89272307-c44f-48d6-a98a-159b2da02867" providerId="ADAL" clId="{758CF6D5-0BC4-405A-9E12-36F822CA2D30}" dt="2021-01-14T18:54:47.201" v="103" actId="20577"/>
        <pc:sldMkLst>
          <pc:docMk/>
          <pc:sldMk cId="744602699" sldId="343"/>
        </pc:sldMkLst>
        <pc:spChg chg="mod">
          <ac:chgData name="Yanina Busquet" userId="89272307-c44f-48d6-a98a-159b2da02867" providerId="ADAL" clId="{758CF6D5-0BC4-405A-9E12-36F822CA2D30}" dt="2021-01-14T18:31:25.337" v="77" actId="20577"/>
          <ac:spMkLst>
            <pc:docMk/>
            <pc:sldMk cId="744602699" sldId="343"/>
            <ac:spMk id="21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29:53.552" v="69" actId="20577"/>
          <ac:spMkLst>
            <pc:docMk/>
            <pc:sldMk cId="744602699" sldId="343"/>
            <ac:spMk id="28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54:47.201" v="103" actId="20577"/>
          <ac:spMkLst>
            <pc:docMk/>
            <pc:sldMk cId="744602699" sldId="343"/>
            <ac:spMk id="31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33:18.319" v="93" actId="14100"/>
          <ac:spMkLst>
            <pc:docMk/>
            <pc:sldMk cId="744602699" sldId="343"/>
            <ac:spMk id="32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43:08.785" v="97" actId="14100"/>
          <ac:spMkLst>
            <pc:docMk/>
            <pc:sldMk cId="744602699" sldId="343"/>
            <ac:spMk id="34" creationId="{00000000-0000-0000-0000-000000000000}"/>
          </ac:spMkLst>
        </pc:spChg>
      </pc:sldChg>
      <pc:sldChg chg="addSp delSp modSp mod delAnim modAnim">
        <pc:chgData name="Yanina Busquet" userId="89272307-c44f-48d6-a98a-159b2da02867" providerId="ADAL" clId="{758CF6D5-0BC4-405A-9E12-36F822CA2D30}" dt="2021-01-14T20:22:41.630" v="177"/>
        <pc:sldMkLst>
          <pc:docMk/>
          <pc:sldMk cId="3715531797" sldId="349"/>
        </pc:sldMkLst>
        <pc:graphicFrameChg chg="del">
          <ac:chgData name="Yanina Busquet" userId="89272307-c44f-48d6-a98a-159b2da02867" providerId="ADAL" clId="{758CF6D5-0BC4-405A-9E12-36F822CA2D30}" dt="2021-01-14T20:21:15.958" v="142" actId="478"/>
          <ac:graphicFrameMkLst>
            <pc:docMk/>
            <pc:sldMk cId="3715531797" sldId="349"/>
            <ac:graphicFrameMk id="10" creationId="{00000000-0000-0000-0000-000000000000}"/>
          </ac:graphicFrameMkLst>
        </pc:graphicFrameChg>
        <pc:graphicFrameChg chg="add mod">
          <ac:chgData name="Yanina Busquet" userId="89272307-c44f-48d6-a98a-159b2da02867" providerId="ADAL" clId="{758CF6D5-0BC4-405A-9E12-36F822CA2D30}" dt="2021-01-14T20:22:12.508" v="173" actId="14100"/>
          <ac:graphicFrameMkLst>
            <pc:docMk/>
            <pc:sldMk cId="3715531797" sldId="349"/>
            <ac:graphicFrameMk id="12" creationId="{00000000-0008-0000-0300-000003000000}"/>
          </ac:graphicFrameMkLst>
        </pc:graphicFrameChg>
        <pc:picChg chg="mod">
          <ac:chgData name="Yanina Busquet" userId="89272307-c44f-48d6-a98a-159b2da02867" providerId="ADAL" clId="{758CF6D5-0BC4-405A-9E12-36F822CA2D30}" dt="2021-01-14T20:21:21.175" v="146" actId="1076"/>
          <ac:picMkLst>
            <pc:docMk/>
            <pc:sldMk cId="3715531797" sldId="349"/>
            <ac:picMk id="26" creationId="{00000000-0000-0000-0000-000000000000}"/>
          </ac:picMkLst>
        </pc:picChg>
      </pc:sldChg>
      <pc:sldChg chg="modSp mod">
        <pc:chgData name="Yanina Busquet" userId="89272307-c44f-48d6-a98a-159b2da02867" providerId="ADAL" clId="{758CF6D5-0BC4-405A-9E12-36F822CA2D30}" dt="2021-01-14T18:07:12.052" v="26" actId="1035"/>
        <pc:sldMkLst>
          <pc:docMk/>
          <pc:sldMk cId="2672591289" sldId="352"/>
        </pc:sldMkLst>
        <pc:spChg chg="mod">
          <ac:chgData name="Yanina Busquet" userId="89272307-c44f-48d6-a98a-159b2da02867" providerId="ADAL" clId="{758CF6D5-0BC4-405A-9E12-36F822CA2D30}" dt="2021-01-14T18:07:12.052" v="26" actId="1035"/>
          <ac:spMkLst>
            <pc:docMk/>
            <pc:sldMk cId="2672591289" sldId="352"/>
            <ac:spMk id="52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04:07.890" v="11" actId="20577"/>
          <ac:spMkLst>
            <pc:docMk/>
            <pc:sldMk cId="2672591289" sldId="352"/>
            <ac:spMk id="68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04:32.743" v="14" actId="20577"/>
          <ac:spMkLst>
            <pc:docMk/>
            <pc:sldMk cId="2672591289" sldId="352"/>
            <ac:spMk id="81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04:01" v="2" actId="20577"/>
          <ac:spMkLst>
            <pc:docMk/>
            <pc:sldMk cId="2672591289" sldId="352"/>
            <ac:spMk id="96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06:58.894" v="17" actId="20577"/>
          <ac:spMkLst>
            <pc:docMk/>
            <pc:sldMk cId="2672591289" sldId="352"/>
            <ac:spMk id="98" creationId="{00000000-0000-0000-0000-000000000000}"/>
          </ac:spMkLst>
        </pc:spChg>
      </pc:sldChg>
      <pc:sldChg chg="modSp mod">
        <pc:chgData name="Yanina Busquet" userId="89272307-c44f-48d6-a98a-159b2da02867" providerId="ADAL" clId="{758CF6D5-0BC4-405A-9E12-36F822CA2D30}" dt="2021-01-15T12:21:30.962" v="188" actId="20577"/>
        <pc:sldMkLst>
          <pc:docMk/>
          <pc:sldMk cId="702163042" sldId="354"/>
        </pc:sldMkLst>
        <pc:spChg chg="mod">
          <ac:chgData name="Yanina Busquet" userId="89272307-c44f-48d6-a98a-159b2da02867" providerId="ADAL" clId="{758CF6D5-0BC4-405A-9E12-36F822CA2D30}" dt="2021-01-15T12:21:30.962" v="188" actId="20577"/>
          <ac:spMkLst>
            <pc:docMk/>
            <pc:sldMk cId="702163042" sldId="354"/>
            <ac:spMk id="30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27:45.954" v="46" actId="20577"/>
          <ac:spMkLst>
            <pc:docMk/>
            <pc:sldMk cId="702163042" sldId="354"/>
            <ac:spMk id="41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28:44.062" v="56" actId="20577"/>
          <ac:spMkLst>
            <pc:docMk/>
            <pc:sldMk cId="702163042" sldId="354"/>
            <ac:spMk id="47" creationId="{00000000-0000-0000-0000-000000000000}"/>
          </ac:spMkLst>
        </pc:spChg>
        <pc:spChg chg="mod">
          <ac:chgData name="Yanina Busquet" userId="89272307-c44f-48d6-a98a-159b2da02867" providerId="ADAL" clId="{758CF6D5-0BC4-405A-9E12-36F822CA2D30}" dt="2021-01-14T18:28:31.442" v="49" actId="20577"/>
          <ac:spMkLst>
            <pc:docMk/>
            <pc:sldMk cId="702163042" sldId="354"/>
            <ac:spMk id="5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adimra-my.sharepoint.com/personal/ybusquet_adimra_org_ar/Documents/A-%20PERI&#211;DICOS/PROVINCIALES/BUENOS%20AIRES/Buenos%20Aires%20relev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adimra-my.sharepoint.com/personal/ybusquet_adimra_org_ar/Documents/A-%20PERI&#211;DICOS/PROVINCIALES/BUENOS%20AIRES/Buenos%20Aires%20relev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91785265972226"/>
          <c:y val="5.6406556085501179E-2"/>
          <c:w val="0.83115853996511302"/>
          <c:h val="0.674603398069729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PRODUCCION!$C$63</c:f>
              <c:strCache>
                <c:ptCount val="1"/>
                <c:pt idx="0">
                  <c:v>BUENOS AIRES</c:v>
                </c:pt>
              </c:strCache>
            </c:strRef>
          </c:tx>
          <c:spPr>
            <a:solidFill>
              <a:srgbClr val="61D6D3"/>
            </a:solidFill>
            <a:ln w="25400" cap="flat">
              <a:solidFill>
                <a:srgbClr val="61D6D3"/>
              </a:solidFill>
              <a:prstDash val="solid"/>
              <a:round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41E-4ABF-AE1C-09C06427303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41E-4ABF-AE1C-09C064273037}"/>
                </c:ext>
              </c:extLst>
            </c:dLbl>
            <c:dLbl>
              <c:idx val="11"/>
              <c:layout>
                <c:manualLayout>
                  <c:x val="0"/>
                  <c:y val="7.96625985772395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1E-4ABF-AE1C-09C064273037}"/>
                </c:ext>
              </c:extLst>
            </c:dLbl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1E-4ABF-AE1C-09C064273037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1E-4ABF-AE1C-09C064273037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1E-4ABF-AE1C-09C064273037}"/>
                </c:ext>
              </c:extLst>
            </c:dLbl>
            <c:dLbl>
              <c:idx val="20"/>
              <c:layout>
                <c:manualLayout>
                  <c:x val="1.5511784514775287E-2"/>
                  <c:y val="7.3180114968513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045922876784245E-2"/>
                      <c:h val="4.90049974368425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41E-4ABF-AE1C-09C0642730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PRODUCCION!$A$64:$B$84</c:f>
              <c:multiLvlStrCache>
                <c:ptCount val="21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Oct</c:v>
                  </c:pt>
                  <c:pt idx="20">
                    <c:v>Nov</c:v>
                  </c:pt>
                </c:lvl>
                <c:lvl>
                  <c:pt idx="0">
                    <c:v>2016</c:v>
                  </c:pt>
                  <c:pt idx="4">
                    <c:v>2017</c:v>
                  </c:pt>
                  <c:pt idx="8">
                    <c:v>2018</c:v>
                  </c:pt>
                  <c:pt idx="12">
                    <c:v>2019</c:v>
                  </c:pt>
                  <c:pt idx="16">
                    <c:v>2020</c:v>
                  </c:pt>
                </c:lvl>
              </c:multiLvlStrCache>
            </c:multiLvlStrRef>
          </c:cat>
          <c:val>
            <c:numRef>
              <c:f>PRODUCCION!$C$64:$C$84</c:f>
              <c:numCache>
                <c:formatCode>0.0%</c:formatCode>
                <c:ptCount val="21"/>
                <c:pt idx="0">
                  <c:v>-0.16200000000000001</c:v>
                </c:pt>
                <c:pt idx="1">
                  <c:v>-7.6999999999999999E-2</c:v>
                </c:pt>
                <c:pt idx="2">
                  <c:v>-8.3666666666666667E-2</c:v>
                </c:pt>
                <c:pt idx="3">
                  <c:v>-8.1666666666666665E-2</c:v>
                </c:pt>
                <c:pt idx="4">
                  <c:v>-8.6333333333333331E-2</c:v>
                </c:pt>
                <c:pt idx="5">
                  <c:v>-3.0000000000000005E-3</c:v>
                </c:pt>
                <c:pt idx="6">
                  <c:v>1.1666666666666667E-2</c:v>
                </c:pt>
                <c:pt idx="7">
                  <c:v>-1.6666666666666666E-2</c:v>
                </c:pt>
                <c:pt idx="8">
                  <c:v>-7.3333333333333332E-3</c:v>
                </c:pt>
                <c:pt idx="9">
                  <c:v>-9.0000000000000011E-3</c:v>
                </c:pt>
                <c:pt idx="10">
                  <c:v>-1.8149719884955163E-2</c:v>
                </c:pt>
                <c:pt idx="11">
                  <c:v>-6.3385434166606983E-2</c:v>
                </c:pt>
                <c:pt idx="12">
                  <c:v>-5.343990531775452E-2</c:v>
                </c:pt>
                <c:pt idx="13">
                  <c:v>-5.2383068352801244E-2</c:v>
                </c:pt>
                <c:pt idx="14">
                  <c:v>-8.2081251029654814E-2</c:v>
                </c:pt>
                <c:pt idx="15">
                  <c:v>-7.8E-2</c:v>
                </c:pt>
                <c:pt idx="16">
                  <c:v>-0.14974530237173903</c:v>
                </c:pt>
                <c:pt idx="17">
                  <c:v>-0.40158678137623066</c:v>
                </c:pt>
                <c:pt idx="18">
                  <c:v>-4.5750000000000006E-2</c:v>
                </c:pt>
                <c:pt idx="19">
                  <c:v>-1.1832226691510971E-2</c:v>
                </c:pt>
                <c:pt idx="20">
                  <c:v>-6.0000000000000001E-3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41E-4ABF-AE1C-09C064273037}"/>
            </c:ext>
          </c:extLst>
        </c:ser>
        <c:ser>
          <c:idx val="1"/>
          <c:order val="1"/>
          <c:tx>
            <c:strRef>
              <c:f>PRODUCCION!$D$63</c:f>
              <c:strCache>
                <c:ptCount val="1"/>
                <c:pt idx="0">
                  <c:v>PROMEDIO NACIONAL</c:v>
                </c:pt>
              </c:strCache>
            </c:strRef>
          </c:tx>
          <c:spPr>
            <a:solidFill>
              <a:srgbClr val="7A86C2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41E-4ABF-AE1C-09C06427303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41E-4ABF-AE1C-09C064273037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1E-4ABF-AE1C-09C06427303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5.3557961442833577E-2"/>
                      <c:h val="4.90049974368425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41E-4ABF-AE1C-09C064273037}"/>
                </c:ext>
              </c:extLst>
            </c:dLbl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41E-4ABF-AE1C-09C064273037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41E-4ABF-AE1C-09C064273037}"/>
                </c:ext>
              </c:extLst>
            </c:dLbl>
            <c:dLbl>
              <c:idx val="19"/>
              <c:layout>
                <c:manualLayout>
                  <c:x val="1.4101622286159447E-3"/>
                  <c:y val="9.75709257079990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41E-4ABF-AE1C-09C064273037}"/>
                </c:ext>
              </c:extLst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41E-4ABF-AE1C-09C06427303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PRODUCCION!$A$64:$B$84</c:f>
              <c:multiLvlStrCache>
                <c:ptCount val="21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Oct</c:v>
                  </c:pt>
                  <c:pt idx="20">
                    <c:v>Nov</c:v>
                  </c:pt>
                </c:lvl>
                <c:lvl>
                  <c:pt idx="0">
                    <c:v>2016</c:v>
                  </c:pt>
                  <c:pt idx="4">
                    <c:v>2017</c:v>
                  </c:pt>
                  <c:pt idx="8">
                    <c:v>2018</c:v>
                  </c:pt>
                  <c:pt idx="12">
                    <c:v>2019</c:v>
                  </c:pt>
                  <c:pt idx="16">
                    <c:v>2020</c:v>
                  </c:pt>
                </c:lvl>
              </c:multiLvlStrCache>
            </c:multiLvlStrRef>
          </c:cat>
          <c:val>
            <c:numRef>
              <c:f>PRODUCCION!$D$64:$D$84</c:f>
              <c:numCache>
                <c:formatCode>0.0%</c:formatCode>
                <c:ptCount val="21"/>
                <c:pt idx="0">
                  <c:v>-0.13133333333333333</c:v>
                </c:pt>
                <c:pt idx="1">
                  <c:v>-6.2999999999999987E-2</c:v>
                </c:pt>
                <c:pt idx="2">
                  <c:v>-5.8999999999999997E-2</c:v>
                </c:pt>
                <c:pt idx="3">
                  <c:v>-8.5666666666666669E-2</c:v>
                </c:pt>
                <c:pt idx="4">
                  <c:v>-4.9666666666666671E-2</c:v>
                </c:pt>
                <c:pt idx="5">
                  <c:v>5.3333333333333332E-3</c:v>
                </c:pt>
                <c:pt idx="6">
                  <c:v>3.6333333333333336E-2</c:v>
                </c:pt>
                <c:pt idx="7">
                  <c:v>2.1802248823190862E-2</c:v>
                </c:pt>
                <c:pt idx="8">
                  <c:v>1.9917651147153423E-2</c:v>
                </c:pt>
                <c:pt idx="9">
                  <c:v>-1.5333333333333332E-2</c:v>
                </c:pt>
                <c:pt idx="10">
                  <c:v>-5.000000000000001E-2</c:v>
                </c:pt>
                <c:pt idx="11">
                  <c:v>-9.2333333333333337E-2</c:v>
                </c:pt>
                <c:pt idx="12">
                  <c:v>-8.0666666666666664E-2</c:v>
                </c:pt>
                <c:pt idx="13">
                  <c:v>-6.6666666666666666E-2</c:v>
                </c:pt>
                <c:pt idx="14">
                  <c:v>-8.1000000000000003E-2</c:v>
                </c:pt>
                <c:pt idx="15">
                  <c:v>-7.1999999999999995E-2</c:v>
                </c:pt>
                <c:pt idx="16">
                  <c:v>-0.11433333333333333</c:v>
                </c:pt>
                <c:pt idx="17">
                  <c:v>-0.29635659873138431</c:v>
                </c:pt>
                <c:pt idx="18">
                  <c:v>-1.3999999999999999E-2</c:v>
                </c:pt>
                <c:pt idx="19">
                  <c:v>1.2E-2</c:v>
                </c:pt>
                <c:pt idx="20">
                  <c:v>2.6000000000000002E-2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41E-4ABF-AE1C-09C064273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10"/>
        <c:axId val="-1674466416"/>
        <c:axId val="-1674465872"/>
      </c:barChart>
      <c:catAx>
        <c:axId val="-167446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s-AR"/>
          </a:p>
        </c:txPr>
        <c:crossAx val="-1674465872"/>
        <c:crosses val="autoZero"/>
        <c:auto val="1"/>
        <c:lblAlgn val="ctr"/>
        <c:lblOffset val="100"/>
        <c:tickLblSkip val="1"/>
        <c:noMultiLvlLbl val="0"/>
      </c:catAx>
      <c:valAx>
        <c:axId val="-1674465872"/>
        <c:scaling>
          <c:orientation val="minMax"/>
        </c:scaling>
        <c:delete val="0"/>
        <c:axPos val="l"/>
        <c:majorGridlines>
          <c:spPr>
            <a:ln w="6350" cap="flat">
              <a:solidFill>
                <a:srgbClr val="929292"/>
              </a:solidFill>
              <a:custDash>
                <a:ds d="100000" sp="200000"/>
              </a:custDash>
              <a:miter lim="400000"/>
            </a:ln>
          </c:spPr>
        </c:majorGridlines>
        <c:numFmt formatCode="0%" sourceLinked="0"/>
        <c:majorTickMark val="out"/>
        <c:minorTickMark val="none"/>
        <c:tickLblPos val="nextTo"/>
        <c:txPr>
          <a:bodyPr rot="0"/>
          <a:lstStyle/>
          <a:p>
            <a:pPr>
              <a:defRPr/>
            </a:pPr>
            <a:endParaRPr lang="es-AR"/>
          </a:p>
        </c:txPr>
        <c:crossAx val="-167446641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6731263940619509"/>
          <c:y val="0.9009892171132009"/>
          <c:w val="0.75157227536670879"/>
          <c:h val="5.6884810031520405E-2"/>
        </c:manualLayout>
      </c:layout>
      <c:overlay val="0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/>
          </a:pPr>
          <a:endParaRPr lang="es-AR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75000"/>
              <a:lumOff val="25000"/>
            </a:schemeClr>
          </a:solidFill>
          <a:latin typeface="+mj-lt"/>
        </a:defRPr>
      </a:pPr>
      <a:endParaRPr lang="es-A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EXPECTATIVAS!$V$2</c:f>
              <c:strCache>
                <c:ptCount val="1"/>
                <c:pt idx="0">
                  <c:v>AUMENTARÁ</c:v>
                </c:pt>
              </c:strCache>
            </c:strRef>
          </c:tx>
          <c:spPr>
            <a:solidFill>
              <a:srgbClr val="7A86C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EXPECTATIVAS!$U$3:$U$4</c:f>
              <c:strCache>
                <c:ptCount val="2"/>
                <c:pt idx="0">
                  <c:v>Buenos Aires</c:v>
                </c:pt>
                <c:pt idx="1">
                  <c:v>Nivel Nacional</c:v>
                </c:pt>
              </c:strCache>
            </c:strRef>
          </c:cat>
          <c:val>
            <c:numRef>
              <c:f>EXPECTATIVAS!$V$3:$V$4</c:f>
              <c:numCache>
                <c:formatCode>0%</c:formatCode>
                <c:ptCount val="2"/>
                <c:pt idx="0">
                  <c:v>0.43617807441637668</c:v>
                </c:pt>
                <c:pt idx="1">
                  <c:v>0.44820306198758864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39-4C31-A560-C52B5095EAA1}"/>
            </c:ext>
          </c:extLst>
        </c:ser>
        <c:ser>
          <c:idx val="1"/>
          <c:order val="1"/>
          <c:tx>
            <c:strRef>
              <c:f>EXPECTATIVAS!$W$2</c:f>
              <c:strCache>
                <c:ptCount val="1"/>
                <c:pt idx="0">
                  <c:v>SIN CAMBIOS</c:v>
                </c:pt>
              </c:strCache>
            </c:strRef>
          </c:tx>
          <c:spPr>
            <a:solidFill>
              <a:srgbClr val="61D6D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EXPECTATIVAS!$U$3:$U$4</c:f>
              <c:strCache>
                <c:ptCount val="2"/>
                <c:pt idx="0">
                  <c:v>Buenos Aires</c:v>
                </c:pt>
                <c:pt idx="1">
                  <c:v>Nivel Nacional</c:v>
                </c:pt>
              </c:strCache>
            </c:strRef>
          </c:cat>
          <c:val>
            <c:numRef>
              <c:f>EXPECTATIVAS!$W$3:$W$4</c:f>
              <c:numCache>
                <c:formatCode>0%</c:formatCode>
                <c:ptCount val="2"/>
                <c:pt idx="0">
                  <c:v>0.37133742123253927</c:v>
                </c:pt>
                <c:pt idx="1">
                  <c:v>0.39188416421396832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39-4C31-A560-C52B5095EAA1}"/>
            </c:ext>
          </c:extLst>
        </c:ser>
        <c:ser>
          <c:idx val="2"/>
          <c:order val="2"/>
          <c:tx>
            <c:strRef>
              <c:f>EXPECTATIVAS!$X$2</c:f>
              <c:strCache>
                <c:ptCount val="1"/>
                <c:pt idx="0">
                  <c:v>DISMINUIRÁ</c:v>
                </c:pt>
              </c:strCache>
            </c:strRef>
          </c:tx>
          <c:spPr>
            <a:solidFill>
              <a:srgbClr val="0067A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EXPECTATIVAS!$U$3:$U$4</c:f>
              <c:strCache>
                <c:ptCount val="2"/>
                <c:pt idx="0">
                  <c:v>Buenos Aires</c:v>
                </c:pt>
                <c:pt idx="1">
                  <c:v>Nivel Nacional</c:v>
                </c:pt>
              </c:strCache>
            </c:strRef>
          </c:cat>
          <c:val>
            <c:numRef>
              <c:f>EXPECTATIVAS!$X$3:$X$4</c:f>
              <c:numCache>
                <c:formatCode>0%</c:formatCode>
                <c:ptCount val="2"/>
                <c:pt idx="0">
                  <c:v>0.19248450435108405</c:v>
                </c:pt>
                <c:pt idx="1">
                  <c:v>0.15991277379844299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39-4C31-A560-C52B5095EA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100"/>
        <c:axId val="-1674465328"/>
        <c:axId val="-1674457712"/>
      </c:barChart>
      <c:catAx>
        <c:axId val="-1674465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674457712"/>
        <c:crosses val="autoZero"/>
        <c:auto val="1"/>
        <c:lblAlgn val="ctr"/>
        <c:lblOffset val="100"/>
        <c:noMultiLvlLbl val="0"/>
      </c:catAx>
      <c:valAx>
        <c:axId val="-167445771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-167446532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17229794173812973"/>
          <c:y val="0.92631294864017266"/>
          <c:w val="0.69200906398240869"/>
          <c:h val="7.3687051359827338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solidFill>
            <a:schemeClr val="tx1">
              <a:lumMod val="75000"/>
              <a:lumOff val="25000"/>
            </a:schemeClr>
          </a:solidFill>
          <a:latin typeface="+mj-lt"/>
        </a:defRPr>
      </a:pPr>
      <a:endParaRPr lang="es-AR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0.00323</cdr:x>
      <cdr:y>0.00558</cdr:y>
    </cdr:to>
    <cdr:pic>
      <cdr:nvPicPr>
        <cdr:cNvPr id="6" name="chart">
          <a:extLst xmlns:a="http://schemas.openxmlformats.org/drawingml/2006/main">
            <a:ext uri="{FF2B5EF4-FFF2-40B4-BE49-F238E27FC236}">
              <a16:creationId xmlns:a16="http://schemas.microsoft.com/office/drawing/2014/main" id="{FA566C78-D009-4A1D-B317-96B17BA412B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0.08599</cdr:x>
      <cdr:y>0.00316</cdr:y>
    </cdr:from>
    <cdr:to>
      <cdr:x>0.93651</cdr:x>
      <cdr:y>0.07039</cdr:y>
    </cdr:to>
    <cdr:sp macro="" textlink="">
      <cdr:nvSpPr>
        <cdr:cNvPr id="62484" name="5 CuadroTexto"/>
        <cdr:cNvSpPr txBox="1"/>
      </cdr:nvSpPr>
      <cdr:spPr>
        <a:xfrm xmlns:a="http://schemas.openxmlformats.org/drawingml/2006/main">
          <a:off x="619173" y="14699"/>
          <a:ext cx="6124509" cy="312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endParaRPr lang="es-ES" sz="16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0.08599</cdr:x>
      <cdr:y>0.00316</cdr:y>
    </cdr:from>
    <cdr:to>
      <cdr:x>0.93651</cdr:x>
      <cdr:y>0.07039</cdr:y>
    </cdr:to>
    <cdr:sp macro="" textlink="">
      <cdr:nvSpPr>
        <cdr:cNvPr id="2" name="5 CuadroTexto"/>
        <cdr:cNvSpPr txBox="1"/>
      </cdr:nvSpPr>
      <cdr:spPr>
        <a:xfrm xmlns:a="http://schemas.openxmlformats.org/drawingml/2006/main">
          <a:off x="619173" y="14699"/>
          <a:ext cx="6124509" cy="312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endParaRPr lang="es-ES" sz="16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0.08599</cdr:x>
      <cdr:y>0.00316</cdr:y>
    </cdr:from>
    <cdr:to>
      <cdr:x>0.93651</cdr:x>
      <cdr:y>0.07039</cdr:y>
    </cdr:to>
    <cdr:sp macro="" textlink="">
      <cdr:nvSpPr>
        <cdr:cNvPr id="5" name="5 CuadroTexto"/>
        <cdr:cNvSpPr txBox="1"/>
      </cdr:nvSpPr>
      <cdr:spPr>
        <a:xfrm xmlns:a="http://schemas.openxmlformats.org/drawingml/2006/main">
          <a:off x="619173" y="14699"/>
          <a:ext cx="6124509" cy="312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endParaRPr lang="es-ES" sz="16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0.0207</cdr:x>
      <cdr:y>0.06504</cdr:y>
    </cdr:from>
    <cdr:to>
      <cdr:x>0.04928</cdr:x>
      <cdr:y>0.68293</cdr:y>
    </cdr:to>
    <cdr:sp macro="" textlink="">
      <cdr:nvSpPr>
        <cdr:cNvPr id="14" name="1 CuadroTexto"/>
        <cdr:cNvSpPr txBox="1"/>
      </cdr:nvSpPr>
      <cdr:spPr>
        <a:xfrm xmlns:a="http://schemas.openxmlformats.org/drawingml/2006/main" rot="16200000">
          <a:off x="-1030828" y="1445671"/>
          <a:ext cx="2554942" cy="2014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200" b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rPr>
            <a:t>Variación interanual</a:t>
          </a:r>
          <a:r>
            <a:rPr lang="es-ES" sz="1200" b="0" baseline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rPr>
            <a:t> de la producción</a:t>
          </a:r>
          <a:endParaRPr lang="es-ES" sz="1200" b="0">
            <a:solidFill>
              <a:schemeClr val="tx1">
                <a:lumMod val="65000"/>
                <a:lumOff val="35000"/>
              </a:schemeClr>
            </a:solidFill>
            <a:latin typeface="Calibri" pitchFamily="34" charset="0"/>
            <a:cs typeface="Calibri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97E1E-E6E3-4942-B2DE-B2522A344FCF}" type="datetimeFigureOut">
              <a:rPr lang="es-ES" smtClean="0"/>
              <a:pPr/>
              <a:t>15/01/2021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/>
              <a:t>1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30A9F-E5C0-4134-B2EA-975F11E8E76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484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057275" y="720725"/>
            <a:ext cx="520065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348401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549" latinLnBrk="0">
      <a:defRPr sz="1200">
        <a:latin typeface="+mj-lt"/>
        <a:ea typeface="+mj-ea"/>
        <a:cs typeface="+mj-cs"/>
        <a:sym typeface="Calibri"/>
      </a:defRPr>
    </a:lvl2pPr>
    <a:lvl3pPr indent="457095" latinLnBrk="0">
      <a:defRPr sz="1200">
        <a:latin typeface="+mj-lt"/>
        <a:ea typeface="+mj-ea"/>
        <a:cs typeface="+mj-cs"/>
        <a:sym typeface="Calibri"/>
      </a:defRPr>
    </a:lvl3pPr>
    <a:lvl4pPr indent="685644" latinLnBrk="0">
      <a:defRPr sz="1200">
        <a:latin typeface="+mj-lt"/>
        <a:ea typeface="+mj-ea"/>
        <a:cs typeface="+mj-cs"/>
        <a:sym typeface="Calibri"/>
      </a:defRPr>
    </a:lvl4pPr>
    <a:lvl5pPr indent="914193" latinLnBrk="0">
      <a:defRPr sz="1200">
        <a:latin typeface="+mj-lt"/>
        <a:ea typeface="+mj-ea"/>
        <a:cs typeface="+mj-cs"/>
        <a:sym typeface="Calibri"/>
      </a:defRPr>
    </a:lvl5pPr>
    <a:lvl6pPr indent="1142743" latinLnBrk="0">
      <a:defRPr sz="1200">
        <a:latin typeface="+mj-lt"/>
        <a:ea typeface="+mj-ea"/>
        <a:cs typeface="+mj-cs"/>
        <a:sym typeface="Calibri"/>
      </a:defRPr>
    </a:lvl6pPr>
    <a:lvl7pPr indent="1371290" latinLnBrk="0">
      <a:defRPr sz="1200">
        <a:latin typeface="+mj-lt"/>
        <a:ea typeface="+mj-ea"/>
        <a:cs typeface="+mj-cs"/>
        <a:sym typeface="Calibri"/>
      </a:defRPr>
    </a:lvl7pPr>
    <a:lvl8pPr indent="1599837" latinLnBrk="0">
      <a:defRPr sz="1200">
        <a:latin typeface="+mj-lt"/>
        <a:ea typeface="+mj-ea"/>
        <a:cs typeface="+mj-cs"/>
        <a:sym typeface="Calibri"/>
      </a:defRPr>
    </a:lvl8pPr>
    <a:lvl9pPr indent="1828387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E0294E37-C27A-4A81-B04B-8169D5AF8B80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690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781050" y="768350"/>
            <a:ext cx="554037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0294E37-C27A-4A81-B04B-8169D5AF8B8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84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781050" y="768350"/>
            <a:ext cx="554037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0294E37-C27A-4A81-B04B-8169D5AF8B8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1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781050" y="768350"/>
            <a:ext cx="554037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0294E37-C27A-4A81-B04B-8169D5AF8B8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60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781050" y="768350"/>
            <a:ext cx="554037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0294E37-C27A-4A81-B04B-8169D5AF8B8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69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781050" y="768350"/>
            <a:ext cx="5540375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0294E37-C27A-4A81-B04B-8169D5AF8B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93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0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0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9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2582606" y="188651"/>
            <a:ext cx="5260092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733" dirty="0" err="1">
                <a:latin typeface="DIN" panose="02000603040000020004" pitchFamily="2" charset="0"/>
              </a:rPr>
              <a:t>informe</a:t>
            </a:r>
            <a:r>
              <a:rPr sz="1733" dirty="0">
                <a:latin typeface="DIN" panose="02000603040000020004" pitchFamily="2" charset="0"/>
              </a:rPr>
              <a:t> especial del sector </a:t>
            </a:r>
            <a:r>
              <a:rPr sz="1733" dirty="0" err="1">
                <a:latin typeface="DIN" panose="02000603040000020004" pitchFamily="2" charset="0"/>
              </a:rPr>
              <a:t>metalúrgico</a:t>
            </a:r>
            <a:endParaRPr sz="1733" dirty="0"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2582606" y="188651"/>
            <a:ext cx="5260092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733" dirty="0" err="1">
                <a:latin typeface="DIN" panose="02000603040000020004" pitchFamily="2" charset="0"/>
              </a:rPr>
              <a:t>informe</a:t>
            </a:r>
            <a:r>
              <a:rPr sz="1733" dirty="0">
                <a:latin typeface="DIN" panose="02000603040000020004" pitchFamily="2" charset="0"/>
              </a:rPr>
              <a:t> especial del sector </a:t>
            </a:r>
            <a:r>
              <a:rPr sz="1733" dirty="0" err="1">
                <a:latin typeface="DIN" panose="02000603040000020004" pitchFamily="2" charset="0"/>
              </a:rPr>
              <a:t>metalúrgico</a:t>
            </a:r>
            <a:endParaRPr sz="1733" dirty="0"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582606" y="188651"/>
            <a:ext cx="5260092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733" dirty="0" err="1">
                <a:latin typeface="DIN" panose="02000603040000020004" pitchFamily="2" charset="0"/>
              </a:rPr>
              <a:t>informe</a:t>
            </a:r>
            <a:r>
              <a:rPr sz="1733" dirty="0">
                <a:latin typeface="DIN" panose="02000603040000020004" pitchFamily="2" charset="0"/>
              </a:rPr>
              <a:t> especial del sector </a:t>
            </a:r>
            <a:r>
              <a:rPr sz="1733" dirty="0" err="1">
                <a:latin typeface="DIN" panose="02000603040000020004" pitchFamily="2" charset="0"/>
              </a:rPr>
              <a:t>metalúrgico</a:t>
            </a:r>
            <a:endParaRPr sz="1733" dirty="0"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42956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6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1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2C9C-082C-4779-AC8D-6670E16BFE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6 Grupo"/>
          <p:cNvGrpSpPr/>
          <p:nvPr userDrawn="1"/>
        </p:nvGrpSpPr>
        <p:grpSpPr>
          <a:xfrm>
            <a:off x="-47660" y="-214338"/>
            <a:ext cx="2000265" cy="1214446"/>
            <a:chOff x="-47660" y="-285776"/>
            <a:chExt cx="2000264" cy="1214446"/>
          </a:xfrm>
        </p:grpSpPr>
        <p:sp>
          <p:nvSpPr>
            <p:cNvPr id="8" name="7 Triángulo rectángulo"/>
            <p:cNvSpPr/>
            <p:nvPr userDrawn="1"/>
          </p:nvSpPr>
          <p:spPr>
            <a:xfrm rot="10800000" flipH="1">
              <a:off x="-21301" y="-71466"/>
              <a:ext cx="1831029" cy="928695"/>
            </a:xfrm>
            <a:prstGeom prst="rtTriangle">
              <a:avLst/>
            </a:prstGeom>
            <a:solidFill>
              <a:srgbClr val="4B6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72763" hangingPunct="1"/>
              <a:endParaRPr lang="es-AR" sz="1700" kern="1200">
                <a:solidFill>
                  <a:prstClr val="white"/>
                </a:solidFill>
              </a:endParaRPr>
            </a:p>
          </p:txBody>
        </p:sp>
        <p:pic>
          <p:nvPicPr>
            <p:cNvPr id="9" name="Picture 3" descr="tapa-ppt-01.png"/>
            <p:cNvPicPr>
              <a:picLocks noChangeAspect="1"/>
            </p:cNvPicPr>
            <p:nvPr userDrawn="1"/>
          </p:nvPicPr>
          <p:blipFill>
            <a:blip r:embed="rId2" cstate="print">
              <a:alphaModFix amt="47000"/>
              <a:lum bright="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7660" y="-285776"/>
              <a:ext cx="949819" cy="1000132"/>
            </a:xfrm>
            <a:prstGeom prst="rect">
              <a:avLst/>
            </a:prstGeom>
          </p:spPr>
        </p:pic>
        <p:pic>
          <p:nvPicPr>
            <p:cNvPr id="10" name="Picture 3" descr="tapa-ppt-01.png"/>
            <p:cNvPicPr>
              <a:picLocks noChangeAspect="1"/>
            </p:cNvPicPr>
            <p:nvPr userDrawn="1"/>
          </p:nvPicPr>
          <p:blipFill>
            <a:blip r:embed="rId2" cstate="print">
              <a:alphaModFix amt="47000"/>
              <a:lum bright="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2785" y="-71462"/>
              <a:ext cx="949819" cy="10001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8999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C211-AFAD-4756-A101-07F61B425B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9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63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727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091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455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1819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182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546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4910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6A62-C545-4760-9630-CC4BF78195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6688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2CB-BA45-4E12-903F-757AD2FE53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1928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3" indent="0">
              <a:buNone/>
              <a:defRPr sz="1700" b="1"/>
            </a:lvl3pPr>
            <a:lvl4pPr marL="1309144" indent="0">
              <a:buNone/>
              <a:defRPr sz="1500" b="1"/>
            </a:lvl4pPr>
            <a:lvl5pPr marL="1745525" indent="0">
              <a:buNone/>
              <a:defRPr sz="1500" b="1"/>
            </a:lvl5pPr>
            <a:lvl6pPr marL="2181908" indent="0">
              <a:buNone/>
              <a:defRPr sz="1500" b="1"/>
            </a:lvl6pPr>
            <a:lvl7pPr marL="2618289" indent="0">
              <a:buNone/>
              <a:defRPr sz="1500" b="1"/>
            </a:lvl7pPr>
            <a:lvl8pPr marL="3054670" indent="0">
              <a:buNone/>
              <a:defRPr sz="1500" b="1"/>
            </a:lvl8pPr>
            <a:lvl9pPr marL="3491052" indent="0">
              <a:buNone/>
              <a:defRPr sz="15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3" y="1535114"/>
            <a:ext cx="4378590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3" indent="0">
              <a:buNone/>
              <a:defRPr sz="1700" b="1"/>
            </a:lvl3pPr>
            <a:lvl4pPr marL="1309144" indent="0">
              <a:buNone/>
              <a:defRPr sz="1500" b="1"/>
            </a:lvl4pPr>
            <a:lvl5pPr marL="1745525" indent="0">
              <a:buNone/>
              <a:defRPr sz="1500" b="1"/>
            </a:lvl5pPr>
            <a:lvl6pPr marL="2181908" indent="0">
              <a:buNone/>
              <a:defRPr sz="1500" b="1"/>
            </a:lvl6pPr>
            <a:lvl7pPr marL="2618289" indent="0">
              <a:buNone/>
              <a:defRPr sz="1500" b="1"/>
            </a:lvl7pPr>
            <a:lvl8pPr marL="3054670" indent="0">
              <a:buNone/>
              <a:defRPr sz="1500" b="1"/>
            </a:lvl8pPr>
            <a:lvl9pPr marL="3491052" indent="0">
              <a:buNone/>
              <a:defRPr sz="15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3" y="2174876"/>
            <a:ext cx="4378590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6EFD-A870-4767-A16C-62CDE280A7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241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48DA-0840-4F60-BACE-6146797235A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577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8BA9-344C-4DE1-81F6-44F2492DAF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163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36381" indent="0">
              <a:buNone/>
              <a:defRPr sz="1200"/>
            </a:lvl2pPr>
            <a:lvl3pPr marL="872763" indent="0">
              <a:buNone/>
              <a:defRPr sz="1000"/>
            </a:lvl3pPr>
            <a:lvl4pPr marL="1309144" indent="0">
              <a:buNone/>
              <a:defRPr sz="800"/>
            </a:lvl4pPr>
            <a:lvl5pPr marL="1745525" indent="0">
              <a:buNone/>
              <a:defRPr sz="800"/>
            </a:lvl5pPr>
            <a:lvl6pPr marL="2181908" indent="0">
              <a:buNone/>
              <a:defRPr sz="800"/>
            </a:lvl6pPr>
            <a:lvl7pPr marL="2618289" indent="0">
              <a:buNone/>
              <a:defRPr sz="800"/>
            </a:lvl7pPr>
            <a:lvl8pPr marL="3054670" indent="0">
              <a:buNone/>
              <a:defRPr sz="800"/>
            </a:lvl8pPr>
            <a:lvl9pPr marL="3491052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7CA4-80C0-4D46-9AF1-E88F53C814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104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6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36381" indent="0">
              <a:buNone/>
              <a:defRPr sz="2600"/>
            </a:lvl2pPr>
            <a:lvl3pPr marL="872763" indent="0">
              <a:buNone/>
              <a:defRPr sz="2300"/>
            </a:lvl3pPr>
            <a:lvl4pPr marL="1309144" indent="0">
              <a:buNone/>
              <a:defRPr sz="1900"/>
            </a:lvl4pPr>
            <a:lvl5pPr marL="1745525" indent="0">
              <a:buNone/>
              <a:defRPr sz="1900"/>
            </a:lvl5pPr>
            <a:lvl6pPr marL="2181908" indent="0">
              <a:buNone/>
              <a:defRPr sz="1900"/>
            </a:lvl6pPr>
            <a:lvl7pPr marL="2618289" indent="0">
              <a:buNone/>
              <a:defRPr sz="1900"/>
            </a:lvl7pPr>
            <a:lvl8pPr marL="3054670" indent="0">
              <a:buNone/>
              <a:defRPr sz="1900"/>
            </a:lvl8pPr>
            <a:lvl9pPr marL="3491052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36381" indent="0">
              <a:buNone/>
              <a:defRPr sz="1200"/>
            </a:lvl2pPr>
            <a:lvl3pPr marL="872763" indent="0">
              <a:buNone/>
              <a:defRPr sz="1000"/>
            </a:lvl3pPr>
            <a:lvl4pPr marL="1309144" indent="0">
              <a:buNone/>
              <a:defRPr sz="800"/>
            </a:lvl4pPr>
            <a:lvl5pPr marL="1745525" indent="0">
              <a:buNone/>
              <a:defRPr sz="800"/>
            </a:lvl5pPr>
            <a:lvl6pPr marL="2181908" indent="0">
              <a:buNone/>
              <a:defRPr sz="800"/>
            </a:lvl6pPr>
            <a:lvl7pPr marL="2618289" indent="0">
              <a:buNone/>
              <a:defRPr sz="800"/>
            </a:lvl7pPr>
            <a:lvl8pPr marL="3054670" indent="0">
              <a:buNone/>
              <a:defRPr sz="800"/>
            </a:lvl8pPr>
            <a:lvl9pPr marL="3491052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763D-A28C-4302-B831-1C918DE76E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300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4C68D-6F06-4146-8A7E-11D3A1CC46A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4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2145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4029-1CD9-4C0F-B4C8-6500ED1926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4232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2C9C-082C-4779-AC8D-6670E16BFE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2018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"/>
          <p:cNvSpPr/>
          <p:nvPr userDrawn="1"/>
        </p:nvSpPr>
        <p:spPr>
          <a:xfrm>
            <a:off x="-27517" y="-12700"/>
            <a:ext cx="9961033" cy="6883400"/>
          </a:xfrm>
          <a:prstGeom prst="rect">
            <a:avLst/>
          </a:prstGeom>
          <a:solidFill>
            <a:srgbClr val="DDDEDD">
              <a:alpha val="7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defTabSz="872763" hangingPunct="1"/>
            <a:endParaRPr sz="1700" kern="1200">
              <a:solidFill>
                <a:prstClr val="black"/>
              </a:solidFill>
              <a:ea typeface="+mn-ea"/>
              <a:cs typeface="+mn-cs"/>
            </a:endParaRPr>
          </a:p>
        </p:txBody>
      </p:sp>
      <p:pic>
        <p:nvPicPr>
          <p:cNvPr id="11" name="Logo-adimra.png" descr="Logo-adimr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16735" y="527536"/>
            <a:ext cx="3487860" cy="127002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583681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9047"/>
            <a:ext cx="1733550" cy="850898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73655" y="622305"/>
            <a:ext cx="8556963" cy="307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73458" y="146048"/>
            <a:ext cx="2751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1" y="175575"/>
            <a:ext cx="1280213" cy="28384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3106836" y="142856"/>
            <a:ext cx="4506681" cy="359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9529" rIns="49529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pPr algn="r"/>
            <a:r>
              <a:rPr lang="es-AR" sz="1733" dirty="0">
                <a:latin typeface="DIN" panose="02000603040000020004" pitchFamily="2" charset="0"/>
              </a:rPr>
              <a:t>Ausentismo – segundo semestre 2018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iángulo"/>
          <p:cNvSpPr/>
          <p:nvPr/>
        </p:nvSpPr>
        <p:spPr>
          <a:xfrm>
            <a:off x="-13759" y="-38100"/>
            <a:ext cx="6482380" cy="693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1B3FF"/>
          </a:solidFill>
          <a:ln w="12700">
            <a:miter lim="400000"/>
          </a:ln>
        </p:spPr>
        <p:txBody>
          <a:bodyPr lIns="49529" rIns="49529" anchor="ctr"/>
          <a:lstStyle/>
          <a:p>
            <a:endParaRPr sz="1950"/>
          </a:p>
        </p:txBody>
      </p:sp>
      <p:grpSp>
        <p:nvGrpSpPr>
          <p:cNvPr id="24" name="Group 23"/>
          <p:cNvGrpSpPr/>
          <p:nvPr/>
        </p:nvGrpSpPr>
        <p:grpSpPr>
          <a:xfrm>
            <a:off x="2849" y="-27372"/>
            <a:ext cx="9903154" cy="6982463"/>
            <a:chOff x="-31750" y="-57150"/>
            <a:chExt cx="9141373" cy="6982459"/>
          </a:xfrm>
        </p:grpSpPr>
        <p:pic>
          <p:nvPicPr>
            <p:cNvPr id="25" name="Imagen" descr="Imagen"/>
            <p:cNvPicPr>
              <a:picLocks noChangeAspect="1"/>
            </p:cNvPicPr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-31750" y="-57150"/>
              <a:ext cx="2595633" cy="1648655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6" name="Imagen" descr="Imagen"/>
            <p:cNvPicPr>
              <a:picLocks noChangeAspect="1"/>
            </p:cNvPicPr>
            <p:nvPr/>
          </p:nvPicPr>
          <p:blipFill rotWithShape="1">
            <a:blip r:embed="rId22" cstate="print"/>
            <a:srcRect l="-1107" t="-764" r="2250" b="764"/>
            <a:stretch/>
          </p:blipFill>
          <p:spPr>
            <a:xfrm>
              <a:off x="2974682" y="4006846"/>
              <a:ext cx="6134941" cy="29184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28" name="officeArt object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279" y="6093304"/>
            <a:ext cx="1588664" cy="352238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" name="Picture 3" descr="tapa-ppt-01.png"/>
          <p:cNvPicPr>
            <a:picLocks noChangeAspect="1"/>
          </p:cNvPicPr>
          <p:nvPr/>
        </p:nvPicPr>
        <p:blipFill>
          <a:blip r:embed="rId24" cstate="print">
            <a:alphaModFix amt="4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27" y="2459288"/>
            <a:ext cx="3666408" cy="38897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5" r:id="rId19"/>
  </p:sldLayoutIdLst>
  <p:transition spd="med"/>
  <p:hf hdr="0" ftr="0" dt="0"/>
  <p:txStyles>
    <p:titleStyle>
      <a:lvl1pPr marL="0" marR="0" indent="0" algn="ct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71464" marR="0" indent="-371464" algn="l" defTabSz="990570" rtl="0" latinLnBrk="0">
        <a:lnSpc>
          <a:spcPct val="100000"/>
        </a:lnSpc>
        <a:spcBef>
          <a:spcPts val="758"/>
        </a:spcBef>
        <a:spcAft>
          <a:spcPts val="0"/>
        </a:spcAft>
        <a:buClrTx/>
        <a:buSzPct val="100000"/>
        <a:buFont typeface="Arial"/>
        <a:buChar char="•"/>
        <a:tabLst/>
        <a:defRPr sz="34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849059" marR="0" indent="-353774" algn="l" defTabSz="990570" rtl="0" latinLnBrk="0">
        <a:lnSpc>
          <a:spcPct val="100000"/>
        </a:lnSpc>
        <a:spcBef>
          <a:spcPts val="758"/>
        </a:spcBef>
        <a:spcAft>
          <a:spcPts val="0"/>
        </a:spcAft>
        <a:buClrTx/>
        <a:buSzPct val="100000"/>
        <a:buFont typeface="Arial"/>
        <a:buChar char="–"/>
        <a:tabLst/>
        <a:defRPr sz="34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320759" marR="0" indent="-330190" algn="l" defTabSz="990570" rtl="0" latinLnBrk="0">
        <a:lnSpc>
          <a:spcPct val="100000"/>
        </a:lnSpc>
        <a:spcBef>
          <a:spcPts val="758"/>
        </a:spcBef>
        <a:spcAft>
          <a:spcPts val="0"/>
        </a:spcAft>
        <a:buClrTx/>
        <a:buSzPct val="100000"/>
        <a:buFont typeface="Arial"/>
        <a:buChar char="•"/>
        <a:tabLst/>
        <a:defRPr sz="34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882082" marR="0" indent="-396228" algn="l" defTabSz="990570" rtl="0" latinLnBrk="0">
        <a:lnSpc>
          <a:spcPct val="100000"/>
        </a:lnSpc>
        <a:spcBef>
          <a:spcPts val="758"/>
        </a:spcBef>
        <a:spcAft>
          <a:spcPts val="0"/>
        </a:spcAft>
        <a:buClrTx/>
        <a:buSzPct val="100000"/>
        <a:buFont typeface="Arial"/>
        <a:buChar char="–"/>
        <a:tabLst/>
        <a:defRPr sz="34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377367" marR="0" indent="-396228" algn="l" defTabSz="990570" rtl="0" latinLnBrk="0">
        <a:lnSpc>
          <a:spcPct val="100000"/>
        </a:lnSpc>
        <a:spcBef>
          <a:spcPts val="758"/>
        </a:spcBef>
        <a:spcAft>
          <a:spcPts val="0"/>
        </a:spcAft>
        <a:buClrTx/>
        <a:buSzPct val="100000"/>
        <a:buFont typeface="Arial"/>
        <a:buChar char="»"/>
        <a:tabLst/>
        <a:defRPr sz="34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872652" marR="0" indent="-396228" algn="l" defTabSz="990570" rtl="0" latinLnBrk="0">
        <a:lnSpc>
          <a:spcPct val="100000"/>
        </a:lnSpc>
        <a:spcBef>
          <a:spcPts val="758"/>
        </a:spcBef>
        <a:spcAft>
          <a:spcPts val="0"/>
        </a:spcAft>
        <a:buClrTx/>
        <a:buSzPct val="100000"/>
        <a:buFont typeface="Arial"/>
        <a:buChar char="•"/>
        <a:tabLst/>
        <a:defRPr sz="34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367936" marR="0" indent="-396228" algn="l" defTabSz="990570" rtl="0" latinLnBrk="0">
        <a:lnSpc>
          <a:spcPct val="100000"/>
        </a:lnSpc>
        <a:spcBef>
          <a:spcPts val="758"/>
        </a:spcBef>
        <a:spcAft>
          <a:spcPts val="0"/>
        </a:spcAft>
        <a:buClrTx/>
        <a:buSzPct val="100000"/>
        <a:buFont typeface="Arial"/>
        <a:buChar char="•"/>
        <a:tabLst/>
        <a:defRPr sz="34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863220" marR="0" indent="-396227" algn="l" defTabSz="990570" rtl="0" latinLnBrk="0">
        <a:lnSpc>
          <a:spcPct val="100000"/>
        </a:lnSpc>
        <a:spcBef>
          <a:spcPts val="758"/>
        </a:spcBef>
        <a:spcAft>
          <a:spcPts val="0"/>
        </a:spcAft>
        <a:buClrTx/>
        <a:buSzPct val="100000"/>
        <a:buFont typeface="Arial"/>
        <a:buChar char="•"/>
        <a:tabLst/>
        <a:defRPr sz="34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358505" marR="0" indent="-396227" algn="l" defTabSz="990570" rtl="0" latinLnBrk="0">
        <a:lnSpc>
          <a:spcPct val="100000"/>
        </a:lnSpc>
        <a:spcBef>
          <a:spcPts val="758"/>
        </a:spcBef>
        <a:spcAft>
          <a:spcPts val="0"/>
        </a:spcAft>
        <a:buClrTx/>
        <a:buSzPct val="100000"/>
        <a:buFont typeface="Arial"/>
        <a:buChar char="•"/>
        <a:tabLst/>
        <a:defRPr sz="3467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95285" algn="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90570" algn="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485854" algn="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981139" algn="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476424" algn="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971709" algn="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466993" algn="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962278" algn="r" defTabSz="99057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87276" tIns="43638" rIns="87276" bIns="43638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87276" tIns="43638" rIns="87276" bIns="43638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87276" tIns="43638" rIns="87276" bIns="4363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2763" hangingPunct="1"/>
            <a:fld id="{BF51A851-7262-4627-9BE5-4892EE35F145}" type="datetime1">
              <a:rPr lang="en-US" kern="1200" smtClean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pPr defTabSz="872763" hangingPunct="1"/>
              <a:t>1/15/2021</a:t>
            </a:fld>
            <a:endParaRPr lang="en-US" kern="1200">
              <a:solidFill>
                <a:prstClr val="black">
                  <a:tint val="75000"/>
                </a:prstClr>
              </a:solidFill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87276" tIns="43638" rIns="87276" bIns="4363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2763" hangingPunct="1"/>
            <a:endParaRPr lang="en-US" kern="1200">
              <a:solidFill>
                <a:prstClr val="black">
                  <a:tint val="75000"/>
                </a:prstClr>
              </a:solidFill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87276" tIns="43638" rIns="87276" bIns="4363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2763" hangingPunct="1"/>
            <a:fld id="{14126430-44F8-4094-9C6C-5637AEE329AE}" type="slidenum">
              <a:rPr lang="en-US" kern="1200" smtClean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pPr defTabSz="872763" hangingPunct="1"/>
              <a:t>‹Nº›</a:t>
            </a:fld>
            <a:endParaRPr lang="en-US" kern="1200">
              <a:solidFill>
                <a:prstClr val="black">
                  <a:tint val="75000"/>
                </a:prst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51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hf hdr="0" ftr="0" dt="0"/>
  <p:txStyles>
    <p:titleStyle>
      <a:lvl1pPr algn="ctr" defTabSz="872763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286" indent="-327286" algn="l" defTabSz="872763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9120" indent="-272739" algn="l" defTabSz="872763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953" indent="-218191" algn="l" defTabSz="87276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335" indent="-218191" algn="l" defTabSz="872763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3717" indent="-218191" algn="l" defTabSz="872763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98" indent="-218191" algn="l" defTabSz="872763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6480" indent="-218191" algn="l" defTabSz="872763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2861" indent="-218191" algn="l" defTabSz="872763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9242" indent="-218191" algn="l" defTabSz="872763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81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2763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144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25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908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289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670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052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1.xml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5" Type="http://schemas.openxmlformats.org/officeDocument/2006/relationships/image" Target="../media/image11.gif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-87560" y="-27384"/>
            <a:ext cx="9993560" cy="6885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7" name="Picture 3" descr="tapa-ppt-01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946" y="219575"/>
            <a:ext cx="7100718" cy="695384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" name="52 Grupo"/>
          <p:cNvGrpSpPr/>
          <p:nvPr/>
        </p:nvGrpSpPr>
        <p:grpSpPr>
          <a:xfrm>
            <a:off x="632520" y="1233336"/>
            <a:ext cx="2736000" cy="5220000"/>
            <a:chOff x="3649663" y="1403350"/>
            <a:chExt cx="1841500" cy="405288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4751388" y="4976813"/>
              <a:ext cx="134938" cy="138113"/>
            </a:xfrm>
            <a:custGeom>
              <a:avLst/>
              <a:gdLst>
                <a:gd name="T0" fmla="*/ 36 w 85"/>
                <a:gd name="T1" fmla="*/ 17 h 87"/>
                <a:gd name="T2" fmla="*/ 19 w 85"/>
                <a:gd name="T3" fmla="*/ 17 h 87"/>
                <a:gd name="T4" fmla="*/ 22 w 85"/>
                <a:gd name="T5" fmla="*/ 52 h 87"/>
                <a:gd name="T6" fmla="*/ 3 w 85"/>
                <a:gd name="T7" fmla="*/ 66 h 87"/>
                <a:gd name="T8" fmla="*/ 0 w 85"/>
                <a:gd name="T9" fmla="*/ 87 h 87"/>
                <a:gd name="T10" fmla="*/ 45 w 85"/>
                <a:gd name="T11" fmla="*/ 83 h 87"/>
                <a:gd name="T12" fmla="*/ 47 w 85"/>
                <a:gd name="T13" fmla="*/ 62 h 87"/>
                <a:gd name="T14" fmla="*/ 83 w 85"/>
                <a:gd name="T15" fmla="*/ 54 h 87"/>
                <a:gd name="T16" fmla="*/ 85 w 85"/>
                <a:gd name="T17" fmla="*/ 26 h 87"/>
                <a:gd name="T18" fmla="*/ 62 w 85"/>
                <a:gd name="T19" fmla="*/ 0 h 87"/>
                <a:gd name="T20" fmla="*/ 36 w 85"/>
                <a:gd name="T21" fmla="*/ 1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" h="87">
                  <a:moveTo>
                    <a:pt x="36" y="17"/>
                  </a:moveTo>
                  <a:lnTo>
                    <a:pt x="19" y="17"/>
                  </a:lnTo>
                  <a:lnTo>
                    <a:pt x="22" y="52"/>
                  </a:lnTo>
                  <a:lnTo>
                    <a:pt x="3" y="66"/>
                  </a:lnTo>
                  <a:lnTo>
                    <a:pt x="0" y="87"/>
                  </a:lnTo>
                  <a:lnTo>
                    <a:pt x="45" y="83"/>
                  </a:lnTo>
                  <a:lnTo>
                    <a:pt x="47" y="62"/>
                  </a:lnTo>
                  <a:lnTo>
                    <a:pt x="83" y="54"/>
                  </a:lnTo>
                  <a:lnTo>
                    <a:pt x="85" y="26"/>
                  </a:lnTo>
                  <a:lnTo>
                    <a:pt x="62" y="0"/>
                  </a:lnTo>
                  <a:lnTo>
                    <a:pt x="36" y="17"/>
                  </a:lnTo>
                  <a:close/>
                </a:path>
              </a:pathLst>
            </a:custGeom>
            <a:grpFill/>
            <a:ln w="76200">
              <a:solidFill>
                <a:srgbClr val="61D6D3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72763" hangingPunct="1"/>
              <a:endParaRPr lang="es-AR" sz="1700" kern="1200">
                <a:solidFill>
                  <a:prstClr val="black"/>
                </a:solidFill>
                <a:ea typeface="+mn-ea"/>
                <a:cs typeface="+mn-cs"/>
              </a:endParaRPr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4646613" y="4968875"/>
              <a:ext cx="104775" cy="150813"/>
            </a:xfrm>
            <a:custGeom>
              <a:avLst/>
              <a:gdLst>
                <a:gd name="T0" fmla="*/ 33 w 66"/>
                <a:gd name="T1" fmla="*/ 0 h 95"/>
                <a:gd name="T2" fmla="*/ 28 w 66"/>
                <a:gd name="T3" fmla="*/ 29 h 95"/>
                <a:gd name="T4" fmla="*/ 33 w 66"/>
                <a:gd name="T5" fmla="*/ 52 h 95"/>
                <a:gd name="T6" fmla="*/ 0 w 66"/>
                <a:gd name="T7" fmla="*/ 71 h 95"/>
                <a:gd name="T8" fmla="*/ 24 w 66"/>
                <a:gd name="T9" fmla="*/ 95 h 95"/>
                <a:gd name="T10" fmla="*/ 40 w 66"/>
                <a:gd name="T11" fmla="*/ 74 h 95"/>
                <a:gd name="T12" fmla="*/ 64 w 66"/>
                <a:gd name="T13" fmla="*/ 50 h 95"/>
                <a:gd name="T14" fmla="*/ 66 w 66"/>
                <a:gd name="T15" fmla="*/ 15 h 95"/>
                <a:gd name="T16" fmla="*/ 33 w 66"/>
                <a:gd name="T1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95">
                  <a:moveTo>
                    <a:pt x="33" y="0"/>
                  </a:moveTo>
                  <a:lnTo>
                    <a:pt x="28" y="29"/>
                  </a:lnTo>
                  <a:lnTo>
                    <a:pt x="33" y="52"/>
                  </a:lnTo>
                  <a:lnTo>
                    <a:pt x="0" y="71"/>
                  </a:lnTo>
                  <a:lnTo>
                    <a:pt x="24" y="95"/>
                  </a:lnTo>
                  <a:lnTo>
                    <a:pt x="40" y="74"/>
                  </a:lnTo>
                  <a:lnTo>
                    <a:pt x="64" y="50"/>
                  </a:lnTo>
                  <a:lnTo>
                    <a:pt x="66" y="15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76200">
              <a:solidFill>
                <a:srgbClr val="61D6D3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72763" hangingPunct="1"/>
              <a:endParaRPr lang="es-AR" sz="1700" kern="1200">
                <a:solidFill>
                  <a:prstClr val="black"/>
                </a:solidFill>
                <a:ea typeface="+mn-ea"/>
                <a:cs typeface="+mn-cs"/>
              </a:endParaRPr>
            </a:p>
          </p:txBody>
        </p:sp>
        <p:sp>
          <p:nvSpPr>
            <p:cNvPr id="57" name="Freeform 8"/>
            <p:cNvSpPr>
              <a:spLocks/>
            </p:cNvSpPr>
            <p:nvPr/>
          </p:nvSpPr>
          <p:spPr bwMode="auto">
            <a:xfrm>
              <a:off x="4092576" y="5172075"/>
              <a:ext cx="261938" cy="284163"/>
            </a:xfrm>
            <a:custGeom>
              <a:avLst/>
              <a:gdLst>
                <a:gd name="T0" fmla="*/ 9 w 165"/>
                <a:gd name="T1" fmla="*/ 179 h 179"/>
                <a:gd name="T2" fmla="*/ 30 w 165"/>
                <a:gd name="T3" fmla="*/ 165 h 179"/>
                <a:gd name="T4" fmla="*/ 106 w 165"/>
                <a:gd name="T5" fmla="*/ 168 h 179"/>
                <a:gd name="T6" fmla="*/ 120 w 165"/>
                <a:gd name="T7" fmla="*/ 172 h 179"/>
                <a:gd name="T8" fmla="*/ 165 w 165"/>
                <a:gd name="T9" fmla="*/ 149 h 179"/>
                <a:gd name="T10" fmla="*/ 153 w 165"/>
                <a:gd name="T11" fmla="*/ 135 h 179"/>
                <a:gd name="T12" fmla="*/ 99 w 165"/>
                <a:gd name="T13" fmla="*/ 125 h 179"/>
                <a:gd name="T14" fmla="*/ 63 w 165"/>
                <a:gd name="T15" fmla="*/ 109 h 179"/>
                <a:gd name="T16" fmla="*/ 37 w 165"/>
                <a:gd name="T17" fmla="*/ 64 h 179"/>
                <a:gd name="T18" fmla="*/ 14 w 165"/>
                <a:gd name="T19" fmla="*/ 59 h 179"/>
                <a:gd name="T20" fmla="*/ 11 w 165"/>
                <a:gd name="T21" fmla="*/ 42 h 179"/>
                <a:gd name="T22" fmla="*/ 28 w 165"/>
                <a:gd name="T23" fmla="*/ 42 h 179"/>
                <a:gd name="T24" fmla="*/ 0 w 165"/>
                <a:gd name="T25" fmla="*/ 0 h 179"/>
                <a:gd name="T26" fmla="*/ 9 w 165"/>
                <a:gd name="T27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79">
                  <a:moveTo>
                    <a:pt x="9" y="179"/>
                  </a:moveTo>
                  <a:lnTo>
                    <a:pt x="30" y="165"/>
                  </a:lnTo>
                  <a:lnTo>
                    <a:pt x="106" y="168"/>
                  </a:lnTo>
                  <a:lnTo>
                    <a:pt x="120" y="172"/>
                  </a:lnTo>
                  <a:lnTo>
                    <a:pt x="165" y="149"/>
                  </a:lnTo>
                  <a:lnTo>
                    <a:pt x="153" y="135"/>
                  </a:lnTo>
                  <a:lnTo>
                    <a:pt x="99" y="125"/>
                  </a:lnTo>
                  <a:lnTo>
                    <a:pt x="63" y="109"/>
                  </a:lnTo>
                  <a:lnTo>
                    <a:pt x="37" y="64"/>
                  </a:lnTo>
                  <a:lnTo>
                    <a:pt x="14" y="59"/>
                  </a:lnTo>
                  <a:lnTo>
                    <a:pt x="11" y="42"/>
                  </a:lnTo>
                  <a:lnTo>
                    <a:pt x="28" y="42"/>
                  </a:lnTo>
                  <a:lnTo>
                    <a:pt x="0" y="0"/>
                  </a:lnTo>
                  <a:lnTo>
                    <a:pt x="9" y="179"/>
                  </a:lnTo>
                  <a:close/>
                </a:path>
              </a:pathLst>
            </a:custGeom>
            <a:grpFill/>
            <a:ln w="76200">
              <a:solidFill>
                <a:srgbClr val="61D6D3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72763" hangingPunct="1"/>
              <a:endParaRPr lang="es-AR" sz="1700" kern="1200">
                <a:solidFill>
                  <a:prstClr val="black"/>
                </a:solidFill>
                <a:ea typeface="+mn-ea"/>
                <a:cs typeface="+mn-cs"/>
              </a:endParaRPr>
            </a:p>
          </p:txBody>
        </p:sp>
        <p:sp>
          <p:nvSpPr>
            <p:cNvPr id="58" name="Freeform 9"/>
            <p:cNvSpPr>
              <a:spLocks/>
            </p:cNvSpPr>
            <p:nvPr/>
          </p:nvSpPr>
          <p:spPr bwMode="auto">
            <a:xfrm>
              <a:off x="3649663" y="1403350"/>
              <a:ext cx="1841500" cy="3730625"/>
            </a:xfrm>
            <a:custGeom>
              <a:avLst/>
              <a:gdLst>
                <a:gd name="T0" fmla="*/ 246 w 1160"/>
                <a:gd name="T1" fmla="*/ 43 h 2350"/>
                <a:gd name="T2" fmla="*/ 217 w 1160"/>
                <a:gd name="T3" fmla="*/ 156 h 2350"/>
                <a:gd name="T4" fmla="*/ 127 w 1160"/>
                <a:gd name="T5" fmla="*/ 241 h 2350"/>
                <a:gd name="T6" fmla="*/ 135 w 1160"/>
                <a:gd name="T7" fmla="*/ 333 h 2350"/>
                <a:gd name="T8" fmla="*/ 111 w 1160"/>
                <a:gd name="T9" fmla="*/ 409 h 2350"/>
                <a:gd name="T10" fmla="*/ 42 w 1160"/>
                <a:gd name="T11" fmla="*/ 579 h 2350"/>
                <a:gd name="T12" fmla="*/ 45 w 1160"/>
                <a:gd name="T13" fmla="*/ 794 h 2350"/>
                <a:gd name="T14" fmla="*/ 83 w 1160"/>
                <a:gd name="T15" fmla="*/ 898 h 2350"/>
                <a:gd name="T16" fmla="*/ 52 w 1160"/>
                <a:gd name="T17" fmla="*/ 1063 h 2350"/>
                <a:gd name="T18" fmla="*/ 28 w 1160"/>
                <a:gd name="T19" fmla="*/ 1129 h 2350"/>
                <a:gd name="T20" fmla="*/ 45 w 1160"/>
                <a:gd name="T21" fmla="*/ 1311 h 2350"/>
                <a:gd name="T22" fmla="*/ 2 w 1160"/>
                <a:gd name="T23" fmla="*/ 1443 h 2350"/>
                <a:gd name="T24" fmla="*/ 5 w 1160"/>
                <a:gd name="T25" fmla="*/ 1505 h 2350"/>
                <a:gd name="T26" fmla="*/ 31 w 1160"/>
                <a:gd name="T27" fmla="*/ 1580 h 2350"/>
                <a:gd name="T28" fmla="*/ 0 w 1160"/>
                <a:gd name="T29" fmla="*/ 1649 h 2350"/>
                <a:gd name="T30" fmla="*/ 73 w 1160"/>
                <a:gd name="T31" fmla="*/ 1781 h 2350"/>
                <a:gd name="T32" fmla="*/ 49 w 1160"/>
                <a:gd name="T33" fmla="*/ 1859 h 2350"/>
                <a:gd name="T34" fmla="*/ 71 w 1160"/>
                <a:gd name="T35" fmla="*/ 1937 h 2350"/>
                <a:gd name="T36" fmla="*/ 52 w 1160"/>
                <a:gd name="T37" fmla="*/ 2064 h 2350"/>
                <a:gd name="T38" fmla="*/ 42 w 1160"/>
                <a:gd name="T39" fmla="*/ 2145 h 2350"/>
                <a:gd name="T40" fmla="*/ 33 w 1160"/>
                <a:gd name="T41" fmla="*/ 2263 h 2350"/>
                <a:gd name="T42" fmla="*/ 120 w 1160"/>
                <a:gd name="T43" fmla="*/ 2343 h 2350"/>
                <a:gd name="T44" fmla="*/ 227 w 1160"/>
                <a:gd name="T45" fmla="*/ 2206 h 2350"/>
                <a:gd name="T46" fmla="*/ 293 w 1160"/>
                <a:gd name="T47" fmla="*/ 2157 h 2350"/>
                <a:gd name="T48" fmla="*/ 378 w 1160"/>
                <a:gd name="T49" fmla="*/ 1953 h 2350"/>
                <a:gd name="T50" fmla="*/ 269 w 1160"/>
                <a:gd name="T51" fmla="*/ 1868 h 2350"/>
                <a:gd name="T52" fmla="*/ 378 w 1160"/>
                <a:gd name="T53" fmla="*/ 1790 h 2350"/>
                <a:gd name="T54" fmla="*/ 413 w 1160"/>
                <a:gd name="T55" fmla="*/ 1637 h 2350"/>
                <a:gd name="T56" fmla="*/ 479 w 1160"/>
                <a:gd name="T57" fmla="*/ 1620 h 2350"/>
                <a:gd name="T58" fmla="*/ 451 w 1160"/>
                <a:gd name="T59" fmla="*/ 1587 h 2350"/>
                <a:gd name="T60" fmla="*/ 387 w 1160"/>
                <a:gd name="T61" fmla="*/ 1493 h 2350"/>
                <a:gd name="T62" fmla="*/ 531 w 1160"/>
                <a:gd name="T63" fmla="*/ 1481 h 2350"/>
                <a:gd name="T64" fmla="*/ 557 w 1160"/>
                <a:gd name="T65" fmla="*/ 1394 h 2350"/>
                <a:gd name="T66" fmla="*/ 555 w 1160"/>
                <a:gd name="T67" fmla="*/ 1304 h 2350"/>
                <a:gd name="T68" fmla="*/ 682 w 1160"/>
                <a:gd name="T69" fmla="*/ 1313 h 2350"/>
                <a:gd name="T70" fmla="*/ 848 w 1160"/>
                <a:gd name="T71" fmla="*/ 1242 h 2350"/>
                <a:gd name="T72" fmla="*/ 871 w 1160"/>
                <a:gd name="T73" fmla="*/ 1082 h 2350"/>
                <a:gd name="T74" fmla="*/ 812 w 1160"/>
                <a:gd name="T75" fmla="*/ 976 h 2350"/>
                <a:gd name="T76" fmla="*/ 831 w 1160"/>
                <a:gd name="T77" fmla="*/ 772 h 2350"/>
                <a:gd name="T78" fmla="*/ 886 w 1160"/>
                <a:gd name="T79" fmla="*/ 628 h 2350"/>
                <a:gd name="T80" fmla="*/ 1041 w 1160"/>
                <a:gd name="T81" fmla="*/ 472 h 2350"/>
                <a:gd name="T82" fmla="*/ 1160 w 1160"/>
                <a:gd name="T83" fmla="*/ 347 h 2350"/>
                <a:gd name="T84" fmla="*/ 1093 w 1160"/>
                <a:gd name="T85" fmla="*/ 357 h 2350"/>
                <a:gd name="T86" fmla="*/ 1008 w 1160"/>
                <a:gd name="T87" fmla="*/ 418 h 2350"/>
                <a:gd name="T88" fmla="*/ 810 w 1160"/>
                <a:gd name="T89" fmla="*/ 421 h 2350"/>
                <a:gd name="T90" fmla="*/ 838 w 1160"/>
                <a:gd name="T91" fmla="*/ 383 h 2350"/>
                <a:gd name="T92" fmla="*/ 886 w 1160"/>
                <a:gd name="T93" fmla="*/ 260 h 2350"/>
                <a:gd name="T94" fmla="*/ 737 w 1160"/>
                <a:gd name="T95" fmla="*/ 172 h 2350"/>
                <a:gd name="T96" fmla="*/ 571 w 1160"/>
                <a:gd name="T97" fmla="*/ 52 h 2350"/>
                <a:gd name="T98" fmla="*/ 442 w 1160"/>
                <a:gd name="T99" fmla="*/ 5 h 2350"/>
                <a:gd name="T100" fmla="*/ 357 w 1160"/>
                <a:gd name="T101" fmla="*/ 24 h 2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60" h="2350">
                  <a:moveTo>
                    <a:pt x="290" y="0"/>
                  </a:moveTo>
                  <a:lnTo>
                    <a:pt x="276" y="7"/>
                  </a:lnTo>
                  <a:lnTo>
                    <a:pt x="271" y="31"/>
                  </a:lnTo>
                  <a:lnTo>
                    <a:pt x="246" y="43"/>
                  </a:lnTo>
                  <a:lnTo>
                    <a:pt x="222" y="71"/>
                  </a:lnTo>
                  <a:lnTo>
                    <a:pt x="227" y="87"/>
                  </a:lnTo>
                  <a:lnTo>
                    <a:pt x="220" y="151"/>
                  </a:lnTo>
                  <a:lnTo>
                    <a:pt x="217" y="156"/>
                  </a:lnTo>
                  <a:lnTo>
                    <a:pt x="217" y="156"/>
                  </a:lnTo>
                  <a:lnTo>
                    <a:pt x="205" y="180"/>
                  </a:lnTo>
                  <a:lnTo>
                    <a:pt x="137" y="213"/>
                  </a:lnTo>
                  <a:lnTo>
                    <a:pt x="127" y="241"/>
                  </a:lnTo>
                  <a:lnTo>
                    <a:pt x="135" y="255"/>
                  </a:lnTo>
                  <a:lnTo>
                    <a:pt x="135" y="255"/>
                  </a:lnTo>
                  <a:lnTo>
                    <a:pt x="135" y="258"/>
                  </a:lnTo>
                  <a:lnTo>
                    <a:pt x="135" y="333"/>
                  </a:lnTo>
                  <a:lnTo>
                    <a:pt x="123" y="357"/>
                  </a:lnTo>
                  <a:lnTo>
                    <a:pt x="142" y="387"/>
                  </a:lnTo>
                  <a:lnTo>
                    <a:pt x="139" y="406"/>
                  </a:lnTo>
                  <a:lnTo>
                    <a:pt x="111" y="409"/>
                  </a:lnTo>
                  <a:lnTo>
                    <a:pt x="101" y="465"/>
                  </a:lnTo>
                  <a:lnTo>
                    <a:pt x="78" y="508"/>
                  </a:lnTo>
                  <a:lnTo>
                    <a:pt x="59" y="567"/>
                  </a:lnTo>
                  <a:lnTo>
                    <a:pt x="42" y="579"/>
                  </a:lnTo>
                  <a:lnTo>
                    <a:pt x="54" y="654"/>
                  </a:lnTo>
                  <a:lnTo>
                    <a:pt x="24" y="735"/>
                  </a:lnTo>
                  <a:lnTo>
                    <a:pt x="28" y="784"/>
                  </a:lnTo>
                  <a:lnTo>
                    <a:pt x="45" y="794"/>
                  </a:lnTo>
                  <a:lnTo>
                    <a:pt x="40" y="813"/>
                  </a:lnTo>
                  <a:lnTo>
                    <a:pt x="45" y="834"/>
                  </a:lnTo>
                  <a:lnTo>
                    <a:pt x="59" y="874"/>
                  </a:lnTo>
                  <a:lnTo>
                    <a:pt x="83" y="898"/>
                  </a:lnTo>
                  <a:lnTo>
                    <a:pt x="73" y="966"/>
                  </a:lnTo>
                  <a:lnTo>
                    <a:pt x="49" y="1035"/>
                  </a:lnTo>
                  <a:lnTo>
                    <a:pt x="40" y="1046"/>
                  </a:lnTo>
                  <a:lnTo>
                    <a:pt x="52" y="1063"/>
                  </a:lnTo>
                  <a:lnTo>
                    <a:pt x="47" y="1122"/>
                  </a:lnTo>
                  <a:lnTo>
                    <a:pt x="47" y="1127"/>
                  </a:lnTo>
                  <a:lnTo>
                    <a:pt x="47" y="1127"/>
                  </a:lnTo>
                  <a:lnTo>
                    <a:pt x="28" y="1129"/>
                  </a:lnTo>
                  <a:lnTo>
                    <a:pt x="12" y="1195"/>
                  </a:lnTo>
                  <a:lnTo>
                    <a:pt x="14" y="1233"/>
                  </a:lnTo>
                  <a:lnTo>
                    <a:pt x="12" y="1250"/>
                  </a:lnTo>
                  <a:lnTo>
                    <a:pt x="45" y="1311"/>
                  </a:lnTo>
                  <a:lnTo>
                    <a:pt x="9" y="1339"/>
                  </a:lnTo>
                  <a:lnTo>
                    <a:pt x="7" y="1401"/>
                  </a:lnTo>
                  <a:lnTo>
                    <a:pt x="16" y="1417"/>
                  </a:lnTo>
                  <a:lnTo>
                    <a:pt x="2" y="1443"/>
                  </a:lnTo>
                  <a:lnTo>
                    <a:pt x="12" y="1460"/>
                  </a:lnTo>
                  <a:lnTo>
                    <a:pt x="0" y="1483"/>
                  </a:lnTo>
                  <a:lnTo>
                    <a:pt x="2" y="1495"/>
                  </a:lnTo>
                  <a:lnTo>
                    <a:pt x="5" y="1505"/>
                  </a:lnTo>
                  <a:lnTo>
                    <a:pt x="12" y="1547"/>
                  </a:lnTo>
                  <a:lnTo>
                    <a:pt x="31" y="1576"/>
                  </a:lnTo>
                  <a:lnTo>
                    <a:pt x="31" y="1580"/>
                  </a:lnTo>
                  <a:lnTo>
                    <a:pt x="31" y="1580"/>
                  </a:lnTo>
                  <a:lnTo>
                    <a:pt x="26" y="1604"/>
                  </a:lnTo>
                  <a:lnTo>
                    <a:pt x="0" y="1606"/>
                  </a:lnTo>
                  <a:lnTo>
                    <a:pt x="21" y="1632"/>
                  </a:lnTo>
                  <a:lnTo>
                    <a:pt x="0" y="1649"/>
                  </a:lnTo>
                  <a:lnTo>
                    <a:pt x="28" y="1677"/>
                  </a:lnTo>
                  <a:lnTo>
                    <a:pt x="38" y="1760"/>
                  </a:lnTo>
                  <a:lnTo>
                    <a:pt x="73" y="1760"/>
                  </a:lnTo>
                  <a:lnTo>
                    <a:pt x="73" y="1781"/>
                  </a:lnTo>
                  <a:lnTo>
                    <a:pt x="47" y="1798"/>
                  </a:lnTo>
                  <a:lnTo>
                    <a:pt x="57" y="1816"/>
                  </a:lnTo>
                  <a:lnTo>
                    <a:pt x="71" y="1838"/>
                  </a:lnTo>
                  <a:lnTo>
                    <a:pt x="49" y="1859"/>
                  </a:lnTo>
                  <a:lnTo>
                    <a:pt x="54" y="1890"/>
                  </a:lnTo>
                  <a:lnTo>
                    <a:pt x="54" y="1890"/>
                  </a:lnTo>
                  <a:lnTo>
                    <a:pt x="59" y="1911"/>
                  </a:lnTo>
                  <a:lnTo>
                    <a:pt x="71" y="1937"/>
                  </a:lnTo>
                  <a:lnTo>
                    <a:pt x="57" y="1963"/>
                  </a:lnTo>
                  <a:lnTo>
                    <a:pt x="66" y="1984"/>
                  </a:lnTo>
                  <a:lnTo>
                    <a:pt x="38" y="2017"/>
                  </a:lnTo>
                  <a:lnTo>
                    <a:pt x="52" y="2064"/>
                  </a:lnTo>
                  <a:lnTo>
                    <a:pt x="40" y="2090"/>
                  </a:lnTo>
                  <a:lnTo>
                    <a:pt x="59" y="2116"/>
                  </a:lnTo>
                  <a:lnTo>
                    <a:pt x="59" y="2145"/>
                  </a:lnTo>
                  <a:lnTo>
                    <a:pt x="42" y="2145"/>
                  </a:lnTo>
                  <a:lnTo>
                    <a:pt x="21" y="2124"/>
                  </a:lnTo>
                  <a:lnTo>
                    <a:pt x="12" y="2152"/>
                  </a:lnTo>
                  <a:lnTo>
                    <a:pt x="9" y="2242"/>
                  </a:lnTo>
                  <a:lnTo>
                    <a:pt x="33" y="2263"/>
                  </a:lnTo>
                  <a:lnTo>
                    <a:pt x="57" y="2244"/>
                  </a:lnTo>
                  <a:lnTo>
                    <a:pt x="73" y="2246"/>
                  </a:lnTo>
                  <a:lnTo>
                    <a:pt x="83" y="2320"/>
                  </a:lnTo>
                  <a:lnTo>
                    <a:pt x="120" y="2343"/>
                  </a:lnTo>
                  <a:lnTo>
                    <a:pt x="191" y="2334"/>
                  </a:lnTo>
                  <a:lnTo>
                    <a:pt x="279" y="2350"/>
                  </a:lnTo>
                  <a:lnTo>
                    <a:pt x="238" y="2303"/>
                  </a:lnTo>
                  <a:lnTo>
                    <a:pt x="227" y="2206"/>
                  </a:lnTo>
                  <a:lnTo>
                    <a:pt x="253" y="2190"/>
                  </a:lnTo>
                  <a:lnTo>
                    <a:pt x="243" y="2166"/>
                  </a:lnTo>
                  <a:lnTo>
                    <a:pt x="281" y="2173"/>
                  </a:lnTo>
                  <a:lnTo>
                    <a:pt x="293" y="2157"/>
                  </a:lnTo>
                  <a:lnTo>
                    <a:pt x="283" y="2121"/>
                  </a:lnTo>
                  <a:lnTo>
                    <a:pt x="312" y="2069"/>
                  </a:lnTo>
                  <a:lnTo>
                    <a:pt x="373" y="2024"/>
                  </a:lnTo>
                  <a:lnTo>
                    <a:pt x="378" y="1953"/>
                  </a:lnTo>
                  <a:lnTo>
                    <a:pt x="326" y="1946"/>
                  </a:lnTo>
                  <a:lnTo>
                    <a:pt x="286" y="1916"/>
                  </a:lnTo>
                  <a:lnTo>
                    <a:pt x="269" y="1871"/>
                  </a:lnTo>
                  <a:lnTo>
                    <a:pt x="269" y="1868"/>
                  </a:lnTo>
                  <a:lnTo>
                    <a:pt x="297" y="1807"/>
                  </a:lnTo>
                  <a:lnTo>
                    <a:pt x="321" y="1807"/>
                  </a:lnTo>
                  <a:lnTo>
                    <a:pt x="338" y="1788"/>
                  </a:lnTo>
                  <a:lnTo>
                    <a:pt x="378" y="1790"/>
                  </a:lnTo>
                  <a:lnTo>
                    <a:pt x="378" y="1765"/>
                  </a:lnTo>
                  <a:lnTo>
                    <a:pt x="397" y="1734"/>
                  </a:lnTo>
                  <a:lnTo>
                    <a:pt x="390" y="1682"/>
                  </a:lnTo>
                  <a:lnTo>
                    <a:pt x="413" y="1637"/>
                  </a:lnTo>
                  <a:lnTo>
                    <a:pt x="418" y="1604"/>
                  </a:lnTo>
                  <a:lnTo>
                    <a:pt x="451" y="1609"/>
                  </a:lnTo>
                  <a:lnTo>
                    <a:pt x="465" y="1620"/>
                  </a:lnTo>
                  <a:lnTo>
                    <a:pt x="479" y="1620"/>
                  </a:lnTo>
                  <a:lnTo>
                    <a:pt x="486" y="1576"/>
                  </a:lnTo>
                  <a:lnTo>
                    <a:pt x="475" y="1559"/>
                  </a:lnTo>
                  <a:lnTo>
                    <a:pt x="460" y="1568"/>
                  </a:lnTo>
                  <a:lnTo>
                    <a:pt x="451" y="1587"/>
                  </a:lnTo>
                  <a:lnTo>
                    <a:pt x="439" y="1587"/>
                  </a:lnTo>
                  <a:lnTo>
                    <a:pt x="408" y="1566"/>
                  </a:lnTo>
                  <a:lnTo>
                    <a:pt x="401" y="1547"/>
                  </a:lnTo>
                  <a:lnTo>
                    <a:pt x="387" y="1493"/>
                  </a:lnTo>
                  <a:lnTo>
                    <a:pt x="401" y="1457"/>
                  </a:lnTo>
                  <a:lnTo>
                    <a:pt x="456" y="1467"/>
                  </a:lnTo>
                  <a:lnTo>
                    <a:pt x="482" y="1491"/>
                  </a:lnTo>
                  <a:lnTo>
                    <a:pt x="531" y="1481"/>
                  </a:lnTo>
                  <a:lnTo>
                    <a:pt x="538" y="1479"/>
                  </a:lnTo>
                  <a:lnTo>
                    <a:pt x="560" y="1446"/>
                  </a:lnTo>
                  <a:lnTo>
                    <a:pt x="548" y="1424"/>
                  </a:lnTo>
                  <a:lnTo>
                    <a:pt x="557" y="1394"/>
                  </a:lnTo>
                  <a:lnTo>
                    <a:pt x="562" y="1377"/>
                  </a:lnTo>
                  <a:lnTo>
                    <a:pt x="571" y="1368"/>
                  </a:lnTo>
                  <a:lnTo>
                    <a:pt x="557" y="1332"/>
                  </a:lnTo>
                  <a:lnTo>
                    <a:pt x="555" y="1304"/>
                  </a:lnTo>
                  <a:lnTo>
                    <a:pt x="562" y="1294"/>
                  </a:lnTo>
                  <a:lnTo>
                    <a:pt x="583" y="1306"/>
                  </a:lnTo>
                  <a:lnTo>
                    <a:pt x="605" y="1309"/>
                  </a:lnTo>
                  <a:lnTo>
                    <a:pt x="682" y="1313"/>
                  </a:lnTo>
                  <a:lnTo>
                    <a:pt x="758" y="1292"/>
                  </a:lnTo>
                  <a:lnTo>
                    <a:pt x="827" y="1264"/>
                  </a:lnTo>
                  <a:lnTo>
                    <a:pt x="834" y="1247"/>
                  </a:lnTo>
                  <a:lnTo>
                    <a:pt x="848" y="1242"/>
                  </a:lnTo>
                  <a:lnTo>
                    <a:pt x="904" y="1165"/>
                  </a:lnTo>
                  <a:lnTo>
                    <a:pt x="904" y="1120"/>
                  </a:lnTo>
                  <a:lnTo>
                    <a:pt x="878" y="1120"/>
                  </a:lnTo>
                  <a:lnTo>
                    <a:pt x="871" y="1082"/>
                  </a:lnTo>
                  <a:lnTo>
                    <a:pt x="874" y="1054"/>
                  </a:lnTo>
                  <a:lnTo>
                    <a:pt x="871" y="1032"/>
                  </a:lnTo>
                  <a:lnTo>
                    <a:pt x="852" y="1016"/>
                  </a:lnTo>
                  <a:lnTo>
                    <a:pt x="812" y="976"/>
                  </a:lnTo>
                  <a:lnTo>
                    <a:pt x="812" y="947"/>
                  </a:lnTo>
                  <a:lnTo>
                    <a:pt x="812" y="876"/>
                  </a:lnTo>
                  <a:lnTo>
                    <a:pt x="829" y="857"/>
                  </a:lnTo>
                  <a:lnTo>
                    <a:pt x="831" y="772"/>
                  </a:lnTo>
                  <a:lnTo>
                    <a:pt x="857" y="699"/>
                  </a:lnTo>
                  <a:lnTo>
                    <a:pt x="862" y="676"/>
                  </a:lnTo>
                  <a:lnTo>
                    <a:pt x="862" y="676"/>
                  </a:lnTo>
                  <a:lnTo>
                    <a:pt x="886" y="628"/>
                  </a:lnTo>
                  <a:lnTo>
                    <a:pt x="933" y="579"/>
                  </a:lnTo>
                  <a:lnTo>
                    <a:pt x="1006" y="494"/>
                  </a:lnTo>
                  <a:lnTo>
                    <a:pt x="1041" y="472"/>
                  </a:lnTo>
                  <a:lnTo>
                    <a:pt x="1041" y="472"/>
                  </a:lnTo>
                  <a:lnTo>
                    <a:pt x="1098" y="439"/>
                  </a:lnTo>
                  <a:lnTo>
                    <a:pt x="1112" y="439"/>
                  </a:lnTo>
                  <a:lnTo>
                    <a:pt x="1145" y="416"/>
                  </a:lnTo>
                  <a:lnTo>
                    <a:pt x="1160" y="347"/>
                  </a:lnTo>
                  <a:lnTo>
                    <a:pt x="1143" y="295"/>
                  </a:lnTo>
                  <a:lnTo>
                    <a:pt x="1105" y="302"/>
                  </a:lnTo>
                  <a:lnTo>
                    <a:pt x="1096" y="317"/>
                  </a:lnTo>
                  <a:lnTo>
                    <a:pt x="1093" y="357"/>
                  </a:lnTo>
                  <a:lnTo>
                    <a:pt x="1053" y="390"/>
                  </a:lnTo>
                  <a:lnTo>
                    <a:pt x="1037" y="397"/>
                  </a:lnTo>
                  <a:lnTo>
                    <a:pt x="1030" y="409"/>
                  </a:lnTo>
                  <a:lnTo>
                    <a:pt x="1008" y="418"/>
                  </a:lnTo>
                  <a:lnTo>
                    <a:pt x="1008" y="418"/>
                  </a:lnTo>
                  <a:lnTo>
                    <a:pt x="980" y="432"/>
                  </a:lnTo>
                  <a:lnTo>
                    <a:pt x="878" y="428"/>
                  </a:lnTo>
                  <a:lnTo>
                    <a:pt x="810" y="421"/>
                  </a:lnTo>
                  <a:lnTo>
                    <a:pt x="808" y="421"/>
                  </a:lnTo>
                  <a:lnTo>
                    <a:pt x="838" y="383"/>
                  </a:lnTo>
                  <a:lnTo>
                    <a:pt x="838" y="383"/>
                  </a:lnTo>
                  <a:lnTo>
                    <a:pt x="838" y="383"/>
                  </a:lnTo>
                  <a:lnTo>
                    <a:pt x="850" y="328"/>
                  </a:lnTo>
                  <a:lnTo>
                    <a:pt x="876" y="300"/>
                  </a:lnTo>
                  <a:lnTo>
                    <a:pt x="890" y="279"/>
                  </a:lnTo>
                  <a:lnTo>
                    <a:pt x="886" y="260"/>
                  </a:lnTo>
                  <a:lnTo>
                    <a:pt x="850" y="243"/>
                  </a:lnTo>
                  <a:lnTo>
                    <a:pt x="829" y="243"/>
                  </a:lnTo>
                  <a:lnTo>
                    <a:pt x="819" y="227"/>
                  </a:lnTo>
                  <a:lnTo>
                    <a:pt x="737" y="172"/>
                  </a:lnTo>
                  <a:lnTo>
                    <a:pt x="704" y="170"/>
                  </a:lnTo>
                  <a:lnTo>
                    <a:pt x="590" y="66"/>
                  </a:lnTo>
                  <a:lnTo>
                    <a:pt x="581" y="66"/>
                  </a:lnTo>
                  <a:lnTo>
                    <a:pt x="571" y="52"/>
                  </a:lnTo>
                  <a:lnTo>
                    <a:pt x="571" y="50"/>
                  </a:lnTo>
                  <a:lnTo>
                    <a:pt x="560" y="38"/>
                  </a:lnTo>
                  <a:lnTo>
                    <a:pt x="527" y="5"/>
                  </a:lnTo>
                  <a:lnTo>
                    <a:pt x="442" y="5"/>
                  </a:lnTo>
                  <a:lnTo>
                    <a:pt x="420" y="57"/>
                  </a:lnTo>
                  <a:lnTo>
                    <a:pt x="399" y="31"/>
                  </a:lnTo>
                  <a:lnTo>
                    <a:pt x="375" y="24"/>
                  </a:lnTo>
                  <a:lnTo>
                    <a:pt x="357" y="24"/>
                  </a:lnTo>
                  <a:lnTo>
                    <a:pt x="352" y="24"/>
                  </a:lnTo>
                  <a:lnTo>
                    <a:pt x="331" y="21"/>
                  </a:lnTo>
                  <a:lnTo>
                    <a:pt x="290" y="0"/>
                  </a:lnTo>
                  <a:close/>
                </a:path>
              </a:pathLst>
            </a:custGeom>
            <a:grpFill/>
            <a:ln w="76200">
              <a:solidFill>
                <a:srgbClr val="61D6D3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72763" hangingPunct="1"/>
              <a:endParaRPr lang="es-AR" sz="1700" kern="1200">
                <a:solidFill>
                  <a:prstClr val="black"/>
                </a:solidFill>
                <a:ea typeface="+mn-ea"/>
                <a:cs typeface="+mn-cs"/>
              </a:endParaRPr>
            </a:p>
          </p:txBody>
        </p:sp>
      </p:grpSp>
      <p:sp>
        <p:nvSpPr>
          <p:cNvPr id="92" name="Freeform 7"/>
          <p:cNvSpPr>
            <a:spLocks noChangeAspect="1"/>
          </p:cNvSpPr>
          <p:nvPr/>
        </p:nvSpPr>
        <p:spPr bwMode="auto">
          <a:xfrm>
            <a:off x="3800872" y="2073480"/>
            <a:ext cx="2556000" cy="3299736"/>
          </a:xfrm>
          <a:custGeom>
            <a:avLst/>
            <a:gdLst>
              <a:gd name="T0" fmla="*/ 2147483647 w 673"/>
              <a:gd name="T1" fmla="*/ 0 h 857"/>
              <a:gd name="T2" fmla="*/ 2147483647 w 673"/>
              <a:gd name="T3" fmla="*/ 2147483647 h 857"/>
              <a:gd name="T4" fmla="*/ 2147483647 w 673"/>
              <a:gd name="T5" fmla="*/ 2147483647 h 857"/>
              <a:gd name="T6" fmla="*/ 2147483647 w 673"/>
              <a:gd name="T7" fmla="*/ 2147483647 h 857"/>
              <a:gd name="T8" fmla="*/ 2147483647 w 673"/>
              <a:gd name="T9" fmla="*/ 2147483647 h 857"/>
              <a:gd name="T10" fmla="*/ 2147483647 w 673"/>
              <a:gd name="T11" fmla="*/ 2147483647 h 857"/>
              <a:gd name="T12" fmla="*/ 2147483647 w 673"/>
              <a:gd name="T13" fmla="*/ 2147483647 h 857"/>
              <a:gd name="T14" fmla="*/ 2147483647 w 673"/>
              <a:gd name="T15" fmla="*/ 2147483647 h 857"/>
              <a:gd name="T16" fmla="*/ 2147483647 w 673"/>
              <a:gd name="T17" fmla="*/ 2147483647 h 857"/>
              <a:gd name="T18" fmla="*/ 2147483647 w 673"/>
              <a:gd name="T19" fmla="*/ 2147483647 h 857"/>
              <a:gd name="T20" fmla="*/ 2147483647 w 673"/>
              <a:gd name="T21" fmla="*/ 2147483647 h 857"/>
              <a:gd name="T22" fmla="*/ 2147483647 w 673"/>
              <a:gd name="T23" fmla="*/ 2147483647 h 857"/>
              <a:gd name="T24" fmla="*/ 2147483647 w 673"/>
              <a:gd name="T25" fmla="*/ 2147483647 h 857"/>
              <a:gd name="T26" fmla="*/ 2147483647 w 673"/>
              <a:gd name="T27" fmla="*/ 2147483647 h 857"/>
              <a:gd name="T28" fmla="*/ 2147483647 w 673"/>
              <a:gd name="T29" fmla="*/ 2147483647 h 857"/>
              <a:gd name="T30" fmla="*/ 2147483647 w 673"/>
              <a:gd name="T31" fmla="*/ 2147483647 h 857"/>
              <a:gd name="T32" fmla="*/ 2147483647 w 673"/>
              <a:gd name="T33" fmla="*/ 2147483647 h 857"/>
              <a:gd name="T34" fmla="*/ 2147483647 w 673"/>
              <a:gd name="T35" fmla="*/ 2147483647 h 857"/>
              <a:gd name="T36" fmla="*/ 2147483647 w 673"/>
              <a:gd name="T37" fmla="*/ 2147483647 h 857"/>
              <a:gd name="T38" fmla="*/ 2147483647 w 673"/>
              <a:gd name="T39" fmla="*/ 2147483647 h 857"/>
              <a:gd name="T40" fmla="*/ 2147483647 w 673"/>
              <a:gd name="T41" fmla="*/ 2147483647 h 857"/>
              <a:gd name="T42" fmla="*/ 2147483647 w 673"/>
              <a:gd name="T43" fmla="*/ 2147483647 h 857"/>
              <a:gd name="T44" fmla="*/ 2147483647 w 673"/>
              <a:gd name="T45" fmla="*/ 2147483647 h 857"/>
              <a:gd name="T46" fmla="*/ 2147483647 w 673"/>
              <a:gd name="T47" fmla="*/ 2147483647 h 857"/>
              <a:gd name="T48" fmla="*/ 2147483647 w 673"/>
              <a:gd name="T49" fmla="*/ 2147483647 h 857"/>
              <a:gd name="T50" fmla="*/ 2147483647 w 673"/>
              <a:gd name="T51" fmla="*/ 2147483647 h 857"/>
              <a:gd name="T52" fmla="*/ 2147483647 w 673"/>
              <a:gd name="T53" fmla="*/ 2147483647 h 857"/>
              <a:gd name="T54" fmla="*/ 2147483647 w 673"/>
              <a:gd name="T55" fmla="*/ 2147483647 h 857"/>
              <a:gd name="T56" fmla="*/ 0 w 673"/>
              <a:gd name="T57" fmla="*/ 2147483647 h 857"/>
              <a:gd name="T58" fmla="*/ 0 w 673"/>
              <a:gd name="T59" fmla="*/ 2147483647 h 857"/>
              <a:gd name="T60" fmla="*/ 2147483647 w 673"/>
              <a:gd name="T61" fmla="*/ 2147483647 h 857"/>
              <a:gd name="T62" fmla="*/ 2147483647 w 673"/>
              <a:gd name="T63" fmla="*/ 2147483647 h 857"/>
              <a:gd name="T64" fmla="*/ 2147483647 w 673"/>
              <a:gd name="T65" fmla="*/ 2147483647 h 857"/>
              <a:gd name="T66" fmla="*/ 2147483647 w 673"/>
              <a:gd name="T67" fmla="*/ 0 h 85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673"/>
              <a:gd name="T103" fmla="*/ 0 h 857"/>
              <a:gd name="T104" fmla="*/ 673 w 673"/>
              <a:gd name="T105" fmla="*/ 857 h 85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673" h="857">
                <a:moveTo>
                  <a:pt x="332" y="0"/>
                </a:moveTo>
                <a:lnTo>
                  <a:pt x="372" y="40"/>
                </a:lnTo>
                <a:lnTo>
                  <a:pt x="419" y="71"/>
                </a:lnTo>
                <a:lnTo>
                  <a:pt x="466" y="87"/>
                </a:lnTo>
                <a:lnTo>
                  <a:pt x="514" y="87"/>
                </a:lnTo>
                <a:lnTo>
                  <a:pt x="506" y="151"/>
                </a:lnTo>
                <a:lnTo>
                  <a:pt x="553" y="182"/>
                </a:lnTo>
                <a:lnTo>
                  <a:pt x="609" y="206"/>
                </a:lnTo>
                <a:lnTo>
                  <a:pt x="648" y="262"/>
                </a:lnTo>
                <a:lnTo>
                  <a:pt x="609" y="301"/>
                </a:lnTo>
                <a:lnTo>
                  <a:pt x="640" y="349"/>
                </a:lnTo>
                <a:lnTo>
                  <a:pt x="664" y="349"/>
                </a:lnTo>
                <a:lnTo>
                  <a:pt x="672" y="380"/>
                </a:lnTo>
                <a:lnTo>
                  <a:pt x="664" y="428"/>
                </a:lnTo>
                <a:lnTo>
                  <a:pt x="585" y="531"/>
                </a:lnTo>
                <a:lnTo>
                  <a:pt x="530" y="587"/>
                </a:lnTo>
                <a:lnTo>
                  <a:pt x="459" y="618"/>
                </a:lnTo>
                <a:lnTo>
                  <a:pt x="308" y="634"/>
                </a:lnTo>
                <a:lnTo>
                  <a:pt x="213" y="634"/>
                </a:lnTo>
                <a:lnTo>
                  <a:pt x="119" y="626"/>
                </a:lnTo>
                <a:lnTo>
                  <a:pt x="126" y="697"/>
                </a:lnTo>
                <a:lnTo>
                  <a:pt x="111" y="745"/>
                </a:lnTo>
                <a:lnTo>
                  <a:pt x="103" y="761"/>
                </a:lnTo>
                <a:lnTo>
                  <a:pt x="103" y="801"/>
                </a:lnTo>
                <a:lnTo>
                  <a:pt x="119" y="808"/>
                </a:lnTo>
                <a:lnTo>
                  <a:pt x="111" y="848"/>
                </a:lnTo>
                <a:lnTo>
                  <a:pt x="63" y="856"/>
                </a:lnTo>
                <a:lnTo>
                  <a:pt x="55" y="832"/>
                </a:lnTo>
                <a:lnTo>
                  <a:pt x="0" y="824"/>
                </a:lnTo>
                <a:lnTo>
                  <a:pt x="0" y="135"/>
                </a:lnTo>
                <a:lnTo>
                  <a:pt x="190" y="135"/>
                </a:lnTo>
                <a:lnTo>
                  <a:pt x="269" y="40"/>
                </a:lnTo>
                <a:lnTo>
                  <a:pt x="308" y="40"/>
                </a:lnTo>
                <a:lnTo>
                  <a:pt x="332" y="0"/>
                </a:lnTo>
              </a:path>
            </a:pathLst>
          </a:custGeom>
          <a:noFill/>
          <a:ln w="76200" cap="rnd">
            <a:solidFill>
              <a:srgbClr val="7A86C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642915" eaLnBrk="1" hangingPunct="1">
              <a:defRPr/>
            </a:pPr>
            <a:endParaRPr lang="es-AR" altLang="es-ES_tradnl" sz="1846" kern="1200">
              <a:solidFill>
                <a:prstClr val="black"/>
              </a:solidFill>
              <a:cs typeface="+mn-cs"/>
            </a:endParaRPr>
          </a:p>
        </p:txBody>
      </p:sp>
      <p:sp>
        <p:nvSpPr>
          <p:cNvPr id="40" name="3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6430-44F8-4094-9C6C-5637AEE329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56" name="55 Grupo"/>
          <p:cNvGrpSpPr/>
          <p:nvPr/>
        </p:nvGrpSpPr>
        <p:grpSpPr>
          <a:xfrm>
            <a:off x="1136576" y="2343966"/>
            <a:ext cx="2483438" cy="1301058"/>
            <a:chOff x="1228670" y="2138058"/>
            <a:chExt cx="2483438" cy="1301058"/>
          </a:xfrm>
        </p:grpSpPr>
        <p:grpSp>
          <p:nvGrpSpPr>
            <p:cNvPr id="112" name="111 Grupo"/>
            <p:cNvGrpSpPr/>
            <p:nvPr/>
          </p:nvGrpSpPr>
          <p:grpSpPr>
            <a:xfrm>
              <a:off x="1257364" y="2138058"/>
              <a:ext cx="2340000" cy="1301058"/>
              <a:chOff x="1452538" y="2137819"/>
              <a:chExt cx="2419320" cy="1362619"/>
            </a:xfrm>
          </p:grpSpPr>
          <p:sp>
            <p:nvSpPr>
              <p:cNvPr id="107" name="106 Elipse"/>
              <p:cNvSpPr/>
              <p:nvPr/>
            </p:nvSpPr>
            <p:spPr>
              <a:xfrm>
                <a:off x="1482356" y="3286124"/>
                <a:ext cx="756000" cy="214314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72763" hangingPunct="1"/>
                <a:endParaRPr lang="es-ES" sz="17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108 Elipse"/>
              <p:cNvSpPr/>
              <p:nvPr/>
            </p:nvSpPr>
            <p:spPr>
              <a:xfrm>
                <a:off x="1666852" y="3321000"/>
                <a:ext cx="360000" cy="108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72763" hangingPunct="1"/>
                <a:endParaRPr lang="es-ES" sz="1700" kern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02" name="101 Grupo"/>
              <p:cNvGrpSpPr/>
              <p:nvPr/>
            </p:nvGrpSpPr>
            <p:grpSpPr>
              <a:xfrm>
                <a:off x="1452538" y="2137819"/>
                <a:ext cx="2419320" cy="1260239"/>
                <a:chOff x="1381100" y="2137819"/>
                <a:chExt cx="2419320" cy="1260239"/>
              </a:xfrm>
            </p:grpSpPr>
            <p:sp>
              <p:nvSpPr>
                <p:cNvPr id="100" name="99 Triángulo rectángulo"/>
                <p:cNvSpPr/>
                <p:nvPr/>
              </p:nvSpPr>
              <p:spPr>
                <a:xfrm rot="10800000">
                  <a:off x="1381100" y="2786058"/>
                  <a:ext cx="432000" cy="612000"/>
                </a:xfrm>
                <a:prstGeom prst="rtTriangl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872763" hangingPunct="1"/>
                  <a:endParaRPr lang="es-ES" sz="1700" kern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9" name="98 Rectángulo"/>
                <p:cNvSpPr/>
                <p:nvPr/>
              </p:nvSpPr>
              <p:spPr>
                <a:xfrm>
                  <a:off x="1381100" y="2137819"/>
                  <a:ext cx="2419320" cy="678661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872763" hangingPunct="1"/>
                  <a:endParaRPr lang="es-ES" sz="1700" kern="1200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101" name="100 CuadroTexto"/>
            <p:cNvSpPr txBox="1"/>
            <p:nvPr/>
          </p:nvSpPr>
          <p:spPr>
            <a:xfrm>
              <a:off x="1228670" y="2170505"/>
              <a:ext cx="1260000" cy="64633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defTabSz="872763" hangingPunct="1"/>
              <a:r>
                <a:rPr lang="es-ES" sz="1800" b="1" kern="1200" dirty="0">
                  <a:solidFill>
                    <a:prstClr val="white"/>
                  </a:solidFill>
                  <a:ea typeface="+mn-ea"/>
                  <a:cs typeface="+mn-cs"/>
                </a:rPr>
                <a:t>PROMEDIO NACIONAL</a:t>
              </a:r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2338555" y="2205129"/>
              <a:ext cx="1373553" cy="584775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defTabSz="872763" hangingPunct="1"/>
              <a:r>
                <a:rPr lang="es-ES" sz="3200" b="1" kern="1200" dirty="0">
                  <a:solidFill>
                    <a:prstClr val="white"/>
                  </a:solidFill>
                  <a:ea typeface="+mn-ea"/>
                  <a:cs typeface="+mn-cs"/>
                </a:rPr>
                <a:t> 2,6%</a:t>
              </a: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4526796" y="2776013"/>
            <a:ext cx="2499472" cy="1301059"/>
            <a:chOff x="1221894" y="2138061"/>
            <a:chExt cx="2499472" cy="1301059"/>
          </a:xfrm>
        </p:grpSpPr>
        <p:grpSp>
          <p:nvGrpSpPr>
            <p:cNvPr id="79" name="111 Grupo"/>
            <p:cNvGrpSpPr/>
            <p:nvPr/>
          </p:nvGrpSpPr>
          <p:grpSpPr>
            <a:xfrm>
              <a:off x="1257364" y="2138061"/>
              <a:ext cx="2340000" cy="1301059"/>
              <a:chOff x="1452538" y="2137819"/>
              <a:chExt cx="2419320" cy="1362619"/>
            </a:xfrm>
          </p:grpSpPr>
          <p:sp>
            <p:nvSpPr>
              <p:cNvPr id="82" name="81 Elipse"/>
              <p:cNvSpPr/>
              <p:nvPr/>
            </p:nvSpPr>
            <p:spPr>
              <a:xfrm>
                <a:off x="1482356" y="3286124"/>
                <a:ext cx="756000" cy="214314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72763" hangingPunct="1"/>
                <a:endParaRPr lang="es-ES" sz="1700" kern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87 Elipse"/>
              <p:cNvSpPr/>
              <p:nvPr/>
            </p:nvSpPr>
            <p:spPr>
              <a:xfrm>
                <a:off x="1666852" y="3321000"/>
                <a:ext cx="360000" cy="108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72763" hangingPunct="1"/>
                <a:endParaRPr lang="es-ES" sz="1700" kern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9" name="101 Grupo"/>
              <p:cNvGrpSpPr/>
              <p:nvPr/>
            </p:nvGrpSpPr>
            <p:grpSpPr>
              <a:xfrm>
                <a:off x="1452538" y="2137819"/>
                <a:ext cx="2419320" cy="1260239"/>
                <a:chOff x="1381100" y="2137819"/>
                <a:chExt cx="2419320" cy="1260239"/>
              </a:xfrm>
            </p:grpSpPr>
            <p:sp>
              <p:nvSpPr>
                <p:cNvPr id="90" name="89 Triángulo rectángulo"/>
                <p:cNvSpPr/>
                <p:nvPr/>
              </p:nvSpPr>
              <p:spPr>
                <a:xfrm rot="10800000">
                  <a:off x="1381100" y="2786058"/>
                  <a:ext cx="432000" cy="612000"/>
                </a:xfrm>
                <a:prstGeom prst="rtTriangl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872763" hangingPunct="1"/>
                  <a:endParaRPr lang="es-ES" sz="1700" kern="1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" name="90 Rectángulo"/>
                <p:cNvSpPr/>
                <p:nvPr/>
              </p:nvSpPr>
              <p:spPr>
                <a:xfrm>
                  <a:off x="1381100" y="2137819"/>
                  <a:ext cx="2419320" cy="67866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872763" hangingPunct="1"/>
                  <a:endParaRPr lang="es-ES" sz="1700" kern="1200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80" name="79 CuadroTexto"/>
            <p:cNvSpPr txBox="1"/>
            <p:nvPr/>
          </p:nvSpPr>
          <p:spPr>
            <a:xfrm>
              <a:off x="1221894" y="2170505"/>
              <a:ext cx="1440000" cy="64633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defTabSz="872763" hangingPunct="1"/>
              <a:r>
                <a:rPr lang="es-ES" sz="1800" b="1" kern="1200" dirty="0">
                  <a:solidFill>
                    <a:prstClr val="white"/>
                  </a:solidFill>
                  <a:ea typeface="+mn-ea"/>
                  <a:cs typeface="+mn-cs"/>
                </a:rPr>
                <a:t>PROMEDIO PCIA. BS. AS.</a:t>
              </a: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2512194" y="2178934"/>
              <a:ext cx="1209172" cy="584775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defTabSz="872763" hangingPunct="1"/>
              <a:r>
                <a:rPr lang="es-ES" sz="3200" b="1" kern="1200" dirty="0">
                  <a:solidFill>
                    <a:prstClr val="white"/>
                  </a:solidFill>
                  <a:ea typeface="+mn-ea"/>
                  <a:cs typeface="+mn-cs"/>
                </a:rPr>
                <a:t>-0,6%</a:t>
              </a: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6882966" y="1808920"/>
            <a:ext cx="2678546" cy="900000"/>
            <a:chOff x="6738950" y="2352934"/>
            <a:chExt cx="2678546" cy="724496"/>
          </a:xfrm>
        </p:grpSpPr>
        <p:cxnSp>
          <p:nvCxnSpPr>
            <p:cNvPr id="63" name="62 Conector recto"/>
            <p:cNvCxnSpPr/>
            <p:nvPr/>
          </p:nvCxnSpPr>
          <p:spPr>
            <a:xfrm rot="5400000">
              <a:off x="6522388" y="2640934"/>
              <a:ext cx="576000" cy="0"/>
            </a:xfrm>
            <a:prstGeom prst="line">
              <a:avLst/>
            </a:prstGeom>
            <a:ln w="28575">
              <a:solidFill>
                <a:srgbClr val="60A2D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63 Conector recto"/>
            <p:cNvCxnSpPr/>
            <p:nvPr/>
          </p:nvCxnSpPr>
          <p:spPr>
            <a:xfrm rot="5400000">
              <a:off x="6450950" y="2640934"/>
              <a:ext cx="576000" cy="0"/>
            </a:xfrm>
            <a:prstGeom prst="line">
              <a:avLst/>
            </a:prstGeom>
            <a:ln w="28575">
              <a:solidFill>
                <a:srgbClr val="60A2D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109 Paralelogramo"/>
            <p:cNvSpPr/>
            <p:nvPr/>
          </p:nvSpPr>
          <p:spPr>
            <a:xfrm rot="5400000">
              <a:off x="6611826" y="2627430"/>
              <a:ext cx="720000" cy="180000"/>
            </a:xfrm>
            <a:prstGeom prst="parallelogram">
              <a:avLst>
                <a:gd name="adj" fmla="val 68326"/>
              </a:avLst>
            </a:prstGeom>
            <a:solidFill>
              <a:srgbClr val="60A2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72763" hangingPunct="1"/>
              <a:endParaRPr lang="es-ES" sz="1700" kern="1200">
                <a:solidFill>
                  <a:prstClr val="white"/>
                </a:solidFill>
              </a:endParaRPr>
            </a:p>
          </p:txBody>
        </p:sp>
        <p:grpSp>
          <p:nvGrpSpPr>
            <p:cNvPr id="125" name="124 Grupo"/>
            <p:cNvGrpSpPr/>
            <p:nvPr/>
          </p:nvGrpSpPr>
          <p:grpSpPr>
            <a:xfrm>
              <a:off x="7024702" y="2495810"/>
              <a:ext cx="2392794" cy="576000"/>
              <a:chOff x="6962256" y="2495810"/>
              <a:chExt cx="2392794" cy="576000"/>
            </a:xfrm>
          </p:grpSpPr>
          <p:sp>
            <p:nvSpPr>
              <p:cNvPr id="93" name="92 Rectángulo"/>
              <p:cNvSpPr/>
              <p:nvPr/>
            </p:nvSpPr>
            <p:spPr>
              <a:xfrm>
                <a:off x="7024702" y="2495810"/>
                <a:ext cx="2232000" cy="576000"/>
              </a:xfrm>
              <a:prstGeom prst="rect">
                <a:avLst/>
              </a:prstGeom>
              <a:solidFill>
                <a:srgbClr val="60A2D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72763" hangingPunct="1"/>
                <a:endParaRPr lang="es-ES" sz="1700" kern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9" name="58 Grupo"/>
              <p:cNvGrpSpPr/>
              <p:nvPr/>
            </p:nvGrpSpPr>
            <p:grpSpPr>
              <a:xfrm>
                <a:off x="6962256" y="2530871"/>
                <a:ext cx="2392794" cy="520293"/>
                <a:chOff x="6747942" y="1671929"/>
                <a:chExt cx="2392794" cy="520293"/>
              </a:xfrm>
              <a:effectLst/>
            </p:grpSpPr>
            <p:sp>
              <p:nvSpPr>
                <p:cNvPr id="119" name="118 CuadroTexto"/>
                <p:cNvSpPr txBox="1"/>
                <p:nvPr/>
              </p:nvSpPr>
              <p:spPr>
                <a:xfrm>
                  <a:off x="6747942" y="1671929"/>
                  <a:ext cx="1296000" cy="520293"/>
                </a:xfrm>
                <a:prstGeom prst="rect">
                  <a:avLst/>
                </a:prstGeom>
                <a:noFill/>
                <a:effectLst/>
              </p:spPr>
              <p:txBody>
                <a:bodyPr wrap="square" rtlCol="0">
                  <a:spAutoFit/>
                </a:bodyPr>
                <a:lstStyle/>
                <a:p>
                  <a:pPr defTabSz="872763" hangingPunct="1"/>
                  <a:r>
                    <a:rPr lang="es-ES" sz="1800" b="1" kern="1200" dirty="0">
                      <a:solidFill>
                        <a:prstClr val="white"/>
                      </a:solidFill>
                      <a:ea typeface="+mn-ea"/>
                      <a:cs typeface="+mn-cs"/>
                    </a:rPr>
                    <a:t>PROMEDIO AMBA</a:t>
                  </a:r>
                </a:p>
              </p:txBody>
            </p:sp>
            <p:sp>
              <p:nvSpPr>
                <p:cNvPr id="98" name="97 CuadroTexto"/>
                <p:cNvSpPr txBox="1"/>
                <p:nvPr/>
              </p:nvSpPr>
              <p:spPr>
                <a:xfrm>
                  <a:off x="7951940" y="1689780"/>
                  <a:ext cx="1188796" cy="470741"/>
                </a:xfrm>
                <a:prstGeom prst="rect">
                  <a:avLst/>
                </a:prstGeom>
                <a:noFill/>
                <a:effectLst/>
              </p:spPr>
              <p:txBody>
                <a:bodyPr wrap="square" rtlCol="0">
                  <a:spAutoFit/>
                </a:bodyPr>
                <a:lstStyle/>
                <a:p>
                  <a:pPr defTabSz="872763" hangingPunct="1"/>
                  <a:r>
                    <a:rPr lang="es-ES" sz="3200" b="1" kern="1200" dirty="0">
                      <a:solidFill>
                        <a:prstClr val="white"/>
                      </a:solidFill>
                      <a:ea typeface="+mn-ea"/>
                      <a:cs typeface="+mn-cs"/>
                    </a:rPr>
                    <a:t>-0,1%</a:t>
                  </a:r>
                </a:p>
              </p:txBody>
            </p:sp>
          </p:grpSp>
        </p:grpSp>
      </p:grpSp>
      <p:grpSp>
        <p:nvGrpSpPr>
          <p:cNvPr id="129" name="128 Grupo"/>
          <p:cNvGrpSpPr/>
          <p:nvPr/>
        </p:nvGrpSpPr>
        <p:grpSpPr>
          <a:xfrm>
            <a:off x="6801530" y="3681128"/>
            <a:ext cx="2687973" cy="900000"/>
            <a:chOff x="6738950" y="3143248"/>
            <a:chExt cx="2687972" cy="720000"/>
          </a:xfrm>
        </p:grpSpPr>
        <p:sp>
          <p:nvSpPr>
            <p:cNvPr id="94" name="93 Rectángulo"/>
            <p:cNvSpPr/>
            <p:nvPr/>
          </p:nvSpPr>
          <p:spPr>
            <a:xfrm>
              <a:off x="7096140" y="3286124"/>
              <a:ext cx="2232000" cy="576000"/>
            </a:xfrm>
            <a:prstGeom prst="rect">
              <a:avLst/>
            </a:prstGeom>
            <a:solidFill>
              <a:srgbClr val="0067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72763" hangingPunct="1"/>
              <a:endParaRPr lang="es-ES" sz="1700" kern="1200">
                <a:solidFill>
                  <a:prstClr val="white"/>
                </a:solidFill>
              </a:endParaRPr>
            </a:p>
          </p:txBody>
        </p:sp>
        <p:grpSp>
          <p:nvGrpSpPr>
            <p:cNvPr id="128" name="127 Grupo"/>
            <p:cNvGrpSpPr/>
            <p:nvPr/>
          </p:nvGrpSpPr>
          <p:grpSpPr>
            <a:xfrm>
              <a:off x="6738950" y="3143248"/>
              <a:ext cx="2687972" cy="720000"/>
              <a:chOff x="6738950" y="3280504"/>
              <a:chExt cx="2687972" cy="720000"/>
            </a:xfrm>
          </p:grpSpPr>
          <p:grpSp>
            <p:nvGrpSpPr>
              <p:cNvPr id="60" name="59 Grupo"/>
              <p:cNvGrpSpPr/>
              <p:nvPr/>
            </p:nvGrpSpPr>
            <p:grpSpPr>
              <a:xfrm>
                <a:off x="7051148" y="3424440"/>
                <a:ext cx="2375774" cy="541867"/>
                <a:chOff x="6855380" y="2956259"/>
                <a:chExt cx="2375774" cy="541867"/>
              </a:xfrm>
            </p:grpSpPr>
            <p:sp>
              <p:nvSpPr>
                <p:cNvPr id="51" name="50 CuadroTexto"/>
                <p:cNvSpPr txBox="1"/>
                <p:nvPr/>
              </p:nvSpPr>
              <p:spPr>
                <a:xfrm>
                  <a:off x="6855380" y="2981061"/>
                  <a:ext cx="1473752" cy="5170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defTabSz="872763" hangingPunct="1"/>
                  <a:r>
                    <a:rPr lang="es-ES" sz="1800" b="1" kern="1200" dirty="0">
                      <a:solidFill>
                        <a:prstClr val="white"/>
                      </a:solidFill>
                      <a:ea typeface="+mn-ea"/>
                      <a:cs typeface="+mn-cs"/>
                    </a:rPr>
                    <a:t>INTERIOR PCIA. BS. AS.</a:t>
                  </a:r>
                </a:p>
              </p:txBody>
            </p:sp>
            <p:sp>
              <p:nvSpPr>
                <p:cNvPr id="52" name="51 CuadroTexto"/>
                <p:cNvSpPr txBox="1"/>
                <p:nvPr/>
              </p:nvSpPr>
              <p:spPr>
                <a:xfrm>
                  <a:off x="8043416" y="2956259"/>
                  <a:ext cx="1187738" cy="467820"/>
                </a:xfrm>
                <a:prstGeom prst="rect">
                  <a:avLst/>
                </a:prstGeom>
                <a:noFill/>
                <a:effectLst/>
              </p:spPr>
              <p:txBody>
                <a:bodyPr wrap="square" rtlCol="0">
                  <a:spAutoFit/>
                </a:bodyPr>
                <a:lstStyle/>
                <a:p>
                  <a:pPr defTabSz="872763" hangingPunct="1"/>
                  <a:r>
                    <a:rPr lang="es-ES" sz="3200" b="1" kern="1200" dirty="0">
                      <a:solidFill>
                        <a:prstClr val="white"/>
                      </a:solidFill>
                      <a:ea typeface="+mn-ea"/>
                      <a:cs typeface="+mn-cs"/>
                    </a:rPr>
                    <a:t>-1,6%</a:t>
                  </a:r>
                </a:p>
              </p:txBody>
            </p:sp>
          </p:grpSp>
          <p:cxnSp>
            <p:nvCxnSpPr>
              <p:cNvPr id="65" name="64 Conector recto"/>
              <p:cNvCxnSpPr/>
              <p:nvPr/>
            </p:nvCxnSpPr>
            <p:spPr>
              <a:xfrm rot="5400000">
                <a:off x="6450950" y="3569628"/>
                <a:ext cx="576000" cy="0"/>
              </a:xfrm>
              <a:prstGeom prst="line">
                <a:avLst/>
              </a:prstGeom>
              <a:ln w="28575">
                <a:solidFill>
                  <a:srgbClr val="0067AB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65 Conector recto"/>
              <p:cNvCxnSpPr/>
              <p:nvPr/>
            </p:nvCxnSpPr>
            <p:spPr>
              <a:xfrm rot="5400000">
                <a:off x="6522388" y="3569628"/>
                <a:ext cx="576000" cy="0"/>
              </a:xfrm>
              <a:prstGeom prst="line">
                <a:avLst/>
              </a:prstGeom>
              <a:ln w="28575">
                <a:solidFill>
                  <a:srgbClr val="0067AB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125 Paralelogramo"/>
              <p:cNvSpPr/>
              <p:nvPr/>
            </p:nvSpPr>
            <p:spPr>
              <a:xfrm rot="5400000">
                <a:off x="6611826" y="3550504"/>
                <a:ext cx="720000" cy="180000"/>
              </a:xfrm>
              <a:prstGeom prst="parallelogram">
                <a:avLst>
                  <a:gd name="adj" fmla="val 68326"/>
                </a:avLst>
              </a:prstGeom>
              <a:solidFill>
                <a:srgbClr val="0067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72763" hangingPunct="1"/>
                <a:endParaRPr lang="es-ES" sz="1700" kern="120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68" name="Text Box 951"/>
          <p:cNvSpPr txBox="1">
            <a:spLocks noChangeArrowheads="1"/>
          </p:cNvSpPr>
          <p:nvPr/>
        </p:nvSpPr>
        <p:spPr bwMode="auto">
          <a:xfrm>
            <a:off x="509826" y="152728"/>
            <a:ext cx="6372000" cy="828000"/>
          </a:xfrm>
          <a:prstGeom prst="rect">
            <a:avLst/>
          </a:prstGeom>
          <a:solidFill>
            <a:srgbClr val="716CCE">
              <a:alpha val="80000"/>
            </a:srgb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s-AR" sz="2400" dirty="0">
                <a:solidFill>
                  <a:schemeClr val="bg1"/>
                </a:solidFill>
                <a:latin typeface="DIN-Medium"/>
                <a:ea typeface="DIN-Medium"/>
                <a:cs typeface="DIN-Medium"/>
                <a:sym typeface="DIN-Regular"/>
              </a:rPr>
              <a:t>ACTIVIDAD METALÚRGICA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(VAR. INTERANUAL NOVIEMBRE 2020)</a:t>
            </a:r>
            <a:endParaRPr lang="es-ES" sz="2400" dirty="0">
              <a:solidFill>
                <a:schemeClr val="bg1"/>
              </a:solidFill>
            </a:endParaRPr>
          </a:p>
          <a:p>
            <a:pPr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 </a:t>
            </a:r>
            <a:endParaRPr lang="es-ES" sz="2000" dirty="0">
              <a:effectLst/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617" y="116631"/>
            <a:ext cx="2130731" cy="137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59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7384"/>
            <a:ext cx="9906000" cy="687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7" name="Picture 3" descr="tapa-ppt-01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3978" y="697357"/>
            <a:ext cx="6475322" cy="63413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Picture 3" descr="tapa-ppt-01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658" y="919864"/>
            <a:ext cx="6552728" cy="641718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Text Box 951"/>
          <p:cNvSpPr txBox="1">
            <a:spLocks noChangeArrowheads="1"/>
          </p:cNvSpPr>
          <p:nvPr/>
        </p:nvSpPr>
        <p:spPr bwMode="auto">
          <a:xfrm>
            <a:off x="483448" y="269344"/>
            <a:ext cx="6485776" cy="650520"/>
          </a:xfrm>
          <a:prstGeom prst="rect">
            <a:avLst/>
          </a:prstGeom>
          <a:solidFill>
            <a:srgbClr val="716CCE">
              <a:alpha val="80000"/>
            </a:srgb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s-ES" sz="2000" dirty="0">
                <a:solidFill>
                  <a:schemeClr val="bg1"/>
                </a:solidFill>
                <a:latin typeface="DIN-Medium"/>
                <a:ea typeface="DIN-Medium"/>
                <a:cs typeface="DIN-Medium"/>
              </a:rPr>
              <a:t>EVOLUCIÓN DE LA ACTIVIDAD METALÚRGICA</a:t>
            </a:r>
            <a:r>
              <a:rPr lang="en-US" sz="2000" dirty="0">
                <a:effectLst/>
                <a:latin typeface="DIN-Medium"/>
                <a:ea typeface="Arial Unicode MS" panose="020B0604020202020204" pitchFamily="34" charset="-128"/>
              </a:rPr>
              <a:t> </a:t>
            </a:r>
            <a:endParaRPr lang="es-ES" sz="2000" dirty="0">
              <a:effectLst/>
              <a:latin typeface="DIN-Medium"/>
              <a:ea typeface="Arial Unicode MS" panose="020B0604020202020204" pitchFamily="34" charset="-128"/>
            </a:endParaRPr>
          </a:p>
        </p:txBody>
      </p:sp>
      <p:sp>
        <p:nvSpPr>
          <p:cNvPr id="25" name="9 CuadroTexto"/>
          <p:cNvSpPr txBox="1"/>
          <p:nvPr/>
        </p:nvSpPr>
        <p:spPr>
          <a:xfrm>
            <a:off x="1137368" y="6513296"/>
            <a:ext cx="7056784" cy="3000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9529" tIns="49529" rIns="49529" bIns="49529" numCol="1" spcCol="38100" rtlCol="0" anchor="t">
            <a:spAutoFit/>
          </a:bodyPr>
          <a:lstStyle/>
          <a:p>
            <a:pPr algn="ctr"/>
            <a:r>
              <a:rPr lang="es-AR" altLang="es-A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Fuente: Departamento de Estudios Económicos de ADIMRA</a:t>
            </a:r>
            <a:r>
              <a:rPr lang="es-ES" altLang="es-A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en base a relevamientos propios</a:t>
            </a:r>
            <a:endParaRPr lang="es-AR" altLang="es-AR" sz="13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116632"/>
            <a:ext cx="1940076" cy="1251274"/>
          </a:xfrm>
          <a:prstGeom prst="rect">
            <a:avLst/>
          </a:prstGeom>
        </p:spPr>
      </p:pic>
      <p:graphicFrame>
        <p:nvGraphicFramePr>
          <p:cNvPr id="12" name="3 Gráfico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083430"/>
              </p:ext>
            </p:extLst>
          </p:nvPr>
        </p:nvGraphicFramePr>
        <p:xfrm>
          <a:off x="335292" y="1275441"/>
          <a:ext cx="9006056" cy="5206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685746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12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12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12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12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12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12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12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"/>
                                        <p:tgtEl>
                                          <p:spTgt spid="12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"/>
                                        <p:tgtEl>
                                          <p:spTgt spid="12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"/>
                                        <p:tgtEl>
                                          <p:spTgt spid="12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"/>
                                        <p:tgtEl>
                                          <p:spTgt spid="12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"/>
                                        <p:tgtEl>
                                          <p:spTgt spid="12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"/>
                                        <p:tgtEl>
                                          <p:spTgt spid="12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"/>
                                        <p:tgtEl>
                                          <p:spTgt spid="12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"/>
                                        <p:tgtEl>
                                          <p:spTgt spid="12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"/>
                                        <p:tgtEl>
                                          <p:spTgt spid="12">
                                            <p:graphicEl>
                                              <a:chart seriesIdx="1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4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"/>
                                        <p:tgtEl>
                                          <p:spTgt spid="12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"/>
                                        <p:tgtEl>
                                          <p:spTgt spid="12">
                                            <p:graphicEl>
                                              <a:chart seriesIdx="1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9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"/>
                                        <p:tgtEl>
                                          <p:spTgt spid="12">
                                            <p:graphicEl>
                                              <a:chart seriesIdx="0" categoryIdx="9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9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"/>
                                        <p:tgtEl>
                                          <p:spTgt spid="12">
                                            <p:graphicEl>
                                              <a:chart seriesIdx="1" categoryIdx="9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2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"/>
                                        <p:tgtEl>
                                          <p:spTgt spid="12">
                                            <p:graphicEl>
                                              <a:chart seriesIdx="0" categoryIdx="1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4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"/>
                                        <p:tgtEl>
                                          <p:spTgt spid="12">
                                            <p:graphicEl>
                                              <a:chart seriesIdx="1" categoryIdx="1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6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"/>
                                        <p:tgtEl>
                                          <p:spTgt spid="12">
                                            <p:graphicEl>
                                              <a:chart seriesIdx="0" categoryIdx="1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8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"/>
                                        <p:tgtEl>
                                          <p:spTgt spid="12">
                                            <p:graphicEl>
                                              <a:chart seriesIdx="1" categoryIdx="1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"/>
                                        <p:tgtEl>
                                          <p:spTgt spid="12">
                                            <p:graphicEl>
                                              <a:chart seriesIdx="0" categoryIdx="1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2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"/>
                                        <p:tgtEl>
                                          <p:spTgt spid="12">
                                            <p:graphicEl>
                                              <a:chart seriesIdx="1" categoryIdx="1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4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"/>
                                        <p:tgtEl>
                                          <p:spTgt spid="12">
                                            <p:graphicEl>
                                              <a:chart seriesIdx="0" categoryIdx="1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6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"/>
                                        <p:tgtEl>
                                          <p:spTgt spid="12">
                                            <p:graphicEl>
                                              <a:chart seriesIdx="1" categoryIdx="1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8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"/>
                                        <p:tgtEl>
                                          <p:spTgt spid="12">
                                            <p:graphicEl>
                                              <a:chart seriesIdx="0" categoryIdx="1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0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"/>
                                        <p:tgtEl>
                                          <p:spTgt spid="12">
                                            <p:graphicEl>
                                              <a:chart seriesIdx="1" categoryIdx="1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62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"/>
                                        <p:tgtEl>
                                          <p:spTgt spid="12">
                                            <p:graphicEl>
                                              <a:chart seriesIdx="0" categoryIdx="1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4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"/>
                                        <p:tgtEl>
                                          <p:spTgt spid="12">
                                            <p:graphicEl>
                                              <a:chart seriesIdx="1" categoryIdx="1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66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"/>
                                        <p:tgtEl>
                                          <p:spTgt spid="12">
                                            <p:graphicEl>
                                              <a:chart seriesIdx="0" categoryIdx="1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8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"/>
                                        <p:tgtEl>
                                          <p:spTgt spid="12">
                                            <p:graphicEl>
                                              <a:chart seriesIdx="1" categoryIdx="1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7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"/>
                                        <p:tgtEl>
                                          <p:spTgt spid="12">
                                            <p:graphicEl>
                                              <a:chart seriesIdx="0" categoryIdx="1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72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"/>
                                        <p:tgtEl>
                                          <p:spTgt spid="12">
                                            <p:graphicEl>
                                              <a:chart seriesIdx="1" categoryIdx="1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4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"/>
                                        <p:tgtEl>
                                          <p:spTgt spid="12">
                                            <p:graphicEl>
                                              <a:chart seriesIdx="0" categoryIdx="1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7600"/>
                            </p:stCondLst>
                            <p:childTnLst>
                              <p:par>
                                <p:cTn id="1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"/>
                                        <p:tgtEl>
                                          <p:spTgt spid="12">
                                            <p:graphicEl>
                                              <a:chart seriesIdx="1" categoryIdx="1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78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9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"/>
                                        <p:tgtEl>
                                          <p:spTgt spid="12">
                                            <p:graphicEl>
                                              <a:chart seriesIdx="0" categoryIdx="19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8000"/>
                            </p:stCondLst>
                            <p:childTnLst>
                              <p:par>
                                <p:cTn id="1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9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"/>
                                        <p:tgtEl>
                                          <p:spTgt spid="12">
                                            <p:graphicEl>
                                              <a:chart seriesIdx="1" categoryIdx="19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82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2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"/>
                                        <p:tgtEl>
                                          <p:spTgt spid="12">
                                            <p:graphicEl>
                                              <a:chart seriesIdx="0" categoryIdx="2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84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2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"/>
                                        <p:tgtEl>
                                          <p:spTgt spid="12">
                                            <p:graphicEl>
                                              <a:chart seriesIdx="1" categoryIdx="2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Chart bld="categoryEl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99392"/>
            <a:ext cx="9906000" cy="698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7" name="Picture 3" descr="tapa-ppt-01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278" y="592512"/>
            <a:ext cx="6833042" cy="669170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12 Rectángulo"/>
          <p:cNvSpPr/>
          <p:nvPr/>
        </p:nvSpPr>
        <p:spPr>
          <a:xfrm>
            <a:off x="591086" y="1412776"/>
            <a:ext cx="8867844" cy="5328000"/>
          </a:xfrm>
          <a:prstGeom prst="rect">
            <a:avLst/>
          </a:prstGeom>
          <a:solidFill>
            <a:schemeClr val="bg1">
              <a:lumMod val="95000"/>
              <a:alpha val="57000"/>
            </a:schemeClr>
          </a:solidFill>
          <a:ln>
            <a:noFill/>
          </a:ln>
          <a:effectLst>
            <a:outerShdw blurRad="1270000" dist="50800" dir="540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4000" dirty="0">
              <a:solidFill>
                <a:srgbClr val="0070C0"/>
              </a:solidFill>
            </a:endParaRPr>
          </a:p>
        </p:txBody>
      </p:sp>
      <p:sp>
        <p:nvSpPr>
          <p:cNvPr id="25" name="9 CuadroTexto"/>
          <p:cNvSpPr txBox="1"/>
          <p:nvPr/>
        </p:nvSpPr>
        <p:spPr>
          <a:xfrm>
            <a:off x="1496616" y="6441288"/>
            <a:ext cx="7056784" cy="3000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9529" tIns="49529" rIns="49529" bIns="49529" numCol="1" spcCol="38100" rtlCol="0" anchor="t">
            <a:spAutoFit/>
          </a:bodyPr>
          <a:lstStyle/>
          <a:p>
            <a:pPr algn="ctr"/>
            <a:r>
              <a:rPr lang="es-AR" altLang="es-A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Fuente: Departamento de Estudios Económicos de ADIMRA</a:t>
            </a:r>
            <a:r>
              <a:rPr lang="es-ES" altLang="es-A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en base a relevamientos propios</a:t>
            </a:r>
            <a:endParaRPr lang="es-AR" altLang="es-AR" sz="13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256" y="116632"/>
            <a:ext cx="2006361" cy="129402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889545" y="1556792"/>
            <a:ext cx="4996710" cy="1512168"/>
            <a:chOff x="1004497" y="1783811"/>
            <a:chExt cx="4996710" cy="1512168"/>
          </a:xfrm>
        </p:grpSpPr>
        <p:grpSp>
          <p:nvGrpSpPr>
            <p:cNvPr id="26" name="Group 25"/>
            <p:cNvGrpSpPr/>
            <p:nvPr/>
          </p:nvGrpSpPr>
          <p:grpSpPr>
            <a:xfrm>
              <a:off x="1004497" y="1783811"/>
              <a:ext cx="4996710" cy="1512168"/>
              <a:chOff x="514852" y="1406883"/>
              <a:chExt cx="4996710" cy="1512168"/>
            </a:xfrm>
          </p:grpSpPr>
          <p:sp>
            <p:nvSpPr>
              <p:cNvPr id="35" name="27 Elipse"/>
              <p:cNvSpPr/>
              <p:nvPr/>
            </p:nvSpPr>
            <p:spPr>
              <a:xfrm>
                <a:off x="514852" y="1714488"/>
                <a:ext cx="1152000" cy="1152000"/>
              </a:xfrm>
              <a:prstGeom prst="ellipse">
                <a:avLst/>
              </a:prstGeom>
              <a:noFill/>
              <a:ln w="76200" cmpd="dbl">
                <a:solidFill>
                  <a:srgbClr val="61D6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2000"/>
              </a:p>
            </p:txBody>
          </p:sp>
          <p:sp>
            <p:nvSpPr>
              <p:cNvPr id="37" name="32 CuadroTexto"/>
              <p:cNvSpPr txBox="1"/>
              <p:nvPr/>
            </p:nvSpPr>
            <p:spPr>
              <a:xfrm>
                <a:off x="1354171" y="1406883"/>
                <a:ext cx="358344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800" b="1" dirty="0">
                    <a:solidFill>
                      <a:srgbClr val="29AEC9"/>
                    </a:solidFill>
                    <a:latin typeface="+mj-lt"/>
                  </a:rPr>
                  <a:t>BIENES DE CAPITAL</a:t>
                </a:r>
              </a:p>
            </p:txBody>
          </p:sp>
          <p:sp>
            <p:nvSpPr>
              <p:cNvPr id="40" name="43 CuadroTexto"/>
              <p:cNvSpPr txBox="1"/>
              <p:nvPr/>
            </p:nvSpPr>
            <p:spPr>
              <a:xfrm>
                <a:off x="2024042" y="1785926"/>
                <a:ext cx="20717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(</a:t>
                </a:r>
                <a:r>
                  <a:rPr lang="es-ES" sz="1800" i="1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var</a:t>
                </a:r>
                <a:r>
                  <a:rPr lang="es-E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. % interanual)</a:t>
                </a:r>
              </a:p>
            </p:txBody>
          </p:sp>
          <p:sp>
            <p:nvSpPr>
              <p:cNvPr id="41" name="46 CuadroTexto"/>
              <p:cNvSpPr txBox="1"/>
              <p:nvPr/>
            </p:nvSpPr>
            <p:spPr>
              <a:xfrm>
                <a:off x="1809727" y="2134221"/>
                <a:ext cx="3701835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s-E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Nivel general: -8,2%</a:t>
                </a:r>
              </a:p>
              <a:p>
                <a:pPr>
                  <a:spcBef>
                    <a:spcPts val="600"/>
                  </a:spcBef>
                </a:pPr>
                <a:r>
                  <a:rPr lang="es-ES" sz="2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Pcia</a:t>
                </a:r>
                <a:r>
                  <a:rPr lang="es-E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. de Buenos Aires: -13,2%</a:t>
                </a:r>
              </a:p>
            </p:txBody>
          </p:sp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6101" y="2332131"/>
              <a:ext cx="828791" cy="685896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2325058" y="3140968"/>
            <a:ext cx="5074212" cy="1512168"/>
            <a:chOff x="1030916" y="3260025"/>
            <a:chExt cx="5074212" cy="151216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0994" y="3789040"/>
              <a:ext cx="971686" cy="647790"/>
            </a:xfrm>
            <a:prstGeom prst="rect">
              <a:avLst/>
            </a:prstGeom>
          </p:spPr>
        </p:pic>
        <p:grpSp>
          <p:nvGrpSpPr>
            <p:cNvPr id="42" name="Group 41"/>
            <p:cNvGrpSpPr/>
            <p:nvPr/>
          </p:nvGrpSpPr>
          <p:grpSpPr>
            <a:xfrm>
              <a:off x="1030916" y="3260025"/>
              <a:ext cx="5074212" cy="1512168"/>
              <a:chOff x="523844" y="3058852"/>
              <a:chExt cx="5074212" cy="1512168"/>
            </a:xfrm>
          </p:grpSpPr>
          <p:sp>
            <p:nvSpPr>
              <p:cNvPr id="44" name="28 Elipse"/>
              <p:cNvSpPr/>
              <p:nvPr/>
            </p:nvSpPr>
            <p:spPr>
              <a:xfrm>
                <a:off x="523844" y="3357562"/>
                <a:ext cx="1152000" cy="1152000"/>
              </a:xfrm>
              <a:prstGeom prst="ellipse">
                <a:avLst/>
              </a:prstGeom>
              <a:noFill/>
              <a:ln w="76200" cmpd="dbl">
                <a:solidFill>
                  <a:srgbClr val="0067A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2000"/>
              </a:p>
            </p:txBody>
          </p:sp>
          <p:sp>
            <p:nvSpPr>
              <p:cNvPr id="45" name="47 CuadroTexto"/>
              <p:cNvSpPr txBox="1"/>
              <p:nvPr/>
            </p:nvSpPr>
            <p:spPr>
              <a:xfrm>
                <a:off x="1523975" y="3058852"/>
                <a:ext cx="40740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800" b="1" dirty="0">
                    <a:solidFill>
                      <a:srgbClr val="0067AB"/>
                    </a:solidFill>
                    <a:latin typeface="+mj-lt"/>
                  </a:rPr>
                  <a:t>PRODUCTOS DE METAL</a:t>
                </a:r>
              </a:p>
            </p:txBody>
          </p:sp>
          <p:sp>
            <p:nvSpPr>
              <p:cNvPr id="46" name="48 CuadroTexto"/>
              <p:cNvSpPr txBox="1"/>
              <p:nvPr/>
            </p:nvSpPr>
            <p:spPr>
              <a:xfrm>
                <a:off x="2024042" y="3447636"/>
                <a:ext cx="20717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(</a:t>
                </a:r>
                <a:r>
                  <a:rPr lang="es-ES" sz="1800" i="1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var</a:t>
                </a:r>
                <a:r>
                  <a:rPr lang="es-E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. % interanual)</a:t>
                </a:r>
              </a:p>
            </p:txBody>
          </p:sp>
          <p:sp>
            <p:nvSpPr>
              <p:cNvPr id="47" name="49 CuadroTexto"/>
              <p:cNvSpPr txBox="1"/>
              <p:nvPr/>
            </p:nvSpPr>
            <p:spPr>
              <a:xfrm>
                <a:off x="1809728" y="3786190"/>
                <a:ext cx="3356280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s-E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Nivel general: 6,9%</a:t>
                </a:r>
              </a:p>
              <a:p>
                <a:pPr>
                  <a:spcBef>
                    <a:spcPts val="600"/>
                  </a:spcBef>
                </a:pPr>
                <a:r>
                  <a:rPr lang="es-ES" sz="2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Pcia</a:t>
                </a:r>
                <a:r>
                  <a:rPr lang="es-E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. de Buenos Aires: 10,5%</a:t>
                </a: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2643552" y="4777073"/>
            <a:ext cx="4993946" cy="1532247"/>
            <a:chOff x="1073221" y="4790162"/>
            <a:chExt cx="4993946" cy="153224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280" y="5280616"/>
              <a:ext cx="771633" cy="790685"/>
            </a:xfrm>
            <a:prstGeom prst="rect">
              <a:avLst/>
            </a:prstGeom>
          </p:spPr>
        </p:pic>
        <p:grpSp>
          <p:nvGrpSpPr>
            <p:cNvPr id="48" name="Group 47"/>
            <p:cNvGrpSpPr/>
            <p:nvPr/>
          </p:nvGrpSpPr>
          <p:grpSpPr>
            <a:xfrm>
              <a:off x="1073221" y="4790162"/>
              <a:ext cx="4993946" cy="1532247"/>
              <a:chOff x="523844" y="4753285"/>
              <a:chExt cx="4993946" cy="1532247"/>
            </a:xfrm>
          </p:grpSpPr>
          <p:sp>
            <p:nvSpPr>
              <p:cNvPr id="50" name="29 Elipse"/>
              <p:cNvSpPr/>
              <p:nvPr/>
            </p:nvSpPr>
            <p:spPr>
              <a:xfrm>
                <a:off x="523844" y="5063082"/>
                <a:ext cx="1152000" cy="1152000"/>
              </a:xfrm>
              <a:prstGeom prst="ellipse">
                <a:avLst/>
              </a:prstGeom>
              <a:noFill/>
              <a:ln w="76200" cmpd="dbl">
                <a:solidFill>
                  <a:srgbClr val="7A86C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2000"/>
              </a:p>
            </p:txBody>
          </p:sp>
          <p:sp>
            <p:nvSpPr>
              <p:cNvPr id="51" name="50 CuadroTexto"/>
              <p:cNvSpPr txBox="1"/>
              <p:nvPr/>
            </p:nvSpPr>
            <p:spPr>
              <a:xfrm>
                <a:off x="1545569" y="4753285"/>
                <a:ext cx="359197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800" b="1" dirty="0">
                    <a:solidFill>
                      <a:srgbClr val="7A86C2"/>
                    </a:solidFill>
                    <a:latin typeface="+mj-lt"/>
                  </a:rPr>
                  <a:t>EQUIPOS ELÉCTRICOS</a:t>
                </a:r>
              </a:p>
            </p:txBody>
          </p:sp>
          <p:sp>
            <p:nvSpPr>
              <p:cNvPr id="52" name="51 CuadroTexto"/>
              <p:cNvSpPr txBox="1"/>
              <p:nvPr/>
            </p:nvSpPr>
            <p:spPr>
              <a:xfrm>
                <a:off x="2024042" y="5143512"/>
                <a:ext cx="20717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(</a:t>
                </a:r>
                <a:r>
                  <a:rPr lang="es-ES" sz="1800" i="1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var</a:t>
                </a:r>
                <a:r>
                  <a:rPr lang="es-E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. % interanual)</a:t>
                </a:r>
              </a:p>
            </p:txBody>
          </p:sp>
          <p:sp>
            <p:nvSpPr>
              <p:cNvPr id="53" name="52 CuadroTexto"/>
              <p:cNvSpPr txBox="1"/>
              <p:nvPr/>
            </p:nvSpPr>
            <p:spPr>
              <a:xfrm>
                <a:off x="1809728" y="5500702"/>
                <a:ext cx="3708062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s-E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Nivel general: 1,3%</a:t>
                </a:r>
              </a:p>
              <a:p>
                <a:pPr>
                  <a:spcBef>
                    <a:spcPts val="600"/>
                  </a:spcBef>
                </a:pPr>
                <a:r>
                  <a:rPr lang="es-ES" sz="2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Pcia</a:t>
                </a:r>
                <a:r>
                  <a:rPr lang="es-E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. de Buenos Aires: -2,8%</a:t>
                </a:r>
              </a:p>
            </p:txBody>
          </p:sp>
        </p:grpSp>
      </p:grpSp>
      <p:sp>
        <p:nvSpPr>
          <p:cNvPr id="30" name="Text Box 951"/>
          <p:cNvSpPr txBox="1">
            <a:spLocks noChangeArrowheads="1"/>
          </p:cNvSpPr>
          <p:nvPr/>
        </p:nvSpPr>
        <p:spPr bwMode="auto">
          <a:xfrm>
            <a:off x="640709" y="260648"/>
            <a:ext cx="6444000" cy="684000"/>
          </a:xfrm>
          <a:prstGeom prst="rect">
            <a:avLst/>
          </a:prstGeom>
          <a:solidFill>
            <a:srgbClr val="716CCE">
              <a:alpha val="80000"/>
            </a:srgb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eaLnBrk="0">
              <a:lnSpc>
                <a:spcPct val="150000"/>
              </a:lnSpc>
            </a:pPr>
            <a:r>
              <a:rPr lang="es-ES" sz="2400" dirty="0">
                <a:solidFill>
                  <a:schemeClr val="bg1"/>
                </a:solidFill>
                <a:latin typeface="DIN-Medium"/>
                <a:ea typeface="DIN-Medium"/>
                <a:cs typeface="DIN-Medium"/>
              </a:rPr>
              <a:t>ACTIVIDAD SECTORIAL NOVIEMBRE 2020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000" dirty="0">
                <a:effectLst/>
                <a:latin typeface="DIN-Medium"/>
                <a:ea typeface="Arial Unicode MS" panose="020B0604020202020204" pitchFamily="34" charset="-128"/>
              </a:rPr>
              <a:t> </a:t>
            </a:r>
            <a:endParaRPr lang="es-ES" sz="2000" dirty="0">
              <a:effectLst/>
              <a:latin typeface="DIN-Medium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21630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7384"/>
            <a:ext cx="9906000" cy="691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7" name="Picture 3" descr="tapa-ppt-01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278" y="592512"/>
            <a:ext cx="6833042" cy="669170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Text Box 951"/>
          <p:cNvSpPr txBox="1">
            <a:spLocks noChangeArrowheads="1"/>
          </p:cNvSpPr>
          <p:nvPr/>
        </p:nvSpPr>
        <p:spPr bwMode="auto">
          <a:xfrm>
            <a:off x="640709" y="250512"/>
            <a:ext cx="6372000" cy="684000"/>
          </a:xfrm>
          <a:prstGeom prst="rect">
            <a:avLst/>
          </a:prstGeom>
          <a:solidFill>
            <a:srgbClr val="716CCE">
              <a:alpha val="80000"/>
            </a:srgb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eaLnBrk="0">
              <a:lnSpc>
                <a:spcPct val="150000"/>
              </a:lnSpc>
            </a:pPr>
            <a:r>
              <a:rPr lang="es-ES" sz="2400" dirty="0">
                <a:solidFill>
                  <a:schemeClr val="bg1"/>
                </a:solidFill>
                <a:latin typeface="DIN-Medium"/>
                <a:ea typeface="DIN-Medium"/>
                <a:cs typeface="DIN-Medium"/>
              </a:rPr>
              <a:t>DATOS RELEVANTES DE LA PROVINCIA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000" dirty="0">
                <a:effectLst/>
                <a:latin typeface="DIN-Medium"/>
                <a:ea typeface="Arial Unicode MS" panose="020B0604020202020204" pitchFamily="34" charset="-128"/>
              </a:rPr>
              <a:t> </a:t>
            </a:r>
            <a:endParaRPr lang="es-ES" sz="2000" dirty="0">
              <a:effectLst/>
              <a:latin typeface="DIN-Medium"/>
              <a:ea typeface="Arial Unicode MS" panose="020B0604020202020204" pitchFamily="34" charset="-128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91086" y="1527745"/>
            <a:ext cx="8867844" cy="5115065"/>
          </a:xfrm>
          <a:prstGeom prst="rect">
            <a:avLst/>
          </a:prstGeom>
          <a:solidFill>
            <a:schemeClr val="bg1">
              <a:lumMod val="95000"/>
              <a:alpha val="57000"/>
            </a:schemeClr>
          </a:solidFill>
          <a:ln>
            <a:noFill/>
          </a:ln>
          <a:effectLst>
            <a:outerShdw blurRad="1270000" dist="50800" dir="540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3600" dirty="0">
              <a:solidFill>
                <a:srgbClr val="0070C0"/>
              </a:solidFill>
            </a:endParaRPr>
          </a:p>
        </p:txBody>
      </p:sp>
      <p:sp>
        <p:nvSpPr>
          <p:cNvPr id="25" name="9 CuadroTexto"/>
          <p:cNvSpPr txBox="1"/>
          <p:nvPr/>
        </p:nvSpPr>
        <p:spPr>
          <a:xfrm>
            <a:off x="1496616" y="6381328"/>
            <a:ext cx="7056784" cy="3000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9529" tIns="49529" rIns="49529" bIns="49529" numCol="1" spcCol="38100" rtlCol="0" anchor="t">
            <a:spAutoFit/>
          </a:bodyPr>
          <a:lstStyle/>
          <a:p>
            <a:pPr algn="ctr"/>
            <a:r>
              <a:rPr lang="es-AR" altLang="es-A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Fuente: Departamento de Estudios Económicos de ADIMRA</a:t>
            </a:r>
            <a:r>
              <a:rPr lang="es-ES" altLang="es-A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en base a relevamientos propios</a:t>
            </a:r>
            <a:endParaRPr lang="es-AR" altLang="es-AR" sz="13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180948" y="4394595"/>
            <a:ext cx="4092532" cy="1569658"/>
            <a:chOff x="5029001" y="1251919"/>
            <a:chExt cx="4092532" cy="156965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29001" y="1416769"/>
              <a:ext cx="1148135" cy="1148135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6249144" y="1251919"/>
              <a:ext cx="2872389" cy="1569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defTabSz="914400"/>
              <a:r>
                <a:rPr kumimoji="0" lang="es-ES" sz="4000" b="1" i="0" u="none" strike="noStrike" cap="none" spc="0" normalizeH="0" baseline="0" dirty="0">
                  <a:ln>
                    <a:noFill/>
                  </a:ln>
                  <a:solidFill>
                    <a:srgbClr val="716CCE"/>
                  </a:solidFill>
                  <a:effectLst/>
                  <a:uFillTx/>
                  <a:latin typeface="DIN-Medium"/>
                  <a:sym typeface="Calibri"/>
                </a:rPr>
                <a:t>4</a:t>
              </a:r>
              <a:r>
                <a:rPr lang="es-ES" sz="4000" b="1" dirty="0">
                  <a:solidFill>
                    <a:srgbClr val="716CCE"/>
                  </a:solidFill>
                  <a:latin typeface="DIN-Medium"/>
                </a:rPr>
                <a:t>1</a:t>
              </a:r>
              <a:r>
                <a:rPr kumimoji="0" lang="es-ES" sz="4000" b="1" i="0" u="none" strike="noStrike" cap="none" spc="0" normalizeH="0" baseline="0" dirty="0">
                  <a:ln>
                    <a:noFill/>
                  </a:ln>
                  <a:solidFill>
                    <a:srgbClr val="716CCE"/>
                  </a:solidFill>
                  <a:effectLst/>
                  <a:uFillTx/>
                  <a:latin typeface="DIN-Medium"/>
                  <a:sym typeface="Calibri"/>
                </a:rPr>
                <a:t>% </a:t>
              </a:r>
              <a:r>
                <a:rPr kumimoji="0" lang="es-ES" sz="2800" i="0" u="none" strike="noStrike" cap="none" spc="0" normalizeH="0" baseline="0" dirty="0">
                  <a:ln>
                    <a:noFill/>
                  </a:ln>
                  <a:solidFill>
                    <a:srgbClr val="716CCE"/>
                  </a:solidFill>
                  <a:effectLst/>
                  <a:uFillTx/>
                  <a:latin typeface="DIN-Medium"/>
                  <a:sym typeface="Calibri"/>
                </a:rPr>
                <a:t>de l</a:t>
              </a:r>
              <a:r>
                <a:rPr lang="es-ES" sz="2800" dirty="0">
                  <a:solidFill>
                    <a:srgbClr val="716CCE"/>
                  </a:solidFill>
                  <a:latin typeface="DIN-Medium"/>
                </a:rPr>
                <a:t>a empresas </a:t>
              </a:r>
              <a:r>
                <a:rPr lang="es-ES" sz="2800" b="1" dirty="0">
                  <a:solidFill>
                    <a:srgbClr val="716CCE"/>
                  </a:solidFill>
                  <a:latin typeface="DIN-Medium"/>
                </a:rPr>
                <a:t>redujo las horas extras</a:t>
              </a:r>
              <a:endParaRPr kumimoji="0" lang="es-ES" sz="2800" b="1" i="0" u="none" strike="noStrike" cap="none" spc="0" normalizeH="0" baseline="0" dirty="0">
                <a:ln>
                  <a:noFill/>
                </a:ln>
                <a:solidFill>
                  <a:srgbClr val="716CCE"/>
                </a:solidFill>
                <a:effectLst/>
                <a:uFillTx/>
                <a:latin typeface="DIN-Medium"/>
                <a:sym typeface="Calibri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186556" y="1647801"/>
            <a:ext cx="3883672" cy="2981374"/>
            <a:chOff x="1056746" y="1271664"/>
            <a:chExt cx="3883672" cy="2981374"/>
          </a:xfrm>
        </p:grpSpPr>
        <p:grpSp>
          <p:nvGrpSpPr>
            <p:cNvPr id="14" name="18 Grupo"/>
            <p:cNvGrpSpPr/>
            <p:nvPr/>
          </p:nvGrpSpPr>
          <p:grpSpPr>
            <a:xfrm>
              <a:off x="1056746" y="1916342"/>
              <a:ext cx="1303966" cy="792578"/>
              <a:chOff x="4576763" y="1344613"/>
              <a:chExt cx="1619250" cy="1054100"/>
            </a:xfrm>
            <a:solidFill>
              <a:srgbClr val="0067AB"/>
            </a:solidFill>
          </p:grpSpPr>
          <p:sp>
            <p:nvSpPr>
              <p:cNvPr id="15" name="Freeform 6"/>
              <p:cNvSpPr>
                <a:spLocks noEditPoints="1"/>
              </p:cNvSpPr>
              <p:nvPr/>
            </p:nvSpPr>
            <p:spPr bwMode="auto">
              <a:xfrm>
                <a:off x="4576763" y="1344613"/>
                <a:ext cx="1619250" cy="1054100"/>
              </a:xfrm>
              <a:custGeom>
                <a:avLst/>
                <a:gdLst>
                  <a:gd name="T0" fmla="*/ 1020 w 1020"/>
                  <a:gd name="T1" fmla="*/ 503 h 664"/>
                  <a:gd name="T2" fmla="*/ 1015 w 1020"/>
                  <a:gd name="T3" fmla="*/ 444 h 664"/>
                  <a:gd name="T4" fmla="*/ 1005 w 1020"/>
                  <a:gd name="T5" fmla="*/ 392 h 664"/>
                  <a:gd name="T6" fmla="*/ 989 w 1020"/>
                  <a:gd name="T7" fmla="*/ 385 h 664"/>
                  <a:gd name="T8" fmla="*/ 965 w 1020"/>
                  <a:gd name="T9" fmla="*/ 340 h 664"/>
                  <a:gd name="T10" fmla="*/ 939 w 1020"/>
                  <a:gd name="T11" fmla="*/ 260 h 664"/>
                  <a:gd name="T12" fmla="*/ 899 w 1020"/>
                  <a:gd name="T13" fmla="*/ 189 h 664"/>
                  <a:gd name="T14" fmla="*/ 854 w 1020"/>
                  <a:gd name="T15" fmla="*/ 130 h 664"/>
                  <a:gd name="T16" fmla="*/ 800 w 1020"/>
                  <a:gd name="T17" fmla="*/ 81 h 664"/>
                  <a:gd name="T18" fmla="*/ 739 w 1020"/>
                  <a:gd name="T19" fmla="*/ 40 h 664"/>
                  <a:gd name="T20" fmla="*/ 672 w 1020"/>
                  <a:gd name="T21" fmla="*/ 14 h 664"/>
                  <a:gd name="T22" fmla="*/ 599 w 1020"/>
                  <a:gd name="T23" fmla="*/ 0 h 664"/>
                  <a:gd name="T24" fmla="*/ 521 w 1020"/>
                  <a:gd name="T25" fmla="*/ 3 h 664"/>
                  <a:gd name="T26" fmla="*/ 446 w 1020"/>
                  <a:gd name="T27" fmla="*/ 19 h 664"/>
                  <a:gd name="T28" fmla="*/ 370 w 1020"/>
                  <a:gd name="T29" fmla="*/ 57 h 664"/>
                  <a:gd name="T30" fmla="*/ 302 w 1020"/>
                  <a:gd name="T31" fmla="*/ 111 h 664"/>
                  <a:gd name="T32" fmla="*/ 247 w 1020"/>
                  <a:gd name="T33" fmla="*/ 149 h 664"/>
                  <a:gd name="T34" fmla="*/ 205 w 1020"/>
                  <a:gd name="T35" fmla="*/ 175 h 664"/>
                  <a:gd name="T36" fmla="*/ 174 w 1020"/>
                  <a:gd name="T37" fmla="*/ 225 h 664"/>
                  <a:gd name="T38" fmla="*/ 153 w 1020"/>
                  <a:gd name="T39" fmla="*/ 303 h 664"/>
                  <a:gd name="T40" fmla="*/ 21 w 1020"/>
                  <a:gd name="T41" fmla="*/ 397 h 664"/>
                  <a:gd name="T42" fmla="*/ 481 w 1020"/>
                  <a:gd name="T43" fmla="*/ 503 h 664"/>
                  <a:gd name="T44" fmla="*/ 890 w 1020"/>
                  <a:gd name="T45" fmla="*/ 503 h 664"/>
                  <a:gd name="T46" fmla="*/ 54 w 1020"/>
                  <a:gd name="T47" fmla="*/ 425 h 664"/>
                  <a:gd name="T48" fmla="*/ 179 w 1020"/>
                  <a:gd name="T49" fmla="*/ 381 h 664"/>
                  <a:gd name="T50" fmla="*/ 207 w 1020"/>
                  <a:gd name="T51" fmla="*/ 381 h 664"/>
                  <a:gd name="T52" fmla="*/ 250 w 1020"/>
                  <a:gd name="T53" fmla="*/ 392 h 664"/>
                  <a:gd name="T54" fmla="*/ 283 w 1020"/>
                  <a:gd name="T55" fmla="*/ 411 h 664"/>
                  <a:gd name="T56" fmla="*/ 302 w 1020"/>
                  <a:gd name="T57" fmla="*/ 423 h 664"/>
                  <a:gd name="T58" fmla="*/ 309 w 1020"/>
                  <a:gd name="T59" fmla="*/ 423 h 664"/>
                  <a:gd name="T60" fmla="*/ 316 w 1020"/>
                  <a:gd name="T61" fmla="*/ 416 h 664"/>
                  <a:gd name="T62" fmla="*/ 314 w 1020"/>
                  <a:gd name="T63" fmla="*/ 407 h 664"/>
                  <a:gd name="T64" fmla="*/ 297 w 1020"/>
                  <a:gd name="T65" fmla="*/ 392 h 664"/>
                  <a:gd name="T66" fmla="*/ 262 w 1020"/>
                  <a:gd name="T67" fmla="*/ 371 h 664"/>
                  <a:gd name="T68" fmla="*/ 212 w 1020"/>
                  <a:gd name="T69" fmla="*/ 357 h 664"/>
                  <a:gd name="T70" fmla="*/ 188 w 1020"/>
                  <a:gd name="T71" fmla="*/ 319 h 664"/>
                  <a:gd name="T72" fmla="*/ 205 w 1020"/>
                  <a:gd name="T73" fmla="*/ 248 h 664"/>
                  <a:gd name="T74" fmla="*/ 231 w 1020"/>
                  <a:gd name="T75" fmla="*/ 206 h 664"/>
                  <a:gd name="T76" fmla="*/ 264 w 1020"/>
                  <a:gd name="T77" fmla="*/ 185 h 664"/>
                  <a:gd name="T78" fmla="*/ 288 w 1020"/>
                  <a:gd name="T79" fmla="*/ 182 h 664"/>
                  <a:gd name="T80" fmla="*/ 323 w 1020"/>
                  <a:gd name="T81" fmla="*/ 142 h 664"/>
                  <a:gd name="T82" fmla="*/ 387 w 1020"/>
                  <a:gd name="T83" fmla="*/ 92 h 664"/>
                  <a:gd name="T84" fmla="*/ 455 w 1020"/>
                  <a:gd name="T85" fmla="*/ 57 h 664"/>
                  <a:gd name="T86" fmla="*/ 526 w 1020"/>
                  <a:gd name="T87" fmla="*/ 40 h 664"/>
                  <a:gd name="T88" fmla="*/ 604 w 1020"/>
                  <a:gd name="T89" fmla="*/ 40 h 664"/>
                  <a:gd name="T90" fmla="*/ 680 w 1020"/>
                  <a:gd name="T91" fmla="*/ 57 h 664"/>
                  <a:gd name="T92" fmla="*/ 746 w 1020"/>
                  <a:gd name="T93" fmla="*/ 88 h 664"/>
                  <a:gd name="T94" fmla="*/ 800 w 1020"/>
                  <a:gd name="T95" fmla="*/ 133 h 664"/>
                  <a:gd name="T96" fmla="*/ 850 w 1020"/>
                  <a:gd name="T97" fmla="*/ 185 h 664"/>
                  <a:gd name="T98" fmla="*/ 885 w 1020"/>
                  <a:gd name="T99" fmla="*/ 244 h 664"/>
                  <a:gd name="T100" fmla="*/ 916 w 1020"/>
                  <a:gd name="T101" fmla="*/ 307 h 664"/>
                  <a:gd name="T102" fmla="*/ 935 w 1020"/>
                  <a:gd name="T103" fmla="*/ 371 h 664"/>
                  <a:gd name="T104" fmla="*/ 942 w 1020"/>
                  <a:gd name="T105" fmla="*/ 407 h 664"/>
                  <a:gd name="T106" fmla="*/ 476 w 1020"/>
                  <a:gd name="T107" fmla="*/ 409 h 664"/>
                  <a:gd name="T108" fmla="*/ 476 w 1020"/>
                  <a:gd name="T109" fmla="*/ 421 h 664"/>
                  <a:gd name="T110" fmla="*/ 975 w 1020"/>
                  <a:gd name="T111" fmla="*/ 423 h 664"/>
                  <a:gd name="T112" fmla="*/ 564 w 1020"/>
                  <a:gd name="T113" fmla="*/ 466 h 664"/>
                  <a:gd name="T114" fmla="*/ 384 w 1020"/>
                  <a:gd name="T115" fmla="*/ 466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020" h="664">
                    <a:moveTo>
                      <a:pt x="890" y="503"/>
                    </a:moveTo>
                    <a:lnTo>
                      <a:pt x="1020" y="503"/>
                    </a:lnTo>
                    <a:lnTo>
                      <a:pt x="1017" y="485"/>
                    </a:lnTo>
                    <a:lnTo>
                      <a:pt x="1015" y="444"/>
                    </a:lnTo>
                    <a:lnTo>
                      <a:pt x="1010" y="402"/>
                    </a:lnTo>
                    <a:lnTo>
                      <a:pt x="1005" y="392"/>
                    </a:lnTo>
                    <a:lnTo>
                      <a:pt x="998" y="388"/>
                    </a:lnTo>
                    <a:lnTo>
                      <a:pt x="989" y="385"/>
                    </a:lnTo>
                    <a:lnTo>
                      <a:pt x="977" y="383"/>
                    </a:lnTo>
                    <a:lnTo>
                      <a:pt x="965" y="340"/>
                    </a:lnTo>
                    <a:lnTo>
                      <a:pt x="953" y="300"/>
                    </a:lnTo>
                    <a:lnTo>
                      <a:pt x="939" y="260"/>
                    </a:lnTo>
                    <a:lnTo>
                      <a:pt x="920" y="222"/>
                    </a:lnTo>
                    <a:lnTo>
                      <a:pt x="899" y="189"/>
                    </a:lnTo>
                    <a:lnTo>
                      <a:pt x="878" y="159"/>
                    </a:lnTo>
                    <a:lnTo>
                      <a:pt x="854" y="130"/>
                    </a:lnTo>
                    <a:lnTo>
                      <a:pt x="828" y="104"/>
                    </a:lnTo>
                    <a:lnTo>
                      <a:pt x="800" y="81"/>
                    </a:lnTo>
                    <a:lnTo>
                      <a:pt x="769" y="59"/>
                    </a:lnTo>
                    <a:lnTo>
                      <a:pt x="739" y="40"/>
                    </a:lnTo>
                    <a:lnTo>
                      <a:pt x="705" y="26"/>
                    </a:lnTo>
                    <a:lnTo>
                      <a:pt x="672" y="14"/>
                    </a:lnTo>
                    <a:lnTo>
                      <a:pt x="637" y="7"/>
                    </a:lnTo>
                    <a:lnTo>
                      <a:pt x="599" y="0"/>
                    </a:lnTo>
                    <a:lnTo>
                      <a:pt x="561" y="0"/>
                    </a:lnTo>
                    <a:lnTo>
                      <a:pt x="521" y="3"/>
                    </a:lnTo>
                    <a:lnTo>
                      <a:pt x="484" y="10"/>
                    </a:lnTo>
                    <a:lnTo>
                      <a:pt x="446" y="19"/>
                    </a:lnTo>
                    <a:lnTo>
                      <a:pt x="408" y="36"/>
                    </a:lnTo>
                    <a:lnTo>
                      <a:pt x="370" y="57"/>
                    </a:lnTo>
                    <a:lnTo>
                      <a:pt x="335" y="81"/>
                    </a:lnTo>
                    <a:lnTo>
                      <a:pt x="302" y="111"/>
                    </a:lnTo>
                    <a:lnTo>
                      <a:pt x="269" y="144"/>
                    </a:lnTo>
                    <a:lnTo>
                      <a:pt x="247" y="149"/>
                    </a:lnTo>
                    <a:lnTo>
                      <a:pt x="226" y="159"/>
                    </a:lnTo>
                    <a:lnTo>
                      <a:pt x="205" y="175"/>
                    </a:lnTo>
                    <a:lnTo>
                      <a:pt x="188" y="196"/>
                    </a:lnTo>
                    <a:lnTo>
                      <a:pt x="174" y="225"/>
                    </a:lnTo>
                    <a:lnTo>
                      <a:pt x="162" y="258"/>
                    </a:lnTo>
                    <a:lnTo>
                      <a:pt x="153" y="303"/>
                    </a:lnTo>
                    <a:lnTo>
                      <a:pt x="148" y="350"/>
                    </a:lnTo>
                    <a:lnTo>
                      <a:pt x="21" y="397"/>
                    </a:lnTo>
                    <a:lnTo>
                      <a:pt x="0" y="503"/>
                    </a:lnTo>
                    <a:lnTo>
                      <a:pt x="481" y="503"/>
                    </a:lnTo>
                    <a:lnTo>
                      <a:pt x="890" y="664"/>
                    </a:lnTo>
                    <a:lnTo>
                      <a:pt x="890" y="503"/>
                    </a:lnTo>
                    <a:close/>
                    <a:moveTo>
                      <a:pt x="47" y="466"/>
                    </a:moveTo>
                    <a:lnTo>
                      <a:pt x="54" y="425"/>
                    </a:lnTo>
                    <a:lnTo>
                      <a:pt x="174" y="383"/>
                    </a:lnTo>
                    <a:lnTo>
                      <a:pt x="179" y="381"/>
                    </a:lnTo>
                    <a:lnTo>
                      <a:pt x="186" y="381"/>
                    </a:lnTo>
                    <a:lnTo>
                      <a:pt x="207" y="381"/>
                    </a:lnTo>
                    <a:lnTo>
                      <a:pt x="229" y="385"/>
                    </a:lnTo>
                    <a:lnTo>
                      <a:pt x="250" y="392"/>
                    </a:lnTo>
                    <a:lnTo>
                      <a:pt x="266" y="402"/>
                    </a:lnTo>
                    <a:lnTo>
                      <a:pt x="283" y="411"/>
                    </a:lnTo>
                    <a:lnTo>
                      <a:pt x="297" y="421"/>
                    </a:lnTo>
                    <a:lnTo>
                      <a:pt x="302" y="423"/>
                    </a:lnTo>
                    <a:lnTo>
                      <a:pt x="306" y="423"/>
                    </a:lnTo>
                    <a:lnTo>
                      <a:pt x="309" y="423"/>
                    </a:lnTo>
                    <a:lnTo>
                      <a:pt x="314" y="421"/>
                    </a:lnTo>
                    <a:lnTo>
                      <a:pt x="316" y="416"/>
                    </a:lnTo>
                    <a:lnTo>
                      <a:pt x="316" y="411"/>
                    </a:lnTo>
                    <a:lnTo>
                      <a:pt x="314" y="407"/>
                    </a:lnTo>
                    <a:lnTo>
                      <a:pt x="311" y="404"/>
                    </a:lnTo>
                    <a:lnTo>
                      <a:pt x="297" y="392"/>
                    </a:lnTo>
                    <a:lnTo>
                      <a:pt x="280" y="383"/>
                    </a:lnTo>
                    <a:lnTo>
                      <a:pt x="262" y="371"/>
                    </a:lnTo>
                    <a:lnTo>
                      <a:pt x="238" y="364"/>
                    </a:lnTo>
                    <a:lnTo>
                      <a:pt x="212" y="357"/>
                    </a:lnTo>
                    <a:lnTo>
                      <a:pt x="188" y="357"/>
                    </a:lnTo>
                    <a:lnTo>
                      <a:pt x="188" y="319"/>
                    </a:lnTo>
                    <a:lnTo>
                      <a:pt x="195" y="281"/>
                    </a:lnTo>
                    <a:lnTo>
                      <a:pt x="205" y="248"/>
                    </a:lnTo>
                    <a:lnTo>
                      <a:pt x="217" y="225"/>
                    </a:lnTo>
                    <a:lnTo>
                      <a:pt x="231" y="206"/>
                    </a:lnTo>
                    <a:lnTo>
                      <a:pt x="247" y="192"/>
                    </a:lnTo>
                    <a:lnTo>
                      <a:pt x="264" y="185"/>
                    </a:lnTo>
                    <a:lnTo>
                      <a:pt x="278" y="182"/>
                    </a:lnTo>
                    <a:lnTo>
                      <a:pt x="288" y="182"/>
                    </a:lnTo>
                    <a:lnTo>
                      <a:pt x="292" y="175"/>
                    </a:lnTo>
                    <a:lnTo>
                      <a:pt x="323" y="142"/>
                    </a:lnTo>
                    <a:lnTo>
                      <a:pt x="354" y="116"/>
                    </a:lnTo>
                    <a:lnTo>
                      <a:pt x="387" y="92"/>
                    </a:lnTo>
                    <a:lnTo>
                      <a:pt x="420" y="74"/>
                    </a:lnTo>
                    <a:lnTo>
                      <a:pt x="455" y="57"/>
                    </a:lnTo>
                    <a:lnTo>
                      <a:pt x="488" y="48"/>
                    </a:lnTo>
                    <a:lnTo>
                      <a:pt x="526" y="40"/>
                    </a:lnTo>
                    <a:lnTo>
                      <a:pt x="561" y="38"/>
                    </a:lnTo>
                    <a:lnTo>
                      <a:pt x="604" y="40"/>
                    </a:lnTo>
                    <a:lnTo>
                      <a:pt x="642" y="48"/>
                    </a:lnTo>
                    <a:lnTo>
                      <a:pt x="680" y="57"/>
                    </a:lnTo>
                    <a:lnTo>
                      <a:pt x="713" y="71"/>
                    </a:lnTo>
                    <a:lnTo>
                      <a:pt x="746" y="88"/>
                    </a:lnTo>
                    <a:lnTo>
                      <a:pt x="774" y="109"/>
                    </a:lnTo>
                    <a:lnTo>
                      <a:pt x="800" y="133"/>
                    </a:lnTo>
                    <a:lnTo>
                      <a:pt x="826" y="156"/>
                    </a:lnTo>
                    <a:lnTo>
                      <a:pt x="850" y="185"/>
                    </a:lnTo>
                    <a:lnTo>
                      <a:pt x="868" y="213"/>
                    </a:lnTo>
                    <a:lnTo>
                      <a:pt x="885" y="244"/>
                    </a:lnTo>
                    <a:lnTo>
                      <a:pt x="899" y="277"/>
                    </a:lnTo>
                    <a:lnTo>
                      <a:pt x="916" y="307"/>
                    </a:lnTo>
                    <a:lnTo>
                      <a:pt x="925" y="340"/>
                    </a:lnTo>
                    <a:lnTo>
                      <a:pt x="935" y="371"/>
                    </a:lnTo>
                    <a:lnTo>
                      <a:pt x="942" y="404"/>
                    </a:lnTo>
                    <a:lnTo>
                      <a:pt x="942" y="407"/>
                    </a:lnTo>
                    <a:lnTo>
                      <a:pt x="481" y="407"/>
                    </a:lnTo>
                    <a:lnTo>
                      <a:pt x="476" y="409"/>
                    </a:lnTo>
                    <a:lnTo>
                      <a:pt x="474" y="414"/>
                    </a:lnTo>
                    <a:lnTo>
                      <a:pt x="476" y="421"/>
                    </a:lnTo>
                    <a:lnTo>
                      <a:pt x="481" y="423"/>
                    </a:lnTo>
                    <a:lnTo>
                      <a:pt x="975" y="423"/>
                    </a:lnTo>
                    <a:lnTo>
                      <a:pt x="977" y="466"/>
                    </a:lnTo>
                    <a:lnTo>
                      <a:pt x="564" y="466"/>
                    </a:lnTo>
                    <a:lnTo>
                      <a:pt x="368" y="459"/>
                    </a:lnTo>
                    <a:lnTo>
                      <a:pt x="384" y="466"/>
                    </a:lnTo>
                    <a:lnTo>
                      <a:pt x="47" y="4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9060" tIns="49530" rIns="99060" bIns="4953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 sz="1950"/>
              </a:p>
            </p:txBody>
          </p:sp>
          <p:sp>
            <p:nvSpPr>
              <p:cNvPr id="16" name="Freeform 7"/>
              <p:cNvSpPr>
                <a:spLocks/>
              </p:cNvSpPr>
              <p:nvPr/>
            </p:nvSpPr>
            <p:spPr bwMode="auto">
              <a:xfrm>
                <a:off x="5621338" y="1501776"/>
                <a:ext cx="304800" cy="439738"/>
              </a:xfrm>
              <a:custGeom>
                <a:avLst/>
                <a:gdLst>
                  <a:gd name="T0" fmla="*/ 5 w 192"/>
                  <a:gd name="T1" fmla="*/ 22 h 277"/>
                  <a:gd name="T2" fmla="*/ 26 w 192"/>
                  <a:gd name="T3" fmla="*/ 41 h 277"/>
                  <a:gd name="T4" fmla="*/ 50 w 192"/>
                  <a:gd name="T5" fmla="*/ 60 h 277"/>
                  <a:gd name="T6" fmla="*/ 76 w 192"/>
                  <a:gd name="T7" fmla="*/ 88 h 277"/>
                  <a:gd name="T8" fmla="*/ 102 w 192"/>
                  <a:gd name="T9" fmla="*/ 123 h 277"/>
                  <a:gd name="T10" fmla="*/ 116 w 192"/>
                  <a:gd name="T11" fmla="*/ 142 h 277"/>
                  <a:gd name="T12" fmla="*/ 128 w 192"/>
                  <a:gd name="T13" fmla="*/ 163 h 277"/>
                  <a:gd name="T14" fmla="*/ 140 w 192"/>
                  <a:gd name="T15" fmla="*/ 189 h 277"/>
                  <a:gd name="T16" fmla="*/ 151 w 192"/>
                  <a:gd name="T17" fmla="*/ 213 h 277"/>
                  <a:gd name="T18" fmla="*/ 161 w 192"/>
                  <a:gd name="T19" fmla="*/ 239 h 277"/>
                  <a:gd name="T20" fmla="*/ 168 w 192"/>
                  <a:gd name="T21" fmla="*/ 267 h 277"/>
                  <a:gd name="T22" fmla="*/ 170 w 192"/>
                  <a:gd name="T23" fmla="*/ 272 h 277"/>
                  <a:gd name="T24" fmla="*/ 173 w 192"/>
                  <a:gd name="T25" fmla="*/ 274 h 277"/>
                  <a:gd name="T26" fmla="*/ 177 w 192"/>
                  <a:gd name="T27" fmla="*/ 277 h 277"/>
                  <a:gd name="T28" fmla="*/ 182 w 192"/>
                  <a:gd name="T29" fmla="*/ 277 h 277"/>
                  <a:gd name="T30" fmla="*/ 184 w 192"/>
                  <a:gd name="T31" fmla="*/ 274 h 277"/>
                  <a:gd name="T32" fmla="*/ 189 w 192"/>
                  <a:gd name="T33" fmla="*/ 272 h 277"/>
                  <a:gd name="T34" fmla="*/ 192 w 192"/>
                  <a:gd name="T35" fmla="*/ 267 h 277"/>
                  <a:gd name="T36" fmla="*/ 192 w 192"/>
                  <a:gd name="T37" fmla="*/ 263 h 277"/>
                  <a:gd name="T38" fmla="*/ 184 w 192"/>
                  <a:gd name="T39" fmla="*/ 234 h 277"/>
                  <a:gd name="T40" fmla="*/ 175 w 192"/>
                  <a:gd name="T41" fmla="*/ 206 h 277"/>
                  <a:gd name="T42" fmla="*/ 163 w 192"/>
                  <a:gd name="T43" fmla="*/ 180 h 277"/>
                  <a:gd name="T44" fmla="*/ 151 w 192"/>
                  <a:gd name="T45" fmla="*/ 154 h 277"/>
                  <a:gd name="T46" fmla="*/ 137 w 192"/>
                  <a:gd name="T47" fmla="*/ 130 h 277"/>
                  <a:gd name="T48" fmla="*/ 123 w 192"/>
                  <a:gd name="T49" fmla="*/ 109 h 277"/>
                  <a:gd name="T50" fmla="*/ 95 w 192"/>
                  <a:gd name="T51" fmla="*/ 74 h 277"/>
                  <a:gd name="T52" fmla="*/ 66 w 192"/>
                  <a:gd name="T53" fmla="*/ 43 h 277"/>
                  <a:gd name="T54" fmla="*/ 43 w 192"/>
                  <a:gd name="T55" fmla="*/ 22 h 277"/>
                  <a:gd name="T56" fmla="*/ 19 w 192"/>
                  <a:gd name="T57" fmla="*/ 3 h 277"/>
                  <a:gd name="T58" fmla="*/ 14 w 192"/>
                  <a:gd name="T59" fmla="*/ 0 h 277"/>
                  <a:gd name="T60" fmla="*/ 10 w 192"/>
                  <a:gd name="T61" fmla="*/ 0 h 277"/>
                  <a:gd name="T62" fmla="*/ 5 w 192"/>
                  <a:gd name="T63" fmla="*/ 3 h 277"/>
                  <a:gd name="T64" fmla="*/ 3 w 192"/>
                  <a:gd name="T65" fmla="*/ 5 h 277"/>
                  <a:gd name="T66" fmla="*/ 0 w 192"/>
                  <a:gd name="T67" fmla="*/ 10 h 277"/>
                  <a:gd name="T68" fmla="*/ 0 w 192"/>
                  <a:gd name="T69" fmla="*/ 15 h 277"/>
                  <a:gd name="T70" fmla="*/ 3 w 192"/>
                  <a:gd name="T71" fmla="*/ 19 h 277"/>
                  <a:gd name="T72" fmla="*/ 5 w 192"/>
                  <a:gd name="T73" fmla="*/ 22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92" h="277">
                    <a:moveTo>
                      <a:pt x="5" y="22"/>
                    </a:moveTo>
                    <a:lnTo>
                      <a:pt x="26" y="41"/>
                    </a:lnTo>
                    <a:lnTo>
                      <a:pt x="50" y="60"/>
                    </a:lnTo>
                    <a:lnTo>
                      <a:pt x="76" y="88"/>
                    </a:lnTo>
                    <a:lnTo>
                      <a:pt x="102" y="123"/>
                    </a:lnTo>
                    <a:lnTo>
                      <a:pt x="116" y="142"/>
                    </a:lnTo>
                    <a:lnTo>
                      <a:pt x="128" y="163"/>
                    </a:lnTo>
                    <a:lnTo>
                      <a:pt x="140" y="189"/>
                    </a:lnTo>
                    <a:lnTo>
                      <a:pt x="151" y="213"/>
                    </a:lnTo>
                    <a:lnTo>
                      <a:pt x="161" y="239"/>
                    </a:lnTo>
                    <a:lnTo>
                      <a:pt x="168" y="267"/>
                    </a:lnTo>
                    <a:lnTo>
                      <a:pt x="170" y="272"/>
                    </a:lnTo>
                    <a:lnTo>
                      <a:pt x="173" y="274"/>
                    </a:lnTo>
                    <a:lnTo>
                      <a:pt x="177" y="277"/>
                    </a:lnTo>
                    <a:lnTo>
                      <a:pt x="182" y="277"/>
                    </a:lnTo>
                    <a:lnTo>
                      <a:pt x="184" y="274"/>
                    </a:lnTo>
                    <a:lnTo>
                      <a:pt x="189" y="272"/>
                    </a:lnTo>
                    <a:lnTo>
                      <a:pt x="192" y="267"/>
                    </a:lnTo>
                    <a:lnTo>
                      <a:pt x="192" y="263"/>
                    </a:lnTo>
                    <a:lnTo>
                      <a:pt x="184" y="234"/>
                    </a:lnTo>
                    <a:lnTo>
                      <a:pt x="175" y="206"/>
                    </a:lnTo>
                    <a:lnTo>
                      <a:pt x="163" y="180"/>
                    </a:lnTo>
                    <a:lnTo>
                      <a:pt x="151" y="154"/>
                    </a:lnTo>
                    <a:lnTo>
                      <a:pt x="137" y="130"/>
                    </a:lnTo>
                    <a:lnTo>
                      <a:pt x="123" y="109"/>
                    </a:lnTo>
                    <a:lnTo>
                      <a:pt x="95" y="74"/>
                    </a:lnTo>
                    <a:lnTo>
                      <a:pt x="66" y="43"/>
                    </a:lnTo>
                    <a:lnTo>
                      <a:pt x="43" y="22"/>
                    </a:lnTo>
                    <a:lnTo>
                      <a:pt x="19" y="3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5" y="3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3" y="19"/>
                    </a:lnTo>
                    <a:lnTo>
                      <a:pt x="5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9060" tIns="49530" rIns="99060" bIns="4953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 sz="1950"/>
              </a:p>
            </p:txBody>
          </p:sp>
          <p:sp>
            <p:nvSpPr>
              <p:cNvPr id="17" name="Freeform 8"/>
              <p:cNvSpPr>
                <a:spLocks/>
              </p:cNvSpPr>
              <p:nvPr/>
            </p:nvSpPr>
            <p:spPr bwMode="auto">
              <a:xfrm>
                <a:off x="5048250" y="1506538"/>
                <a:ext cx="261938" cy="322263"/>
              </a:xfrm>
              <a:custGeom>
                <a:avLst/>
                <a:gdLst>
                  <a:gd name="T0" fmla="*/ 109 w 165"/>
                  <a:gd name="T1" fmla="*/ 66 h 203"/>
                  <a:gd name="T2" fmla="*/ 128 w 165"/>
                  <a:gd name="T3" fmla="*/ 47 h 203"/>
                  <a:gd name="T4" fmla="*/ 144 w 165"/>
                  <a:gd name="T5" fmla="*/ 33 h 203"/>
                  <a:gd name="T6" fmla="*/ 161 w 165"/>
                  <a:gd name="T7" fmla="*/ 21 h 203"/>
                  <a:gd name="T8" fmla="*/ 163 w 165"/>
                  <a:gd name="T9" fmla="*/ 19 h 203"/>
                  <a:gd name="T10" fmla="*/ 165 w 165"/>
                  <a:gd name="T11" fmla="*/ 14 h 203"/>
                  <a:gd name="T12" fmla="*/ 165 w 165"/>
                  <a:gd name="T13" fmla="*/ 9 h 203"/>
                  <a:gd name="T14" fmla="*/ 163 w 165"/>
                  <a:gd name="T15" fmla="*/ 5 h 203"/>
                  <a:gd name="T16" fmla="*/ 161 w 165"/>
                  <a:gd name="T17" fmla="*/ 2 h 203"/>
                  <a:gd name="T18" fmla="*/ 156 w 165"/>
                  <a:gd name="T19" fmla="*/ 0 h 203"/>
                  <a:gd name="T20" fmla="*/ 151 w 165"/>
                  <a:gd name="T21" fmla="*/ 0 h 203"/>
                  <a:gd name="T22" fmla="*/ 146 w 165"/>
                  <a:gd name="T23" fmla="*/ 2 h 203"/>
                  <a:gd name="T24" fmla="*/ 130 w 165"/>
                  <a:gd name="T25" fmla="*/ 16 h 203"/>
                  <a:gd name="T26" fmla="*/ 111 w 165"/>
                  <a:gd name="T27" fmla="*/ 31 h 203"/>
                  <a:gd name="T28" fmla="*/ 90 w 165"/>
                  <a:gd name="T29" fmla="*/ 52 h 203"/>
                  <a:gd name="T30" fmla="*/ 66 w 165"/>
                  <a:gd name="T31" fmla="*/ 78 h 203"/>
                  <a:gd name="T32" fmla="*/ 43 w 165"/>
                  <a:gd name="T33" fmla="*/ 109 h 203"/>
                  <a:gd name="T34" fmla="*/ 21 w 165"/>
                  <a:gd name="T35" fmla="*/ 144 h 203"/>
                  <a:gd name="T36" fmla="*/ 0 w 165"/>
                  <a:gd name="T37" fmla="*/ 186 h 203"/>
                  <a:gd name="T38" fmla="*/ 0 w 165"/>
                  <a:gd name="T39" fmla="*/ 191 h 203"/>
                  <a:gd name="T40" fmla="*/ 0 w 165"/>
                  <a:gd name="T41" fmla="*/ 196 h 203"/>
                  <a:gd name="T42" fmla="*/ 2 w 165"/>
                  <a:gd name="T43" fmla="*/ 198 h 203"/>
                  <a:gd name="T44" fmla="*/ 7 w 165"/>
                  <a:gd name="T45" fmla="*/ 203 h 203"/>
                  <a:gd name="T46" fmla="*/ 12 w 165"/>
                  <a:gd name="T47" fmla="*/ 203 h 203"/>
                  <a:gd name="T48" fmla="*/ 14 w 165"/>
                  <a:gd name="T49" fmla="*/ 203 h 203"/>
                  <a:gd name="T50" fmla="*/ 19 w 165"/>
                  <a:gd name="T51" fmla="*/ 201 h 203"/>
                  <a:gd name="T52" fmla="*/ 21 w 165"/>
                  <a:gd name="T53" fmla="*/ 196 h 203"/>
                  <a:gd name="T54" fmla="*/ 40 w 165"/>
                  <a:gd name="T55" fmla="*/ 156 h 203"/>
                  <a:gd name="T56" fmla="*/ 64 w 165"/>
                  <a:gd name="T57" fmla="*/ 120 h 203"/>
                  <a:gd name="T58" fmla="*/ 85 w 165"/>
                  <a:gd name="T59" fmla="*/ 92 h 203"/>
                  <a:gd name="T60" fmla="*/ 109 w 165"/>
                  <a:gd name="T61" fmla="*/ 66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65" h="203">
                    <a:moveTo>
                      <a:pt x="109" y="66"/>
                    </a:moveTo>
                    <a:lnTo>
                      <a:pt x="128" y="47"/>
                    </a:lnTo>
                    <a:lnTo>
                      <a:pt x="144" y="33"/>
                    </a:lnTo>
                    <a:lnTo>
                      <a:pt x="161" y="21"/>
                    </a:lnTo>
                    <a:lnTo>
                      <a:pt x="163" y="19"/>
                    </a:lnTo>
                    <a:lnTo>
                      <a:pt x="165" y="14"/>
                    </a:lnTo>
                    <a:lnTo>
                      <a:pt x="165" y="9"/>
                    </a:lnTo>
                    <a:lnTo>
                      <a:pt x="163" y="5"/>
                    </a:lnTo>
                    <a:lnTo>
                      <a:pt x="161" y="2"/>
                    </a:lnTo>
                    <a:lnTo>
                      <a:pt x="156" y="0"/>
                    </a:lnTo>
                    <a:lnTo>
                      <a:pt x="151" y="0"/>
                    </a:lnTo>
                    <a:lnTo>
                      <a:pt x="146" y="2"/>
                    </a:lnTo>
                    <a:lnTo>
                      <a:pt x="130" y="16"/>
                    </a:lnTo>
                    <a:lnTo>
                      <a:pt x="111" y="31"/>
                    </a:lnTo>
                    <a:lnTo>
                      <a:pt x="90" y="52"/>
                    </a:lnTo>
                    <a:lnTo>
                      <a:pt x="66" y="78"/>
                    </a:lnTo>
                    <a:lnTo>
                      <a:pt x="43" y="109"/>
                    </a:lnTo>
                    <a:lnTo>
                      <a:pt x="21" y="144"/>
                    </a:lnTo>
                    <a:lnTo>
                      <a:pt x="0" y="186"/>
                    </a:lnTo>
                    <a:lnTo>
                      <a:pt x="0" y="191"/>
                    </a:lnTo>
                    <a:lnTo>
                      <a:pt x="0" y="196"/>
                    </a:lnTo>
                    <a:lnTo>
                      <a:pt x="2" y="198"/>
                    </a:lnTo>
                    <a:lnTo>
                      <a:pt x="7" y="203"/>
                    </a:lnTo>
                    <a:lnTo>
                      <a:pt x="12" y="203"/>
                    </a:lnTo>
                    <a:lnTo>
                      <a:pt x="14" y="203"/>
                    </a:lnTo>
                    <a:lnTo>
                      <a:pt x="19" y="201"/>
                    </a:lnTo>
                    <a:lnTo>
                      <a:pt x="21" y="196"/>
                    </a:lnTo>
                    <a:lnTo>
                      <a:pt x="40" y="156"/>
                    </a:lnTo>
                    <a:lnTo>
                      <a:pt x="64" y="120"/>
                    </a:lnTo>
                    <a:lnTo>
                      <a:pt x="85" y="92"/>
                    </a:lnTo>
                    <a:lnTo>
                      <a:pt x="109" y="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9060" tIns="49530" rIns="99060" bIns="4953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 sz="1950"/>
              </a:p>
            </p:txBody>
          </p:sp>
          <p:sp>
            <p:nvSpPr>
              <p:cNvPr id="18" name="Freeform 9"/>
              <p:cNvSpPr>
                <a:spLocks/>
              </p:cNvSpPr>
              <p:nvPr/>
            </p:nvSpPr>
            <p:spPr bwMode="auto">
              <a:xfrm>
                <a:off x="5456238" y="1484313"/>
                <a:ext cx="38100" cy="382588"/>
              </a:xfrm>
              <a:custGeom>
                <a:avLst/>
                <a:gdLst>
                  <a:gd name="T0" fmla="*/ 7 w 24"/>
                  <a:gd name="T1" fmla="*/ 238 h 241"/>
                  <a:gd name="T2" fmla="*/ 12 w 24"/>
                  <a:gd name="T3" fmla="*/ 241 h 241"/>
                  <a:gd name="T4" fmla="*/ 17 w 24"/>
                  <a:gd name="T5" fmla="*/ 238 h 241"/>
                  <a:gd name="T6" fmla="*/ 22 w 24"/>
                  <a:gd name="T7" fmla="*/ 236 h 241"/>
                  <a:gd name="T8" fmla="*/ 24 w 24"/>
                  <a:gd name="T9" fmla="*/ 231 h 241"/>
                  <a:gd name="T10" fmla="*/ 24 w 24"/>
                  <a:gd name="T11" fmla="*/ 229 h 241"/>
                  <a:gd name="T12" fmla="*/ 24 w 24"/>
                  <a:gd name="T13" fmla="*/ 11 h 241"/>
                  <a:gd name="T14" fmla="*/ 24 w 24"/>
                  <a:gd name="T15" fmla="*/ 7 h 241"/>
                  <a:gd name="T16" fmla="*/ 22 w 24"/>
                  <a:gd name="T17" fmla="*/ 2 h 241"/>
                  <a:gd name="T18" fmla="*/ 17 w 24"/>
                  <a:gd name="T19" fmla="*/ 0 h 241"/>
                  <a:gd name="T20" fmla="*/ 12 w 24"/>
                  <a:gd name="T21" fmla="*/ 0 h 241"/>
                  <a:gd name="T22" fmla="*/ 7 w 24"/>
                  <a:gd name="T23" fmla="*/ 0 h 241"/>
                  <a:gd name="T24" fmla="*/ 3 w 24"/>
                  <a:gd name="T25" fmla="*/ 2 h 241"/>
                  <a:gd name="T26" fmla="*/ 0 w 24"/>
                  <a:gd name="T27" fmla="*/ 7 h 241"/>
                  <a:gd name="T28" fmla="*/ 0 w 24"/>
                  <a:gd name="T29" fmla="*/ 11 h 241"/>
                  <a:gd name="T30" fmla="*/ 0 w 24"/>
                  <a:gd name="T31" fmla="*/ 229 h 241"/>
                  <a:gd name="T32" fmla="*/ 0 w 24"/>
                  <a:gd name="T33" fmla="*/ 231 h 241"/>
                  <a:gd name="T34" fmla="*/ 3 w 24"/>
                  <a:gd name="T35" fmla="*/ 236 h 241"/>
                  <a:gd name="T36" fmla="*/ 7 w 24"/>
                  <a:gd name="T37" fmla="*/ 238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4" h="241">
                    <a:moveTo>
                      <a:pt x="7" y="238"/>
                    </a:moveTo>
                    <a:lnTo>
                      <a:pt x="12" y="241"/>
                    </a:lnTo>
                    <a:lnTo>
                      <a:pt x="17" y="238"/>
                    </a:lnTo>
                    <a:lnTo>
                      <a:pt x="22" y="236"/>
                    </a:lnTo>
                    <a:lnTo>
                      <a:pt x="24" y="231"/>
                    </a:lnTo>
                    <a:lnTo>
                      <a:pt x="24" y="229"/>
                    </a:lnTo>
                    <a:lnTo>
                      <a:pt x="24" y="11"/>
                    </a:lnTo>
                    <a:lnTo>
                      <a:pt x="24" y="7"/>
                    </a:lnTo>
                    <a:lnTo>
                      <a:pt x="22" y="2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7" y="0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29"/>
                    </a:lnTo>
                    <a:lnTo>
                      <a:pt x="0" y="231"/>
                    </a:lnTo>
                    <a:lnTo>
                      <a:pt x="3" y="236"/>
                    </a:lnTo>
                    <a:lnTo>
                      <a:pt x="7" y="2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9060" tIns="49530" rIns="99060" bIns="4953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 sz="1950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564213" y="1271664"/>
              <a:ext cx="3376205" cy="17851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 defTabSz="914400"/>
              <a:r>
                <a:rPr lang="es-ES" sz="3200" dirty="0">
                  <a:solidFill>
                    <a:srgbClr val="0067AB"/>
                  </a:solidFill>
                  <a:latin typeface="DIN-Medium"/>
                </a:rPr>
                <a:t>Nivel de empleo:</a:t>
              </a:r>
            </a:p>
            <a:p>
              <a:pPr algn="ctr" defTabSz="914400"/>
              <a:r>
                <a:rPr lang="es-ES" sz="3200" b="1" dirty="0">
                  <a:solidFill>
                    <a:srgbClr val="0067AB"/>
                  </a:solidFill>
                  <a:latin typeface="DIN-Medium"/>
                </a:rPr>
                <a:t>-1,1% v.i.</a:t>
              </a:r>
            </a:p>
            <a:p>
              <a:pPr algn="ctr" defTabSz="914400">
                <a:spcBef>
                  <a:spcPts val="1200"/>
                </a:spcBef>
              </a:pPr>
              <a:r>
                <a:rPr lang="es-ES" sz="3600" b="1" dirty="0">
                  <a:solidFill>
                    <a:srgbClr val="0067AB"/>
                  </a:solidFill>
                  <a:latin typeface="DIN-Medium"/>
                </a:rPr>
                <a:t>   47%</a:t>
              </a:r>
              <a:r>
                <a:rPr lang="es-ES" sz="3600" dirty="0">
                  <a:solidFill>
                    <a:srgbClr val="0067AB"/>
                  </a:solidFill>
                  <a:latin typeface="DIN-Medium"/>
                </a:rPr>
                <a:t> </a:t>
              </a:r>
              <a:r>
                <a:rPr lang="es-ES" sz="2800" dirty="0">
                  <a:solidFill>
                    <a:srgbClr val="0067AB"/>
                  </a:solidFill>
                  <a:latin typeface="DIN-Medium"/>
                </a:rPr>
                <a:t>de las</a:t>
              </a:r>
              <a:endParaRPr lang="es-ES" sz="2800" b="1" dirty="0">
                <a:solidFill>
                  <a:srgbClr val="0067AB"/>
                </a:solidFill>
                <a:latin typeface="DIN-Medium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89129" y="2929601"/>
              <a:ext cx="3406304" cy="132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defTabSz="914400"/>
              <a:r>
                <a:rPr lang="es-ES" sz="2800" dirty="0">
                  <a:solidFill>
                    <a:srgbClr val="0067AB"/>
                  </a:solidFill>
                  <a:latin typeface="DIN-Medium"/>
                </a:rPr>
                <a:t>empresas redujo su plantilla de personal </a:t>
              </a:r>
            </a:p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endParaRP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127" y="159108"/>
            <a:ext cx="2006361" cy="129402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848545" y="1608260"/>
            <a:ext cx="4220600" cy="2000546"/>
            <a:chOff x="859260" y="1720476"/>
            <a:chExt cx="3994819" cy="2000546"/>
          </a:xfrm>
        </p:grpSpPr>
        <p:sp>
          <p:nvSpPr>
            <p:cNvPr id="28" name="TextBox 27"/>
            <p:cNvSpPr txBox="1"/>
            <p:nvPr/>
          </p:nvSpPr>
          <p:spPr>
            <a:xfrm>
              <a:off x="2059767" y="1720476"/>
              <a:ext cx="2794312" cy="2000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defTabSz="914400"/>
              <a:r>
                <a:rPr lang="es-ES" sz="4000" b="1" dirty="0">
                  <a:solidFill>
                    <a:srgbClr val="29AEC9"/>
                  </a:solidFill>
                  <a:latin typeface="DIN-Medium"/>
                </a:rPr>
                <a:t>55,6</a:t>
              </a:r>
              <a:r>
                <a:rPr kumimoji="0" lang="es-ES" sz="4000" b="1" i="0" u="none" strike="noStrike" cap="none" spc="0" normalizeH="0" baseline="0" dirty="0">
                  <a:ln>
                    <a:noFill/>
                  </a:ln>
                  <a:solidFill>
                    <a:srgbClr val="29AEC9"/>
                  </a:solidFill>
                  <a:effectLst/>
                  <a:uFillTx/>
                  <a:latin typeface="DIN-Medium"/>
                  <a:sym typeface="Calibri"/>
                </a:rPr>
                <a:t>% </a:t>
              </a:r>
              <a:r>
                <a:rPr lang="es-ES" sz="2800" dirty="0">
                  <a:solidFill>
                    <a:srgbClr val="29AEC9"/>
                  </a:solidFill>
                  <a:latin typeface="DIN-Medium"/>
                </a:rPr>
                <a:t>fue el </a:t>
              </a:r>
              <a:r>
                <a:rPr lang="es-ES" sz="2800" b="1" dirty="0">
                  <a:solidFill>
                    <a:srgbClr val="29AEC9"/>
                  </a:solidFill>
                  <a:latin typeface="DIN-Medium"/>
                </a:rPr>
                <a:t>promedio de la UCI </a:t>
              </a:r>
              <a:r>
                <a:rPr lang="es-ES" sz="2800" dirty="0">
                  <a:solidFill>
                    <a:srgbClr val="29AEC9"/>
                  </a:solidFill>
                  <a:latin typeface="DIN-Medium"/>
                </a:rPr>
                <a:t>en noviembre de 2020.</a:t>
              </a:r>
              <a:endParaRPr kumimoji="0" lang="es-ES" sz="2800" b="1" i="0" u="none" strike="noStrike" cap="none" spc="0" normalizeH="0" baseline="0" dirty="0">
                <a:ln>
                  <a:noFill/>
                </a:ln>
                <a:solidFill>
                  <a:srgbClr val="29AEC9"/>
                </a:solidFill>
                <a:effectLst/>
                <a:uFillTx/>
                <a:latin typeface="DIN-Medium"/>
                <a:sym typeface="Calibri"/>
              </a:endParaRPr>
            </a:p>
          </p:txBody>
        </p:sp>
        <p:grpSp>
          <p:nvGrpSpPr>
            <p:cNvPr id="30" name="53 Grupo"/>
            <p:cNvGrpSpPr/>
            <p:nvPr/>
          </p:nvGrpSpPr>
          <p:grpSpPr>
            <a:xfrm>
              <a:off x="859260" y="2118845"/>
              <a:ext cx="940139" cy="1244887"/>
              <a:chOff x="1539520" y="542925"/>
              <a:chExt cx="403225" cy="539751"/>
            </a:xfrm>
            <a:solidFill>
              <a:srgbClr val="29AEC9"/>
            </a:solidFill>
          </p:grpSpPr>
          <p:sp>
            <p:nvSpPr>
              <p:cNvPr id="38" name="Freeform 6"/>
              <p:cNvSpPr>
                <a:spLocks noEditPoints="1"/>
              </p:cNvSpPr>
              <p:nvPr/>
            </p:nvSpPr>
            <p:spPr bwMode="auto">
              <a:xfrm>
                <a:off x="1539520" y="735013"/>
                <a:ext cx="403225" cy="347663"/>
              </a:xfrm>
              <a:custGeom>
                <a:avLst/>
                <a:gdLst>
                  <a:gd name="T0" fmla="*/ 111 w 191"/>
                  <a:gd name="T1" fmla="*/ 49 h 165"/>
                  <a:gd name="T2" fmla="*/ 127 w 191"/>
                  <a:gd name="T3" fmla="*/ 90 h 165"/>
                  <a:gd name="T4" fmla="*/ 127 w 191"/>
                  <a:gd name="T5" fmla="*/ 73 h 165"/>
                  <a:gd name="T6" fmla="*/ 111 w 191"/>
                  <a:gd name="T7" fmla="*/ 114 h 165"/>
                  <a:gd name="T8" fmla="*/ 127 w 191"/>
                  <a:gd name="T9" fmla="*/ 114 h 165"/>
                  <a:gd name="T10" fmla="*/ 89 w 191"/>
                  <a:gd name="T11" fmla="*/ 49 h 165"/>
                  <a:gd name="T12" fmla="*/ 105 w 191"/>
                  <a:gd name="T13" fmla="*/ 90 h 165"/>
                  <a:gd name="T14" fmla="*/ 105 w 191"/>
                  <a:gd name="T15" fmla="*/ 73 h 165"/>
                  <a:gd name="T16" fmla="*/ 89 w 191"/>
                  <a:gd name="T17" fmla="*/ 114 h 165"/>
                  <a:gd name="T18" fmla="*/ 105 w 191"/>
                  <a:gd name="T19" fmla="*/ 114 h 165"/>
                  <a:gd name="T20" fmla="*/ 67 w 191"/>
                  <a:gd name="T21" fmla="*/ 49 h 165"/>
                  <a:gd name="T22" fmla="*/ 83 w 191"/>
                  <a:gd name="T23" fmla="*/ 90 h 165"/>
                  <a:gd name="T24" fmla="*/ 83 w 191"/>
                  <a:gd name="T25" fmla="*/ 73 h 165"/>
                  <a:gd name="T26" fmla="*/ 67 w 191"/>
                  <a:gd name="T27" fmla="*/ 114 h 165"/>
                  <a:gd name="T28" fmla="*/ 83 w 191"/>
                  <a:gd name="T29" fmla="*/ 114 h 165"/>
                  <a:gd name="T30" fmla="*/ 45 w 191"/>
                  <a:gd name="T31" fmla="*/ 49 h 165"/>
                  <a:gd name="T32" fmla="*/ 61 w 191"/>
                  <a:gd name="T33" fmla="*/ 90 h 165"/>
                  <a:gd name="T34" fmla="*/ 61 w 191"/>
                  <a:gd name="T35" fmla="*/ 73 h 165"/>
                  <a:gd name="T36" fmla="*/ 45 w 191"/>
                  <a:gd name="T37" fmla="*/ 114 h 165"/>
                  <a:gd name="T38" fmla="*/ 61 w 191"/>
                  <a:gd name="T39" fmla="*/ 114 h 165"/>
                  <a:gd name="T40" fmla="*/ 23 w 191"/>
                  <a:gd name="T41" fmla="*/ 49 h 165"/>
                  <a:gd name="T42" fmla="*/ 39 w 191"/>
                  <a:gd name="T43" fmla="*/ 90 h 165"/>
                  <a:gd name="T44" fmla="*/ 39 w 191"/>
                  <a:gd name="T45" fmla="*/ 73 h 165"/>
                  <a:gd name="T46" fmla="*/ 23 w 191"/>
                  <a:gd name="T47" fmla="*/ 114 h 165"/>
                  <a:gd name="T48" fmla="*/ 39 w 191"/>
                  <a:gd name="T49" fmla="*/ 114 h 165"/>
                  <a:gd name="T50" fmla="*/ 191 w 191"/>
                  <a:gd name="T51" fmla="*/ 30 h 165"/>
                  <a:gd name="T52" fmla="*/ 189 w 191"/>
                  <a:gd name="T53" fmla="*/ 29 h 165"/>
                  <a:gd name="T54" fmla="*/ 188 w 191"/>
                  <a:gd name="T55" fmla="*/ 28 h 165"/>
                  <a:gd name="T56" fmla="*/ 161 w 191"/>
                  <a:gd name="T57" fmla="*/ 2 h 165"/>
                  <a:gd name="T58" fmla="*/ 144 w 191"/>
                  <a:gd name="T59" fmla="*/ 24 h 165"/>
                  <a:gd name="T60" fmla="*/ 116 w 191"/>
                  <a:gd name="T61" fmla="*/ 2 h 165"/>
                  <a:gd name="T62" fmla="*/ 88 w 191"/>
                  <a:gd name="T63" fmla="*/ 18 h 165"/>
                  <a:gd name="T64" fmla="*/ 70 w 191"/>
                  <a:gd name="T65" fmla="*/ 2 h 165"/>
                  <a:gd name="T66" fmla="*/ 29 w 191"/>
                  <a:gd name="T67" fmla="*/ 2 h 165"/>
                  <a:gd name="T68" fmla="*/ 3 w 191"/>
                  <a:gd name="T69" fmla="*/ 28 h 165"/>
                  <a:gd name="T70" fmla="*/ 2 w 191"/>
                  <a:gd name="T71" fmla="*/ 29 h 165"/>
                  <a:gd name="T72" fmla="*/ 0 w 191"/>
                  <a:gd name="T73" fmla="*/ 30 h 165"/>
                  <a:gd name="T74" fmla="*/ 0 w 191"/>
                  <a:gd name="T75" fmla="*/ 37 h 165"/>
                  <a:gd name="T76" fmla="*/ 0 w 191"/>
                  <a:gd name="T77" fmla="*/ 162 h 165"/>
                  <a:gd name="T78" fmla="*/ 1 w 191"/>
                  <a:gd name="T79" fmla="*/ 164 h 165"/>
                  <a:gd name="T80" fmla="*/ 3 w 191"/>
                  <a:gd name="T81" fmla="*/ 165 h 165"/>
                  <a:gd name="T82" fmla="*/ 183 w 191"/>
                  <a:gd name="T83" fmla="*/ 165 h 165"/>
                  <a:gd name="T84" fmla="*/ 189 w 191"/>
                  <a:gd name="T85" fmla="*/ 165 h 165"/>
                  <a:gd name="T86" fmla="*/ 190 w 191"/>
                  <a:gd name="T87" fmla="*/ 163 h 165"/>
                  <a:gd name="T88" fmla="*/ 191 w 191"/>
                  <a:gd name="T89" fmla="*/ 162 h 165"/>
                  <a:gd name="T90" fmla="*/ 191 w 191"/>
                  <a:gd name="T91" fmla="*/ 31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1" h="165">
                    <a:moveTo>
                      <a:pt x="127" y="66"/>
                    </a:moveTo>
                    <a:cubicBezTo>
                      <a:pt x="111" y="66"/>
                      <a:pt x="111" y="66"/>
                      <a:pt x="111" y="66"/>
                    </a:cubicBezTo>
                    <a:cubicBezTo>
                      <a:pt x="111" y="49"/>
                      <a:pt x="111" y="49"/>
                      <a:pt x="111" y="49"/>
                    </a:cubicBezTo>
                    <a:cubicBezTo>
                      <a:pt x="127" y="49"/>
                      <a:pt x="127" y="49"/>
                      <a:pt x="127" y="49"/>
                    </a:cubicBezTo>
                    <a:lnTo>
                      <a:pt x="127" y="66"/>
                    </a:lnTo>
                    <a:close/>
                    <a:moveTo>
                      <a:pt x="127" y="90"/>
                    </a:moveTo>
                    <a:cubicBezTo>
                      <a:pt x="111" y="90"/>
                      <a:pt x="111" y="90"/>
                      <a:pt x="111" y="90"/>
                    </a:cubicBezTo>
                    <a:cubicBezTo>
                      <a:pt x="111" y="73"/>
                      <a:pt x="111" y="73"/>
                      <a:pt x="111" y="73"/>
                    </a:cubicBezTo>
                    <a:cubicBezTo>
                      <a:pt x="127" y="73"/>
                      <a:pt x="127" y="73"/>
                      <a:pt x="127" y="73"/>
                    </a:cubicBezTo>
                    <a:lnTo>
                      <a:pt x="127" y="90"/>
                    </a:lnTo>
                    <a:close/>
                    <a:moveTo>
                      <a:pt x="127" y="114"/>
                    </a:moveTo>
                    <a:cubicBezTo>
                      <a:pt x="111" y="114"/>
                      <a:pt x="111" y="114"/>
                      <a:pt x="111" y="114"/>
                    </a:cubicBezTo>
                    <a:cubicBezTo>
                      <a:pt x="111" y="97"/>
                      <a:pt x="111" y="97"/>
                      <a:pt x="111" y="97"/>
                    </a:cubicBezTo>
                    <a:cubicBezTo>
                      <a:pt x="127" y="97"/>
                      <a:pt x="127" y="97"/>
                      <a:pt x="127" y="97"/>
                    </a:cubicBezTo>
                    <a:lnTo>
                      <a:pt x="127" y="114"/>
                    </a:lnTo>
                    <a:close/>
                    <a:moveTo>
                      <a:pt x="105" y="66"/>
                    </a:moveTo>
                    <a:cubicBezTo>
                      <a:pt x="89" y="66"/>
                      <a:pt x="89" y="66"/>
                      <a:pt x="89" y="66"/>
                    </a:cubicBezTo>
                    <a:cubicBezTo>
                      <a:pt x="89" y="49"/>
                      <a:pt x="89" y="49"/>
                      <a:pt x="89" y="49"/>
                    </a:cubicBezTo>
                    <a:cubicBezTo>
                      <a:pt x="105" y="49"/>
                      <a:pt x="105" y="49"/>
                      <a:pt x="105" y="49"/>
                    </a:cubicBezTo>
                    <a:lnTo>
                      <a:pt x="105" y="66"/>
                    </a:lnTo>
                    <a:close/>
                    <a:moveTo>
                      <a:pt x="105" y="90"/>
                    </a:moveTo>
                    <a:cubicBezTo>
                      <a:pt x="89" y="90"/>
                      <a:pt x="89" y="90"/>
                      <a:pt x="89" y="90"/>
                    </a:cubicBezTo>
                    <a:cubicBezTo>
                      <a:pt x="89" y="73"/>
                      <a:pt x="89" y="73"/>
                      <a:pt x="89" y="73"/>
                    </a:cubicBezTo>
                    <a:cubicBezTo>
                      <a:pt x="105" y="73"/>
                      <a:pt x="105" y="73"/>
                      <a:pt x="105" y="73"/>
                    </a:cubicBezTo>
                    <a:lnTo>
                      <a:pt x="105" y="90"/>
                    </a:lnTo>
                    <a:close/>
                    <a:moveTo>
                      <a:pt x="105" y="114"/>
                    </a:moveTo>
                    <a:cubicBezTo>
                      <a:pt x="89" y="114"/>
                      <a:pt x="89" y="114"/>
                      <a:pt x="89" y="114"/>
                    </a:cubicBezTo>
                    <a:cubicBezTo>
                      <a:pt x="89" y="97"/>
                      <a:pt x="89" y="97"/>
                      <a:pt x="89" y="97"/>
                    </a:cubicBezTo>
                    <a:cubicBezTo>
                      <a:pt x="105" y="97"/>
                      <a:pt x="105" y="97"/>
                      <a:pt x="105" y="97"/>
                    </a:cubicBezTo>
                    <a:lnTo>
                      <a:pt x="105" y="114"/>
                    </a:lnTo>
                    <a:close/>
                    <a:moveTo>
                      <a:pt x="83" y="66"/>
                    </a:moveTo>
                    <a:cubicBezTo>
                      <a:pt x="67" y="66"/>
                      <a:pt x="67" y="66"/>
                      <a:pt x="67" y="66"/>
                    </a:cubicBezTo>
                    <a:cubicBezTo>
                      <a:pt x="67" y="49"/>
                      <a:pt x="67" y="49"/>
                      <a:pt x="67" y="49"/>
                    </a:cubicBezTo>
                    <a:cubicBezTo>
                      <a:pt x="83" y="49"/>
                      <a:pt x="83" y="49"/>
                      <a:pt x="83" y="49"/>
                    </a:cubicBezTo>
                    <a:lnTo>
                      <a:pt x="83" y="66"/>
                    </a:lnTo>
                    <a:close/>
                    <a:moveTo>
                      <a:pt x="83" y="90"/>
                    </a:moveTo>
                    <a:cubicBezTo>
                      <a:pt x="67" y="90"/>
                      <a:pt x="67" y="90"/>
                      <a:pt x="67" y="90"/>
                    </a:cubicBezTo>
                    <a:cubicBezTo>
                      <a:pt x="67" y="73"/>
                      <a:pt x="67" y="73"/>
                      <a:pt x="67" y="73"/>
                    </a:cubicBezTo>
                    <a:cubicBezTo>
                      <a:pt x="83" y="73"/>
                      <a:pt x="83" y="73"/>
                      <a:pt x="83" y="73"/>
                    </a:cubicBezTo>
                    <a:lnTo>
                      <a:pt x="83" y="90"/>
                    </a:lnTo>
                    <a:close/>
                    <a:moveTo>
                      <a:pt x="83" y="114"/>
                    </a:moveTo>
                    <a:cubicBezTo>
                      <a:pt x="67" y="114"/>
                      <a:pt x="67" y="114"/>
                      <a:pt x="67" y="114"/>
                    </a:cubicBezTo>
                    <a:cubicBezTo>
                      <a:pt x="67" y="97"/>
                      <a:pt x="67" y="97"/>
                      <a:pt x="67" y="97"/>
                    </a:cubicBezTo>
                    <a:cubicBezTo>
                      <a:pt x="83" y="97"/>
                      <a:pt x="83" y="97"/>
                      <a:pt x="83" y="97"/>
                    </a:cubicBezTo>
                    <a:lnTo>
                      <a:pt x="83" y="114"/>
                    </a:lnTo>
                    <a:close/>
                    <a:moveTo>
                      <a:pt x="61" y="66"/>
                    </a:moveTo>
                    <a:cubicBezTo>
                      <a:pt x="45" y="66"/>
                      <a:pt x="45" y="66"/>
                      <a:pt x="45" y="66"/>
                    </a:cubicBezTo>
                    <a:cubicBezTo>
                      <a:pt x="45" y="49"/>
                      <a:pt x="45" y="49"/>
                      <a:pt x="45" y="49"/>
                    </a:cubicBezTo>
                    <a:cubicBezTo>
                      <a:pt x="61" y="49"/>
                      <a:pt x="61" y="49"/>
                      <a:pt x="61" y="49"/>
                    </a:cubicBezTo>
                    <a:lnTo>
                      <a:pt x="61" y="66"/>
                    </a:lnTo>
                    <a:close/>
                    <a:moveTo>
                      <a:pt x="61" y="90"/>
                    </a:moveTo>
                    <a:cubicBezTo>
                      <a:pt x="45" y="90"/>
                      <a:pt x="45" y="90"/>
                      <a:pt x="45" y="90"/>
                    </a:cubicBezTo>
                    <a:cubicBezTo>
                      <a:pt x="45" y="73"/>
                      <a:pt x="45" y="73"/>
                      <a:pt x="45" y="73"/>
                    </a:cubicBezTo>
                    <a:cubicBezTo>
                      <a:pt x="61" y="73"/>
                      <a:pt x="61" y="73"/>
                      <a:pt x="61" y="73"/>
                    </a:cubicBezTo>
                    <a:lnTo>
                      <a:pt x="61" y="90"/>
                    </a:lnTo>
                    <a:close/>
                    <a:moveTo>
                      <a:pt x="61" y="114"/>
                    </a:moveTo>
                    <a:cubicBezTo>
                      <a:pt x="45" y="114"/>
                      <a:pt x="45" y="114"/>
                      <a:pt x="45" y="114"/>
                    </a:cubicBezTo>
                    <a:cubicBezTo>
                      <a:pt x="45" y="97"/>
                      <a:pt x="45" y="97"/>
                      <a:pt x="45" y="97"/>
                    </a:cubicBezTo>
                    <a:cubicBezTo>
                      <a:pt x="61" y="97"/>
                      <a:pt x="61" y="97"/>
                      <a:pt x="61" y="97"/>
                    </a:cubicBezTo>
                    <a:lnTo>
                      <a:pt x="61" y="114"/>
                    </a:lnTo>
                    <a:close/>
                    <a:moveTo>
                      <a:pt x="39" y="66"/>
                    </a:moveTo>
                    <a:cubicBezTo>
                      <a:pt x="23" y="66"/>
                      <a:pt x="23" y="66"/>
                      <a:pt x="23" y="66"/>
                    </a:cubicBezTo>
                    <a:cubicBezTo>
                      <a:pt x="23" y="49"/>
                      <a:pt x="23" y="49"/>
                      <a:pt x="23" y="49"/>
                    </a:cubicBezTo>
                    <a:cubicBezTo>
                      <a:pt x="39" y="49"/>
                      <a:pt x="39" y="49"/>
                      <a:pt x="39" y="49"/>
                    </a:cubicBezTo>
                    <a:lnTo>
                      <a:pt x="39" y="66"/>
                    </a:lnTo>
                    <a:close/>
                    <a:moveTo>
                      <a:pt x="39" y="90"/>
                    </a:moveTo>
                    <a:cubicBezTo>
                      <a:pt x="23" y="90"/>
                      <a:pt x="23" y="90"/>
                      <a:pt x="23" y="90"/>
                    </a:cubicBezTo>
                    <a:cubicBezTo>
                      <a:pt x="23" y="73"/>
                      <a:pt x="23" y="73"/>
                      <a:pt x="23" y="73"/>
                    </a:cubicBezTo>
                    <a:cubicBezTo>
                      <a:pt x="39" y="73"/>
                      <a:pt x="39" y="73"/>
                      <a:pt x="39" y="73"/>
                    </a:cubicBezTo>
                    <a:lnTo>
                      <a:pt x="39" y="90"/>
                    </a:lnTo>
                    <a:close/>
                    <a:moveTo>
                      <a:pt x="39" y="114"/>
                    </a:moveTo>
                    <a:cubicBezTo>
                      <a:pt x="23" y="114"/>
                      <a:pt x="23" y="114"/>
                      <a:pt x="23" y="114"/>
                    </a:cubicBezTo>
                    <a:cubicBezTo>
                      <a:pt x="23" y="97"/>
                      <a:pt x="23" y="97"/>
                      <a:pt x="23" y="97"/>
                    </a:cubicBezTo>
                    <a:cubicBezTo>
                      <a:pt x="39" y="97"/>
                      <a:pt x="39" y="97"/>
                      <a:pt x="39" y="97"/>
                    </a:cubicBezTo>
                    <a:lnTo>
                      <a:pt x="39" y="114"/>
                    </a:lnTo>
                    <a:close/>
                    <a:moveTo>
                      <a:pt x="191" y="31"/>
                    </a:moveTo>
                    <a:cubicBezTo>
                      <a:pt x="191" y="31"/>
                      <a:pt x="191" y="31"/>
                      <a:pt x="191" y="31"/>
                    </a:cubicBezTo>
                    <a:cubicBezTo>
                      <a:pt x="191" y="30"/>
                      <a:pt x="191" y="30"/>
                      <a:pt x="191" y="30"/>
                    </a:cubicBezTo>
                    <a:cubicBezTo>
                      <a:pt x="190" y="30"/>
                      <a:pt x="190" y="30"/>
                      <a:pt x="190" y="30"/>
                    </a:cubicBezTo>
                    <a:cubicBezTo>
                      <a:pt x="190" y="29"/>
                      <a:pt x="190" y="29"/>
                      <a:pt x="190" y="29"/>
                    </a:cubicBezTo>
                    <a:cubicBezTo>
                      <a:pt x="189" y="29"/>
                      <a:pt x="189" y="29"/>
                      <a:pt x="189" y="29"/>
                    </a:cubicBezTo>
                    <a:cubicBezTo>
                      <a:pt x="189" y="28"/>
                      <a:pt x="189" y="28"/>
                      <a:pt x="189" y="28"/>
                    </a:cubicBezTo>
                    <a:cubicBezTo>
                      <a:pt x="188" y="28"/>
                      <a:pt x="188" y="28"/>
                      <a:pt x="188" y="28"/>
                    </a:cubicBezTo>
                    <a:cubicBezTo>
                      <a:pt x="188" y="28"/>
                      <a:pt x="188" y="28"/>
                      <a:pt x="188" y="28"/>
                    </a:cubicBezTo>
                    <a:cubicBezTo>
                      <a:pt x="188" y="28"/>
                      <a:pt x="186" y="26"/>
                      <a:pt x="184" y="24"/>
                    </a:cubicBezTo>
                    <a:cubicBezTo>
                      <a:pt x="167" y="2"/>
                      <a:pt x="167" y="2"/>
                      <a:pt x="167" y="2"/>
                    </a:cubicBezTo>
                    <a:cubicBezTo>
                      <a:pt x="166" y="0"/>
                      <a:pt x="163" y="0"/>
                      <a:pt x="161" y="2"/>
                    </a:cubicBezTo>
                    <a:cubicBezTo>
                      <a:pt x="159" y="5"/>
                      <a:pt x="159" y="5"/>
                      <a:pt x="159" y="5"/>
                    </a:cubicBezTo>
                    <a:cubicBezTo>
                      <a:pt x="158" y="7"/>
                      <a:pt x="155" y="10"/>
                      <a:pt x="154" y="12"/>
                    </a:cubicBezTo>
                    <a:cubicBezTo>
                      <a:pt x="144" y="24"/>
                      <a:pt x="144" y="24"/>
                      <a:pt x="144" y="24"/>
                    </a:cubicBezTo>
                    <a:cubicBezTo>
                      <a:pt x="143" y="26"/>
                      <a:pt x="140" y="26"/>
                      <a:pt x="138" y="24"/>
                    </a:cubicBezTo>
                    <a:cubicBezTo>
                      <a:pt x="121" y="2"/>
                      <a:pt x="121" y="2"/>
                      <a:pt x="121" y="2"/>
                    </a:cubicBezTo>
                    <a:cubicBezTo>
                      <a:pt x="120" y="0"/>
                      <a:pt x="117" y="0"/>
                      <a:pt x="116" y="2"/>
                    </a:cubicBezTo>
                    <a:cubicBezTo>
                      <a:pt x="98" y="24"/>
                      <a:pt x="98" y="24"/>
                      <a:pt x="98" y="24"/>
                    </a:cubicBezTo>
                    <a:cubicBezTo>
                      <a:pt x="97" y="26"/>
                      <a:pt x="94" y="26"/>
                      <a:pt x="93" y="24"/>
                    </a:cubicBezTo>
                    <a:cubicBezTo>
                      <a:pt x="88" y="18"/>
                      <a:pt x="88" y="18"/>
                      <a:pt x="88" y="18"/>
                    </a:cubicBezTo>
                    <a:cubicBezTo>
                      <a:pt x="86" y="16"/>
                      <a:pt x="83" y="12"/>
                      <a:pt x="82" y="10"/>
                    </a:cubicBezTo>
                    <a:cubicBezTo>
                      <a:pt x="75" y="2"/>
                      <a:pt x="75" y="2"/>
                      <a:pt x="75" y="2"/>
                    </a:cubicBezTo>
                    <a:cubicBezTo>
                      <a:pt x="74" y="0"/>
                      <a:pt x="71" y="0"/>
                      <a:pt x="70" y="2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1" y="26"/>
                      <a:pt x="48" y="26"/>
                      <a:pt x="47" y="24"/>
                    </a:cubicBezTo>
                    <a:cubicBezTo>
                      <a:pt x="29" y="2"/>
                      <a:pt x="29" y="2"/>
                      <a:pt x="29" y="2"/>
                    </a:cubicBezTo>
                    <a:cubicBezTo>
                      <a:pt x="28" y="0"/>
                      <a:pt x="25" y="0"/>
                      <a:pt x="24" y="2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5" y="26"/>
                      <a:pt x="3" y="28"/>
                      <a:pt x="3" y="28"/>
                    </a:cubicBezTo>
                    <a:cubicBezTo>
                      <a:pt x="3" y="28"/>
                      <a:pt x="3" y="28"/>
                      <a:pt x="3" y="28"/>
                    </a:cubicBezTo>
                    <a:cubicBezTo>
                      <a:pt x="2" y="28"/>
                      <a:pt x="2" y="28"/>
                      <a:pt x="2" y="28"/>
                    </a:cubicBezTo>
                    <a:cubicBezTo>
                      <a:pt x="2" y="29"/>
                      <a:pt x="2" y="29"/>
                      <a:pt x="2" y="29"/>
                    </a:cubicBezTo>
                    <a:cubicBezTo>
                      <a:pt x="1" y="29"/>
                      <a:pt x="1" y="29"/>
                      <a:pt x="1" y="29"/>
                    </a:cubicBezTo>
                    <a:cubicBezTo>
                      <a:pt x="1" y="30"/>
                      <a:pt x="1" y="30"/>
                      <a:pt x="1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2"/>
                      <a:pt x="0" y="34"/>
                      <a:pt x="0" y="37"/>
                    </a:cubicBezTo>
                    <a:cubicBezTo>
                      <a:pt x="0" y="156"/>
                      <a:pt x="0" y="156"/>
                      <a:pt x="0" y="156"/>
                    </a:cubicBezTo>
                    <a:cubicBezTo>
                      <a:pt x="0" y="159"/>
                      <a:pt x="0" y="161"/>
                      <a:pt x="0" y="162"/>
                    </a:cubicBezTo>
                    <a:cubicBezTo>
                      <a:pt x="0" y="162"/>
                      <a:pt x="0" y="162"/>
                      <a:pt x="0" y="162"/>
                    </a:cubicBezTo>
                    <a:cubicBezTo>
                      <a:pt x="0" y="163"/>
                      <a:pt x="0" y="163"/>
                      <a:pt x="0" y="163"/>
                    </a:cubicBezTo>
                    <a:cubicBezTo>
                      <a:pt x="1" y="163"/>
                      <a:pt x="1" y="163"/>
                      <a:pt x="1" y="163"/>
                    </a:cubicBezTo>
                    <a:cubicBezTo>
                      <a:pt x="1" y="164"/>
                      <a:pt x="1" y="164"/>
                      <a:pt x="1" y="164"/>
                    </a:cubicBezTo>
                    <a:cubicBezTo>
                      <a:pt x="2" y="164"/>
                      <a:pt x="2" y="164"/>
                      <a:pt x="2" y="164"/>
                    </a:cubicBezTo>
                    <a:cubicBezTo>
                      <a:pt x="2" y="165"/>
                      <a:pt x="2" y="165"/>
                      <a:pt x="2" y="165"/>
                    </a:cubicBezTo>
                    <a:cubicBezTo>
                      <a:pt x="3" y="165"/>
                      <a:pt x="3" y="165"/>
                      <a:pt x="3" y="165"/>
                    </a:cubicBezTo>
                    <a:cubicBezTo>
                      <a:pt x="3" y="165"/>
                      <a:pt x="3" y="165"/>
                      <a:pt x="3" y="165"/>
                    </a:cubicBezTo>
                    <a:cubicBezTo>
                      <a:pt x="3" y="165"/>
                      <a:pt x="6" y="165"/>
                      <a:pt x="8" y="165"/>
                    </a:cubicBezTo>
                    <a:cubicBezTo>
                      <a:pt x="183" y="165"/>
                      <a:pt x="183" y="165"/>
                      <a:pt x="183" y="165"/>
                    </a:cubicBezTo>
                    <a:cubicBezTo>
                      <a:pt x="185" y="165"/>
                      <a:pt x="188" y="165"/>
                      <a:pt x="188" y="165"/>
                    </a:cubicBezTo>
                    <a:cubicBezTo>
                      <a:pt x="188" y="165"/>
                      <a:pt x="188" y="165"/>
                      <a:pt x="188" y="165"/>
                    </a:cubicBezTo>
                    <a:cubicBezTo>
                      <a:pt x="189" y="165"/>
                      <a:pt x="189" y="165"/>
                      <a:pt x="189" y="165"/>
                    </a:cubicBezTo>
                    <a:cubicBezTo>
                      <a:pt x="189" y="164"/>
                      <a:pt x="189" y="164"/>
                      <a:pt x="189" y="164"/>
                    </a:cubicBezTo>
                    <a:cubicBezTo>
                      <a:pt x="190" y="164"/>
                      <a:pt x="190" y="164"/>
                      <a:pt x="190" y="164"/>
                    </a:cubicBezTo>
                    <a:cubicBezTo>
                      <a:pt x="190" y="163"/>
                      <a:pt x="190" y="163"/>
                      <a:pt x="190" y="163"/>
                    </a:cubicBezTo>
                    <a:cubicBezTo>
                      <a:pt x="191" y="163"/>
                      <a:pt x="191" y="163"/>
                      <a:pt x="191" y="163"/>
                    </a:cubicBezTo>
                    <a:cubicBezTo>
                      <a:pt x="191" y="162"/>
                      <a:pt x="191" y="162"/>
                      <a:pt x="191" y="162"/>
                    </a:cubicBezTo>
                    <a:cubicBezTo>
                      <a:pt x="191" y="162"/>
                      <a:pt x="191" y="162"/>
                      <a:pt x="191" y="162"/>
                    </a:cubicBezTo>
                    <a:cubicBezTo>
                      <a:pt x="191" y="161"/>
                      <a:pt x="191" y="159"/>
                      <a:pt x="191" y="156"/>
                    </a:cubicBezTo>
                    <a:cubicBezTo>
                      <a:pt x="191" y="37"/>
                      <a:pt x="191" y="37"/>
                      <a:pt x="191" y="37"/>
                    </a:cubicBezTo>
                    <a:cubicBezTo>
                      <a:pt x="191" y="34"/>
                      <a:pt x="191" y="32"/>
                      <a:pt x="191" y="3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/>
              </a:p>
            </p:txBody>
          </p:sp>
          <p:sp>
            <p:nvSpPr>
              <p:cNvPr id="39" name="Freeform 7"/>
              <p:cNvSpPr>
                <a:spLocks/>
              </p:cNvSpPr>
              <p:nvPr/>
            </p:nvSpPr>
            <p:spPr bwMode="auto">
              <a:xfrm>
                <a:off x="1714912" y="542925"/>
                <a:ext cx="150813" cy="225425"/>
              </a:xfrm>
              <a:custGeom>
                <a:avLst/>
                <a:gdLst>
                  <a:gd name="T0" fmla="*/ 31 w 71"/>
                  <a:gd name="T1" fmla="*/ 83 h 107"/>
                  <a:gd name="T2" fmla="*/ 36 w 71"/>
                  <a:gd name="T3" fmla="*/ 83 h 107"/>
                  <a:gd name="T4" fmla="*/ 53 w 71"/>
                  <a:gd name="T5" fmla="*/ 105 h 107"/>
                  <a:gd name="T6" fmla="*/ 59 w 71"/>
                  <a:gd name="T7" fmla="*/ 105 h 107"/>
                  <a:gd name="T8" fmla="*/ 69 w 71"/>
                  <a:gd name="T9" fmla="*/ 94 h 107"/>
                  <a:gd name="T10" fmla="*/ 70 w 71"/>
                  <a:gd name="T11" fmla="*/ 85 h 107"/>
                  <a:gd name="T12" fmla="*/ 57 w 71"/>
                  <a:gd name="T13" fmla="*/ 4 h 107"/>
                  <a:gd name="T14" fmla="*/ 55 w 71"/>
                  <a:gd name="T15" fmla="*/ 0 h 107"/>
                  <a:gd name="T16" fmla="*/ 17 w 71"/>
                  <a:gd name="T17" fmla="*/ 0 h 107"/>
                  <a:gd name="T18" fmla="*/ 15 w 71"/>
                  <a:gd name="T19" fmla="*/ 4 h 107"/>
                  <a:gd name="T20" fmla="*/ 1 w 71"/>
                  <a:gd name="T21" fmla="*/ 91 h 107"/>
                  <a:gd name="T22" fmla="*/ 3 w 71"/>
                  <a:gd name="T23" fmla="*/ 99 h 107"/>
                  <a:gd name="T24" fmla="*/ 8 w 71"/>
                  <a:gd name="T25" fmla="*/ 105 h 107"/>
                  <a:gd name="T26" fmla="*/ 13 w 71"/>
                  <a:gd name="T27" fmla="*/ 105 h 107"/>
                  <a:gd name="T28" fmla="*/ 31 w 71"/>
                  <a:gd name="T29" fmla="*/ 83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" h="107">
                    <a:moveTo>
                      <a:pt x="31" y="83"/>
                    </a:moveTo>
                    <a:cubicBezTo>
                      <a:pt x="32" y="81"/>
                      <a:pt x="35" y="81"/>
                      <a:pt x="36" y="83"/>
                    </a:cubicBezTo>
                    <a:cubicBezTo>
                      <a:pt x="53" y="105"/>
                      <a:pt x="53" y="105"/>
                      <a:pt x="53" y="105"/>
                    </a:cubicBezTo>
                    <a:cubicBezTo>
                      <a:pt x="55" y="107"/>
                      <a:pt x="58" y="107"/>
                      <a:pt x="59" y="105"/>
                    </a:cubicBezTo>
                    <a:cubicBezTo>
                      <a:pt x="69" y="94"/>
                      <a:pt x="69" y="94"/>
                      <a:pt x="69" y="94"/>
                    </a:cubicBezTo>
                    <a:cubicBezTo>
                      <a:pt x="70" y="91"/>
                      <a:pt x="71" y="88"/>
                      <a:pt x="70" y="85"/>
                    </a:cubicBezTo>
                    <a:cubicBezTo>
                      <a:pt x="70" y="85"/>
                      <a:pt x="59" y="34"/>
                      <a:pt x="57" y="4"/>
                    </a:cubicBezTo>
                    <a:cubicBezTo>
                      <a:pt x="57" y="2"/>
                      <a:pt x="56" y="0"/>
                      <a:pt x="55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2"/>
                      <a:pt x="15" y="4"/>
                    </a:cubicBezTo>
                    <a:cubicBezTo>
                      <a:pt x="14" y="36"/>
                      <a:pt x="1" y="91"/>
                      <a:pt x="1" y="91"/>
                    </a:cubicBezTo>
                    <a:cubicBezTo>
                      <a:pt x="0" y="93"/>
                      <a:pt x="1" y="97"/>
                      <a:pt x="3" y="99"/>
                    </a:cubicBezTo>
                    <a:cubicBezTo>
                      <a:pt x="8" y="105"/>
                      <a:pt x="8" y="105"/>
                      <a:pt x="8" y="105"/>
                    </a:cubicBezTo>
                    <a:cubicBezTo>
                      <a:pt x="9" y="107"/>
                      <a:pt x="12" y="107"/>
                      <a:pt x="13" y="105"/>
                    </a:cubicBezTo>
                    <a:lnTo>
                      <a:pt x="31" y="8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AR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809983" y="3886018"/>
            <a:ext cx="4370965" cy="2472081"/>
            <a:chOff x="809983" y="3886018"/>
            <a:chExt cx="4370965" cy="2472081"/>
          </a:xfrm>
        </p:grpSpPr>
        <p:grpSp>
          <p:nvGrpSpPr>
            <p:cNvPr id="4" name="Group 3"/>
            <p:cNvGrpSpPr/>
            <p:nvPr/>
          </p:nvGrpSpPr>
          <p:grpSpPr>
            <a:xfrm>
              <a:off x="1305675" y="3886018"/>
              <a:ext cx="3630289" cy="1354215"/>
              <a:chOff x="5364167" y="4251075"/>
              <a:chExt cx="3574384" cy="1354215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6499178" y="4251075"/>
                <a:ext cx="2439373" cy="13542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r>
                  <a:rPr lang="es-ES" sz="3400" b="1" dirty="0">
                    <a:solidFill>
                      <a:srgbClr val="8439BD"/>
                    </a:solidFill>
                    <a:latin typeface="DIN-Medium"/>
                  </a:rPr>
                  <a:t>10% </a:t>
                </a:r>
                <a:r>
                  <a:rPr lang="es-ES" sz="2400" dirty="0">
                    <a:solidFill>
                      <a:srgbClr val="8439BD"/>
                    </a:solidFill>
                    <a:latin typeface="DIN-Medium"/>
                  </a:rPr>
                  <a:t>de las empresas solicitó el REPRO II</a:t>
                </a:r>
                <a:endParaRPr lang="es-ES" sz="2200" b="1" dirty="0">
                  <a:solidFill>
                    <a:srgbClr val="8439BD"/>
                  </a:solidFill>
                  <a:latin typeface="DIN-Medium"/>
                </a:endParaRPr>
              </a:p>
            </p:txBody>
          </p:sp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4167" y="4511621"/>
                <a:ext cx="981450" cy="934714"/>
              </a:xfrm>
              <a:prstGeom prst="rect">
                <a:avLst/>
              </a:prstGeom>
            </p:spPr>
          </p:pic>
        </p:grpSp>
        <p:sp>
          <p:nvSpPr>
            <p:cNvPr id="34" name="TextBox 33"/>
            <p:cNvSpPr txBox="1"/>
            <p:nvPr/>
          </p:nvSpPr>
          <p:spPr>
            <a:xfrm>
              <a:off x="809983" y="5373216"/>
              <a:ext cx="4370965" cy="984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r>
                <a:rPr lang="es-ES" sz="3400" b="1" dirty="0">
                  <a:solidFill>
                    <a:srgbClr val="8439BD"/>
                  </a:solidFill>
                  <a:latin typeface="DIN-Medium"/>
                </a:rPr>
                <a:t>13% </a:t>
              </a:r>
              <a:r>
                <a:rPr lang="es-ES" sz="2400" dirty="0">
                  <a:solidFill>
                    <a:srgbClr val="8439BD"/>
                  </a:solidFill>
                  <a:latin typeface="DIN-Medium"/>
                </a:rPr>
                <a:t>solicitó el ATP para acceder a créditos a tasa subsidiada.</a:t>
              </a:r>
              <a:endParaRPr lang="es-ES" sz="2200" b="1" dirty="0">
                <a:solidFill>
                  <a:srgbClr val="8439BD"/>
                </a:solidFill>
                <a:latin typeface="DIN-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4602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52 Rectángulo"/>
          <p:cNvSpPr/>
          <p:nvPr/>
        </p:nvSpPr>
        <p:spPr>
          <a:xfrm>
            <a:off x="-412750" y="-285750"/>
            <a:ext cx="10731500" cy="72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950"/>
          </a:p>
        </p:txBody>
      </p:sp>
      <p:pic>
        <p:nvPicPr>
          <p:cNvPr id="8" name="Picture 3" descr="tapa-ppt-01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129" y="222990"/>
            <a:ext cx="7066938" cy="6920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3" descr="tapa-ppt-01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0452" y="15821"/>
            <a:ext cx="7066938" cy="692076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ext Box 951"/>
          <p:cNvSpPr txBox="1">
            <a:spLocks noChangeArrowheads="1"/>
          </p:cNvSpPr>
          <p:nvPr/>
        </p:nvSpPr>
        <p:spPr bwMode="auto">
          <a:xfrm>
            <a:off x="920552" y="256377"/>
            <a:ext cx="6696744" cy="684000"/>
          </a:xfrm>
          <a:prstGeom prst="rect">
            <a:avLst/>
          </a:prstGeom>
          <a:solidFill>
            <a:srgbClr val="7A86C2">
              <a:alpha val="80000"/>
            </a:srgb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</a:tabLst>
            </a:pPr>
            <a:r>
              <a:rPr lang="es-ES" sz="2400" dirty="0">
                <a:solidFill>
                  <a:schemeClr val="bg1"/>
                </a:solidFill>
                <a:latin typeface="DIN-Medium"/>
                <a:ea typeface="DIN-Medium"/>
                <a:cs typeface="DIN-Medium"/>
              </a:rPr>
              <a:t>EXPECTATIVAS DE PRODUCCIÓN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effectLst/>
                <a:latin typeface="DIN-Medium"/>
                <a:ea typeface="Arial Unicode MS" panose="020B0604020202020204" pitchFamily="34" charset="-128"/>
              </a:rPr>
              <a:t> </a:t>
            </a:r>
            <a:endParaRPr lang="es-ES" sz="2400" dirty="0">
              <a:effectLst/>
              <a:latin typeface="DIN-Medium"/>
              <a:ea typeface="Arial Unicode MS" panose="020B0604020202020204" pitchFamily="34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312" y="116632"/>
            <a:ext cx="2130391" cy="1374020"/>
          </a:xfrm>
          <a:prstGeom prst="rect">
            <a:avLst/>
          </a:prstGeom>
        </p:spPr>
      </p:pic>
      <p:sp>
        <p:nvSpPr>
          <p:cNvPr id="11" name="9 CuadroTexto"/>
          <p:cNvSpPr txBox="1"/>
          <p:nvPr/>
        </p:nvSpPr>
        <p:spPr>
          <a:xfrm>
            <a:off x="1137368" y="6513296"/>
            <a:ext cx="7056784" cy="3000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9529" tIns="49529" rIns="49529" bIns="49529" numCol="1" spcCol="38100" rtlCol="0" anchor="t">
            <a:spAutoFit/>
          </a:bodyPr>
          <a:lstStyle/>
          <a:p>
            <a:pPr algn="ctr"/>
            <a:r>
              <a:rPr lang="es-AR" altLang="es-A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Fuente: Departamento de Estudios Económicos de ADIMRA</a:t>
            </a:r>
            <a:r>
              <a:rPr lang="es-ES" altLang="es-AR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 en base a relevamientos propios</a:t>
            </a:r>
            <a:endParaRPr lang="es-AR" altLang="es-AR" sz="13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2" name="2 Gráfico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905925"/>
              </p:ext>
            </p:extLst>
          </p:nvPr>
        </p:nvGraphicFramePr>
        <p:xfrm>
          <a:off x="992560" y="1449117"/>
          <a:ext cx="7344816" cy="4963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5531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2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2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2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2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2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2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Chart bld="categoryEl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52 Rectángulo"/>
          <p:cNvSpPr/>
          <p:nvPr/>
        </p:nvSpPr>
        <p:spPr>
          <a:xfrm>
            <a:off x="-377900" y="-99392"/>
            <a:ext cx="10283900" cy="7429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950"/>
          </a:p>
        </p:txBody>
      </p:sp>
      <p:pic>
        <p:nvPicPr>
          <p:cNvPr id="26" name="Picture 3" descr="tapa-ppt-01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1">
                <a:lumMod val="6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06" y="839062"/>
            <a:ext cx="7066938" cy="692076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ext Box 951"/>
          <p:cNvSpPr txBox="1">
            <a:spLocks noChangeArrowheads="1"/>
          </p:cNvSpPr>
          <p:nvPr/>
        </p:nvSpPr>
        <p:spPr bwMode="auto">
          <a:xfrm>
            <a:off x="825805" y="116632"/>
            <a:ext cx="6696744" cy="684000"/>
          </a:xfrm>
          <a:prstGeom prst="rect">
            <a:avLst/>
          </a:prstGeom>
          <a:solidFill>
            <a:srgbClr val="7A86C2">
              <a:alpha val="80000"/>
            </a:srgb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50000"/>
              </a:lnSpc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</a:tabLst>
            </a:pPr>
            <a:r>
              <a:rPr lang="es-ES" sz="2400" dirty="0">
                <a:solidFill>
                  <a:schemeClr val="bg1"/>
                </a:solidFill>
                <a:latin typeface="DIN-Medium"/>
                <a:ea typeface="DIN-Medium"/>
                <a:cs typeface="DIN-Medium"/>
              </a:rPr>
              <a:t>DATOS DE CONTACTO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effectLst/>
                <a:latin typeface="DIN-Medium"/>
                <a:ea typeface="Arial Unicode MS" panose="020B0604020202020204" pitchFamily="34" charset="-128"/>
              </a:rPr>
              <a:t> </a:t>
            </a:r>
            <a:endParaRPr lang="es-ES" sz="2400" dirty="0">
              <a:effectLst/>
              <a:latin typeface="DIN-Medium"/>
              <a:ea typeface="Arial Unicode MS" panose="020B060402020202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43" y="2884563"/>
            <a:ext cx="936104" cy="9190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6" y="4180088"/>
            <a:ext cx="1041918" cy="847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" y="5371082"/>
            <a:ext cx="1834721" cy="101928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94770" y="2940789"/>
            <a:ext cx="4003943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400">
              <a:spcBef>
                <a:spcPts val="600"/>
              </a:spcBef>
            </a:pPr>
            <a:r>
              <a:rPr lang="es-ES" sz="2400" dirty="0">
                <a:solidFill>
                  <a:srgbClr val="0067AB"/>
                </a:solidFill>
                <a:latin typeface="DIN-Medium"/>
              </a:rPr>
              <a:t>Bernardo Rodenas</a:t>
            </a:r>
          </a:p>
          <a:p>
            <a:pPr defTabSz="914400">
              <a:spcBef>
                <a:spcPts val="600"/>
              </a:spcBef>
            </a:pPr>
            <a:r>
              <a:rPr lang="es-ES" sz="2400" dirty="0">
                <a:solidFill>
                  <a:srgbClr val="0067AB"/>
                </a:solidFill>
                <a:latin typeface="DIN-Medium"/>
              </a:rPr>
              <a:t>brodenas@adimra.org.ar</a:t>
            </a:r>
            <a:endParaRPr kumimoji="0" lang="es-E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015" y="2927268"/>
            <a:ext cx="4003943" cy="8617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400">
              <a:spcBef>
                <a:spcPts val="600"/>
              </a:spcBef>
            </a:pPr>
            <a:r>
              <a:rPr lang="es-ES" sz="2000" dirty="0">
                <a:solidFill>
                  <a:srgbClr val="0067AB"/>
                </a:solidFill>
                <a:latin typeface="DIN-Medium"/>
              </a:rPr>
              <a:t>Tomás Canosa</a:t>
            </a:r>
          </a:p>
          <a:p>
            <a:pPr defTabSz="914400">
              <a:spcBef>
                <a:spcPts val="600"/>
              </a:spcBef>
            </a:pPr>
            <a:r>
              <a:rPr lang="es-ES" sz="2000" dirty="0">
                <a:solidFill>
                  <a:srgbClr val="0067AB"/>
                </a:solidFill>
                <a:latin typeface="DIN-Medium"/>
              </a:rPr>
              <a:t>tcanosa@adimra.org.ar</a:t>
            </a:r>
            <a:endParaRPr kumimoji="0" lang="es-ES" sz="2000" b="0" i="0" u="none" strike="noStrike" cap="none" spc="0" normalizeH="0" baseline="0" dirty="0">
              <a:ln>
                <a:noFill/>
              </a:ln>
              <a:solidFill>
                <a:srgbClr val="0067AB"/>
              </a:solidFill>
              <a:effectLst/>
              <a:uFillTx/>
              <a:sym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95015" y="4091159"/>
            <a:ext cx="4003943" cy="8617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400">
              <a:spcBef>
                <a:spcPts val="600"/>
              </a:spcBef>
            </a:pPr>
            <a:r>
              <a:rPr lang="es-ES" sz="2000" dirty="0">
                <a:solidFill>
                  <a:srgbClr val="0067AB"/>
                </a:solidFill>
                <a:latin typeface="DIN-Medium"/>
              </a:rPr>
              <a:t>Yanina Busquet</a:t>
            </a:r>
          </a:p>
          <a:p>
            <a:pPr defTabSz="914400">
              <a:spcBef>
                <a:spcPts val="600"/>
              </a:spcBef>
            </a:pPr>
            <a:r>
              <a:rPr lang="es-ES" sz="2000" dirty="0">
                <a:solidFill>
                  <a:srgbClr val="0067AB"/>
                </a:solidFill>
                <a:latin typeface="DIN-Medium"/>
              </a:rPr>
              <a:t>ybusquet@adimra.org.ar</a:t>
            </a:r>
            <a:endParaRPr kumimoji="0" lang="es-ES" sz="2000" b="0" i="0" u="none" strike="noStrike" cap="none" spc="0" normalizeH="0" baseline="0" dirty="0">
              <a:ln>
                <a:noFill/>
              </a:ln>
              <a:solidFill>
                <a:srgbClr val="0067AB"/>
              </a:solidFill>
              <a:effectLst/>
              <a:uFillTx/>
              <a:sym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12640" y="5661248"/>
            <a:ext cx="40039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s-AR" sz="3200" dirty="0">
                <a:solidFill>
                  <a:srgbClr val="8439BD"/>
                </a:solidFill>
              </a:rPr>
              <a:t>Adimrabuenosaires</a:t>
            </a:r>
            <a:endParaRPr lang="es-ES" sz="3200" dirty="0">
              <a:solidFill>
                <a:srgbClr val="8439BD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47599" y="4437148"/>
            <a:ext cx="40039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s-AR" sz="3200" dirty="0">
                <a:solidFill>
                  <a:srgbClr val="29AEC9"/>
                </a:solidFill>
              </a:rPr>
              <a:t>Adimra_provBSAS</a:t>
            </a:r>
            <a:endParaRPr lang="es-ES" sz="3200" dirty="0">
              <a:solidFill>
                <a:srgbClr val="29AEC9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237" y="1049101"/>
            <a:ext cx="2611707" cy="168445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609184" y="1313475"/>
            <a:ext cx="3307056" cy="1323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400">
              <a:spcBef>
                <a:spcPts val="600"/>
              </a:spcBef>
            </a:pPr>
            <a:r>
              <a:rPr lang="es-ES" sz="2500" dirty="0">
                <a:solidFill>
                  <a:srgbClr val="0067AB"/>
                </a:solidFill>
                <a:latin typeface="DIN-Medium"/>
              </a:rPr>
              <a:t>Departamento de Estudios Económicos de ADIMRA</a:t>
            </a:r>
            <a:endParaRPr kumimoji="0" lang="es-ES" sz="2500" b="0" i="0" u="none" strike="noStrike" cap="none" spc="0" normalizeH="0" baseline="0" dirty="0">
              <a:ln>
                <a:noFill/>
              </a:ln>
              <a:solidFill>
                <a:srgbClr val="0067AB"/>
              </a:solidFill>
              <a:effectLst/>
              <a:uFillTx/>
              <a:sym typeface="Calibri"/>
            </a:endParaRPr>
          </a:p>
        </p:txBody>
      </p:sp>
      <p:grpSp>
        <p:nvGrpSpPr>
          <p:cNvPr id="27" name="2101 Grupo"/>
          <p:cNvGrpSpPr/>
          <p:nvPr/>
        </p:nvGrpSpPr>
        <p:grpSpPr>
          <a:xfrm>
            <a:off x="5385048" y="1587197"/>
            <a:ext cx="1087927" cy="761683"/>
            <a:chOff x="3959225" y="4010025"/>
            <a:chExt cx="708025" cy="450851"/>
          </a:xfrm>
          <a:solidFill>
            <a:srgbClr val="0067AB"/>
          </a:solidFill>
        </p:grpSpPr>
        <p:sp>
          <p:nvSpPr>
            <p:cNvPr id="28" name="Rectangle 54"/>
            <p:cNvSpPr>
              <a:spLocks noChangeArrowheads="1"/>
            </p:cNvSpPr>
            <p:nvPr/>
          </p:nvSpPr>
          <p:spPr bwMode="auto">
            <a:xfrm>
              <a:off x="4151313" y="4183063"/>
              <a:ext cx="84138" cy="2778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29" name="Rectangle 55"/>
            <p:cNvSpPr>
              <a:spLocks noChangeArrowheads="1"/>
            </p:cNvSpPr>
            <p:nvPr/>
          </p:nvSpPr>
          <p:spPr bwMode="auto">
            <a:xfrm>
              <a:off x="4278313" y="4264025"/>
              <a:ext cx="85725" cy="196850"/>
            </a:xfrm>
            <a:prstGeom prst="rect">
              <a:avLst/>
            </a:prstGeom>
            <a:solidFill>
              <a:srgbClr val="61D6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30" name="Rectangle 56"/>
            <p:cNvSpPr>
              <a:spLocks noChangeArrowheads="1"/>
            </p:cNvSpPr>
            <p:nvPr/>
          </p:nvSpPr>
          <p:spPr bwMode="auto">
            <a:xfrm>
              <a:off x="4016375" y="4335463"/>
              <a:ext cx="92075" cy="125413"/>
            </a:xfrm>
            <a:prstGeom prst="rect">
              <a:avLst/>
            </a:prstGeom>
            <a:solidFill>
              <a:srgbClr val="61D6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31" name="Rectangle 57"/>
            <p:cNvSpPr>
              <a:spLocks noChangeArrowheads="1"/>
            </p:cNvSpPr>
            <p:nvPr/>
          </p:nvSpPr>
          <p:spPr bwMode="auto">
            <a:xfrm>
              <a:off x="4532313" y="4210050"/>
              <a:ext cx="93663" cy="250825"/>
            </a:xfrm>
            <a:prstGeom prst="rect">
              <a:avLst/>
            </a:prstGeom>
            <a:solidFill>
              <a:srgbClr val="61D6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  <p:sp>
          <p:nvSpPr>
            <p:cNvPr id="32" name="Freeform 58"/>
            <p:cNvSpPr>
              <a:spLocks/>
            </p:cNvSpPr>
            <p:nvPr/>
          </p:nvSpPr>
          <p:spPr bwMode="auto">
            <a:xfrm>
              <a:off x="3959225" y="4010025"/>
              <a:ext cx="708025" cy="450850"/>
            </a:xfrm>
            <a:custGeom>
              <a:avLst/>
              <a:gdLst>
                <a:gd name="T0" fmla="*/ 391 w 446"/>
                <a:gd name="T1" fmla="*/ 0 h 284"/>
                <a:gd name="T2" fmla="*/ 391 w 446"/>
                <a:gd name="T3" fmla="*/ 17 h 284"/>
                <a:gd name="T4" fmla="*/ 412 w 446"/>
                <a:gd name="T5" fmla="*/ 17 h 284"/>
                <a:gd name="T6" fmla="*/ 339 w 446"/>
                <a:gd name="T7" fmla="*/ 89 h 284"/>
                <a:gd name="T8" fmla="*/ 339 w 446"/>
                <a:gd name="T9" fmla="*/ 1 h 284"/>
                <a:gd name="T10" fmla="*/ 282 w 446"/>
                <a:gd name="T11" fmla="*/ 1 h 284"/>
                <a:gd name="T12" fmla="*/ 282 w 446"/>
                <a:gd name="T13" fmla="*/ 122 h 284"/>
                <a:gd name="T14" fmla="*/ 133 w 446"/>
                <a:gd name="T15" fmla="*/ 17 h 284"/>
                <a:gd name="T16" fmla="*/ 0 w 446"/>
                <a:gd name="T17" fmla="*/ 179 h 284"/>
                <a:gd name="T18" fmla="*/ 16 w 446"/>
                <a:gd name="T19" fmla="*/ 191 h 284"/>
                <a:gd name="T20" fmla="*/ 137 w 446"/>
                <a:gd name="T21" fmla="*/ 43 h 284"/>
                <a:gd name="T22" fmla="*/ 282 w 446"/>
                <a:gd name="T23" fmla="*/ 145 h 284"/>
                <a:gd name="T24" fmla="*/ 282 w 446"/>
                <a:gd name="T25" fmla="*/ 284 h 284"/>
                <a:gd name="T26" fmla="*/ 339 w 446"/>
                <a:gd name="T27" fmla="*/ 284 h 284"/>
                <a:gd name="T28" fmla="*/ 339 w 446"/>
                <a:gd name="T29" fmla="*/ 116 h 284"/>
                <a:gd name="T30" fmla="*/ 428 w 446"/>
                <a:gd name="T31" fmla="*/ 32 h 284"/>
                <a:gd name="T32" fmla="*/ 428 w 446"/>
                <a:gd name="T33" fmla="*/ 51 h 284"/>
                <a:gd name="T34" fmla="*/ 446 w 446"/>
                <a:gd name="T35" fmla="*/ 51 h 284"/>
                <a:gd name="T36" fmla="*/ 445 w 446"/>
                <a:gd name="T37" fmla="*/ 0 h 284"/>
                <a:gd name="T38" fmla="*/ 391 w 446"/>
                <a:gd name="T3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6" h="284">
                  <a:moveTo>
                    <a:pt x="391" y="0"/>
                  </a:moveTo>
                  <a:lnTo>
                    <a:pt x="391" y="17"/>
                  </a:lnTo>
                  <a:lnTo>
                    <a:pt x="412" y="17"/>
                  </a:lnTo>
                  <a:lnTo>
                    <a:pt x="339" y="89"/>
                  </a:lnTo>
                  <a:lnTo>
                    <a:pt x="339" y="1"/>
                  </a:lnTo>
                  <a:lnTo>
                    <a:pt x="282" y="1"/>
                  </a:lnTo>
                  <a:lnTo>
                    <a:pt x="282" y="122"/>
                  </a:lnTo>
                  <a:lnTo>
                    <a:pt x="133" y="17"/>
                  </a:lnTo>
                  <a:lnTo>
                    <a:pt x="0" y="179"/>
                  </a:lnTo>
                  <a:lnTo>
                    <a:pt x="16" y="191"/>
                  </a:lnTo>
                  <a:lnTo>
                    <a:pt x="137" y="43"/>
                  </a:lnTo>
                  <a:lnTo>
                    <a:pt x="282" y="145"/>
                  </a:lnTo>
                  <a:lnTo>
                    <a:pt x="282" y="284"/>
                  </a:lnTo>
                  <a:lnTo>
                    <a:pt x="339" y="284"/>
                  </a:lnTo>
                  <a:lnTo>
                    <a:pt x="339" y="116"/>
                  </a:lnTo>
                  <a:lnTo>
                    <a:pt x="428" y="32"/>
                  </a:lnTo>
                  <a:lnTo>
                    <a:pt x="428" y="51"/>
                  </a:lnTo>
                  <a:lnTo>
                    <a:pt x="446" y="51"/>
                  </a:lnTo>
                  <a:lnTo>
                    <a:pt x="445" y="0"/>
                  </a:lnTo>
                  <a:lnTo>
                    <a:pt x="39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68040470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Tema de Office">
  <a:themeElements>
    <a:clrScheme name="1_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e Office">
  <a:themeElements>
    <a:clrScheme name="1_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12195</TotalTime>
  <Words>313</Words>
  <Application>Microsoft Office PowerPoint</Application>
  <PresentationFormat>A4 (210 x 297 mm)</PresentationFormat>
  <Paragraphs>75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DIN</vt:lpstr>
      <vt:lpstr>DIN-Medium</vt:lpstr>
      <vt:lpstr>Helvetica</vt:lpstr>
      <vt:lpstr>Times New Roman</vt:lpstr>
      <vt:lpstr>1_Tema de Office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Florencia</dc:creator>
  <cp:lastModifiedBy>Yanina Busquet</cp:lastModifiedBy>
  <cp:revision>2370</cp:revision>
  <dcterms:modified xsi:type="dcterms:W3CDTF">2021-01-15T12:21:34Z</dcterms:modified>
</cp:coreProperties>
</file>