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8" r:id="rId2"/>
    <p:sldId id="257" r:id="rId3"/>
    <p:sldId id="261" r:id="rId4"/>
    <p:sldId id="286" r:id="rId5"/>
    <p:sldId id="265" r:id="rId6"/>
    <p:sldId id="287" r:id="rId7"/>
    <p:sldId id="288" r:id="rId8"/>
    <p:sldId id="290" r:id="rId9"/>
    <p:sldId id="275" r:id="rId10"/>
    <p:sldId id="266" r:id="rId11"/>
    <p:sldId id="292" r:id="rId12"/>
    <p:sldId id="263" r:id="rId13"/>
    <p:sldId id="294" r:id="rId14"/>
    <p:sldId id="295" r:id="rId15"/>
    <p:sldId id="279" r:id="rId16"/>
  </p:sldIdLst>
  <p:sldSz cx="10688638" cy="7562850"/>
  <p:notesSz cx="6858000" cy="9144000"/>
  <p:defaultTextStyle>
    <a:defPPr>
      <a:defRPr lang="es-E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123"/>
    <a:srgbClr val="1C0B9D"/>
    <a:srgbClr val="888889"/>
    <a:srgbClr val="0A5B9D"/>
    <a:srgbClr val="0B589E"/>
    <a:srgbClr val="0F79E7"/>
    <a:srgbClr val="30C9FF"/>
    <a:srgbClr val="B3DCF8"/>
    <a:srgbClr val="AFDCEA"/>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09" autoAdjust="0"/>
  </p:normalViewPr>
  <p:slideViewPr>
    <p:cSldViewPr snapToGrid="0" snapToObjects="1">
      <p:cViewPr>
        <p:scale>
          <a:sx n="60" d="100"/>
          <a:sy n="60" d="100"/>
        </p:scale>
        <p:origin x="-1344" y="-144"/>
      </p:cViewPr>
      <p:guideLst>
        <p:guide orient="horz" pos="2382"/>
        <p:guide pos="3367"/>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01648" y="2349387"/>
            <a:ext cx="9085342" cy="1621111"/>
          </a:xfrm>
        </p:spPr>
        <p:txBody>
          <a:bodyPr/>
          <a:lstStyle/>
          <a:p>
            <a:r>
              <a:rPr lang="en-US" smtClean="0"/>
              <a:t>Clic para editar título</a:t>
            </a:r>
            <a:endParaRPr lang="es-ES"/>
          </a:p>
        </p:txBody>
      </p:sp>
      <p:sp>
        <p:nvSpPr>
          <p:cNvPr id="3" name="Subtítulo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en-U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540372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231766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95034" y="302866"/>
            <a:ext cx="2605356" cy="6452932"/>
          </a:xfrm>
        </p:spPr>
        <p:txBody>
          <a:bodyPr vert="eaVert"/>
          <a:lstStyle/>
          <a:p>
            <a:r>
              <a:rPr lang="en-US" smtClean="0"/>
              <a:t>Clic para editar título</a:t>
            </a:r>
            <a:endParaRPr lang="es-ES"/>
          </a:p>
        </p:txBody>
      </p:sp>
      <p:sp>
        <p:nvSpPr>
          <p:cNvPr id="3" name="Marcador de texto vertical 2"/>
          <p:cNvSpPr>
            <a:spLocks noGrp="1"/>
          </p:cNvSpPr>
          <p:nvPr>
            <p:ph type="body" orient="vert" idx="1"/>
          </p:nvPr>
        </p:nvSpPr>
        <p:spPr>
          <a:xfrm>
            <a:off x="578968" y="302866"/>
            <a:ext cx="7637923" cy="6452932"/>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276792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1287056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44329" y="4859833"/>
            <a:ext cx="9085342" cy="1502066"/>
          </a:xfrm>
        </p:spPr>
        <p:txBody>
          <a:bodyPr anchor="t"/>
          <a:lstStyle>
            <a:lvl1pPr algn="l">
              <a:defRPr sz="4400" b="1" cap="all"/>
            </a:lvl1pPr>
          </a:lstStyle>
          <a:p>
            <a:r>
              <a:rPr lang="en-US" smtClean="0"/>
              <a:t>Clic para editar título</a:t>
            </a:r>
            <a:endParaRPr lang="es-ES"/>
          </a:p>
        </p:txBody>
      </p:sp>
      <p:sp>
        <p:nvSpPr>
          <p:cNvPr id="3" name="Marcador de texto 2"/>
          <p:cNvSpPr>
            <a:spLocks noGrp="1"/>
          </p:cNvSpPr>
          <p:nvPr>
            <p:ph type="body" idx="1"/>
          </p:nvPr>
        </p:nvSpPr>
        <p:spPr>
          <a:xfrm>
            <a:off x="844329" y="3205459"/>
            <a:ext cx="9085342" cy="1654373"/>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69057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contenido 2"/>
          <p:cNvSpPr>
            <a:spLocks noGrp="1"/>
          </p:cNvSpPr>
          <p:nvPr>
            <p:ph sz="half" idx="1"/>
          </p:nvPr>
        </p:nvSpPr>
        <p:spPr>
          <a:xfrm>
            <a:off x="578968" y="1764667"/>
            <a:ext cx="5121639"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contenido 3"/>
          <p:cNvSpPr>
            <a:spLocks noGrp="1"/>
          </p:cNvSpPr>
          <p:nvPr>
            <p:ph sz="half" idx="2"/>
          </p:nvPr>
        </p:nvSpPr>
        <p:spPr>
          <a:xfrm>
            <a:off x="5878751" y="1764667"/>
            <a:ext cx="5121639"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5" name="Marcador de fecha 4"/>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69355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534432" y="302865"/>
            <a:ext cx="9619774" cy="1260475"/>
          </a:xfrm>
        </p:spPr>
        <p:txBody>
          <a:bodyPr/>
          <a:lstStyle>
            <a:lvl1pPr>
              <a:defRPr/>
            </a:lvl1pPr>
          </a:lstStyle>
          <a:p>
            <a:r>
              <a:rPr lang="en-US" smtClean="0"/>
              <a:t>Clic para editar título</a:t>
            </a:r>
            <a:endParaRPr lang="es-ES"/>
          </a:p>
        </p:txBody>
      </p:sp>
      <p:sp>
        <p:nvSpPr>
          <p:cNvPr id="3" name="Marcador de texto 2"/>
          <p:cNvSpPr>
            <a:spLocks noGrp="1"/>
          </p:cNvSpPr>
          <p:nvPr>
            <p:ph type="body" idx="1"/>
          </p:nvPr>
        </p:nvSpPr>
        <p:spPr>
          <a:xfrm>
            <a:off x="534432" y="1692889"/>
            <a:ext cx="472267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534432" y="2398404"/>
            <a:ext cx="472267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5" name="Marcador de texto 4"/>
          <p:cNvSpPr>
            <a:spLocks noGrp="1"/>
          </p:cNvSpPr>
          <p:nvPr>
            <p:ph type="body" sz="quarter" idx="3"/>
          </p:nvPr>
        </p:nvSpPr>
        <p:spPr>
          <a:xfrm>
            <a:off x="5429680" y="1692889"/>
            <a:ext cx="4724527"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5429680" y="2398404"/>
            <a:ext cx="4724527"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7" name="Marcador de fecha 6"/>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160005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
          </a:p>
        </p:txBody>
      </p:sp>
      <p:sp>
        <p:nvSpPr>
          <p:cNvPr id="3" name="Marcador de fecha 2"/>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369735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237015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534432" y="301113"/>
            <a:ext cx="3516489" cy="1281483"/>
          </a:xfrm>
        </p:spPr>
        <p:txBody>
          <a:bodyPr anchor="b"/>
          <a:lstStyle>
            <a:lvl1pPr algn="l">
              <a:defRPr sz="2200" b="1"/>
            </a:lvl1pPr>
          </a:lstStyle>
          <a:p>
            <a:r>
              <a:rPr lang="en-US" smtClean="0"/>
              <a:t>Clic para editar título</a:t>
            </a:r>
            <a:endParaRPr lang="es-ES"/>
          </a:p>
        </p:txBody>
      </p:sp>
      <p:sp>
        <p:nvSpPr>
          <p:cNvPr id="3" name="Marcador de contenido 2"/>
          <p:cNvSpPr>
            <a:spLocks noGrp="1"/>
          </p:cNvSpPr>
          <p:nvPr>
            <p:ph idx="1"/>
          </p:nvPr>
        </p:nvSpPr>
        <p:spPr>
          <a:xfrm>
            <a:off x="4178961" y="301115"/>
            <a:ext cx="597524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texto 3"/>
          <p:cNvSpPr>
            <a:spLocks noGrp="1"/>
          </p:cNvSpPr>
          <p:nvPr>
            <p:ph type="body" sz="half" idx="2"/>
          </p:nvPr>
        </p:nvSpPr>
        <p:spPr>
          <a:xfrm>
            <a:off x="534432" y="1582598"/>
            <a:ext cx="3516489"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233758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095047" y="5293995"/>
            <a:ext cx="6413183" cy="624986"/>
          </a:xfrm>
        </p:spPr>
        <p:txBody>
          <a:bodyPr anchor="b"/>
          <a:lstStyle>
            <a:lvl1pPr algn="l">
              <a:defRPr sz="2200" b="1"/>
            </a:lvl1pPr>
          </a:lstStyle>
          <a:p>
            <a:r>
              <a:rPr lang="en-US" smtClean="0"/>
              <a:t>Clic para editar título</a:t>
            </a:r>
            <a:endParaRPr lang="es-ES"/>
          </a:p>
        </p:txBody>
      </p:sp>
      <p:sp>
        <p:nvSpPr>
          <p:cNvPr id="3" name="Marcador de posición de imagen 2"/>
          <p:cNvSpPr>
            <a:spLocks noGrp="1"/>
          </p:cNvSpPr>
          <p:nvPr>
            <p:ph type="pic" idx="1"/>
          </p:nvPr>
        </p:nvSpPr>
        <p:spPr>
          <a:xfrm>
            <a:off x="2095047" y="675755"/>
            <a:ext cx="6413183" cy="4537710"/>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endParaRPr lang="es-ES"/>
          </a:p>
        </p:txBody>
      </p:sp>
      <p:sp>
        <p:nvSpPr>
          <p:cNvPr id="4" name="Marcador de texto 3"/>
          <p:cNvSpPr>
            <a:spLocks noGrp="1"/>
          </p:cNvSpPr>
          <p:nvPr>
            <p:ph type="body" sz="half" idx="2"/>
          </p:nvPr>
        </p:nvSpPr>
        <p:spPr>
          <a:xfrm>
            <a:off x="2095047"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CF019522-0117-8C46-A351-AC4CF09A3864}" type="datetimeFigureOut">
              <a:rPr lang="es-ES" smtClean="0"/>
              <a:pPr/>
              <a:t>14/03/2017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255844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534432" y="302865"/>
            <a:ext cx="9619774" cy="1260475"/>
          </a:xfrm>
          <a:prstGeom prst="rect">
            <a:avLst/>
          </a:prstGeom>
        </p:spPr>
        <p:txBody>
          <a:bodyPr vert="horz" lIns="99551" tIns="49775" rIns="99551" bIns="49775" rtlCol="0" anchor="ctr">
            <a:normAutofit/>
          </a:bodyPr>
          <a:lstStyle/>
          <a:p>
            <a:r>
              <a:rPr lang="en-US" smtClean="0"/>
              <a:t>Clic para editar título</a:t>
            </a:r>
            <a:endParaRPr lang="es-ES"/>
          </a:p>
        </p:txBody>
      </p:sp>
      <p:sp>
        <p:nvSpPr>
          <p:cNvPr id="3" name="Marcador de texto 2"/>
          <p:cNvSpPr>
            <a:spLocks noGrp="1"/>
          </p:cNvSpPr>
          <p:nvPr>
            <p:ph type="body" idx="1"/>
          </p:nvPr>
        </p:nvSpPr>
        <p:spPr>
          <a:xfrm>
            <a:off x="534432" y="1764667"/>
            <a:ext cx="9619774" cy="4991131"/>
          </a:xfrm>
          <a:prstGeom prst="rect">
            <a:avLst/>
          </a:prstGeom>
        </p:spPr>
        <p:txBody>
          <a:bodyPr vert="horz" lIns="99551" tIns="49775" rIns="99551" bIns="49775"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2"/>
          </p:nvPr>
        </p:nvSpPr>
        <p:spPr>
          <a:xfrm>
            <a:off x="534432" y="7009643"/>
            <a:ext cx="2494016" cy="402652"/>
          </a:xfrm>
          <a:prstGeom prst="rect">
            <a:avLst/>
          </a:prstGeom>
        </p:spPr>
        <p:txBody>
          <a:bodyPr vert="horz" lIns="99551" tIns="49775" rIns="99551" bIns="49775" rtlCol="0" anchor="ctr"/>
          <a:lstStyle>
            <a:lvl1pPr algn="l">
              <a:defRPr sz="1300">
                <a:solidFill>
                  <a:schemeClr val="tx1">
                    <a:tint val="75000"/>
                  </a:schemeClr>
                </a:solidFill>
              </a:defRPr>
            </a:lvl1pPr>
          </a:lstStyle>
          <a:p>
            <a:fld id="{CF019522-0117-8C46-A351-AC4CF09A3864}" type="datetimeFigureOut">
              <a:rPr lang="es-ES" smtClean="0"/>
              <a:pPr/>
              <a:t>14/03/2017</a:t>
            </a:fld>
            <a:endParaRPr lang="es-ES"/>
          </a:p>
        </p:txBody>
      </p:sp>
      <p:sp>
        <p:nvSpPr>
          <p:cNvPr id="5" name="Marcador de pie de página 4"/>
          <p:cNvSpPr>
            <a:spLocks noGrp="1"/>
          </p:cNvSpPr>
          <p:nvPr>
            <p:ph type="ftr" sz="quarter" idx="3"/>
          </p:nvPr>
        </p:nvSpPr>
        <p:spPr>
          <a:xfrm>
            <a:off x="3651952" y="7009643"/>
            <a:ext cx="3384735" cy="402652"/>
          </a:xfrm>
          <a:prstGeom prst="rect">
            <a:avLst/>
          </a:prstGeom>
        </p:spPr>
        <p:txBody>
          <a:bodyPr vert="horz" lIns="99551" tIns="49775" rIns="99551" bIns="49775" rtlCol="0" anchor="ctr"/>
          <a:lstStyle>
            <a:lvl1pPr algn="ctr">
              <a:defRPr sz="13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7660190" y="7009643"/>
            <a:ext cx="2494016" cy="402652"/>
          </a:xfrm>
          <a:prstGeom prst="rect">
            <a:avLst/>
          </a:prstGeom>
        </p:spPr>
        <p:txBody>
          <a:bodyPr vert="horz" lIns="99551" tIns="49775" rIns="99551" bIns="49775" rtlCol="0" anchor="ctr"/>
          <a:lstStyle>
            <a:lvl1pPr algn="r">
              <a:defRPr sz="1300">
                <a:solidFill>
                  <a:schemeClr val="tx1">
                    <a:tint val="75000"/>
                  </a:schemeClr>
                </a:solidFill>
              </a:defRPr>
            </a:lvl1pPr>
          </a:lstStyle>
          <a:p>
            <a:fld id="{E215BE14-6945-1C45-846A-CC1A9C078987}" type="slidenum">
              <a:rPr lang="es-ES" smtClean="0"/>
              <a:pPr/>
              <a:t>‹Nº›</a:t>
            </a:fld>
            <a:endParaRPr lang="es-ES"/>
          </a:p>
        </p:txBody>
      </p:sp>
    </p:spTree>
    <p:extLst>
      <p:ext uri="{BB962C8B-B14F-4D97-AF65-F5344CB8AC3E}">
        <p14:creationId xmlns="" xmlns:p14="http://schemas.microsoft.com/office/powerpoint/2010/main" xmlns:mv="urn:schemas-microsoft-com:mac:vml" xmlns:mc="http://schemas.openxmlformats.org/markup-compatibility/2006" val="1983876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7754" rtl="0" eaLnBrk="1" latinLnBrk="0" hangingPunct="1">
        <a:spcBef>
          <a:spcPct val="0"/>
        </a:spcBef>
        <a:buNone/>
        <a:defRPr sz="4800" kern="1200">
          <a:solidFill>
            <a:schemeClr val="tx1"/>
          </a:solidFill>
          <a:latin typeface="+mj-lt"/>
          <a:ea typeface="+mj-ea"/>
          <a:cs typeface="+mj-cs"/>
        </a:defRPr>
      </a:lvl1pPr>
    </p:titleStyle>
    <p:bodyStyle>
      <a:lvl1pPr marL="373315" indent="-373315" algn="l" defTabSz="497754" rtl="0" eaLnBrk="1" latinLnBrk="0" hangingPunct="1">
        <a:spcBef>
          <a:spcPct val="20000"/>
        </a:spcBef>
        <a:buFont typeface="Arial"/>
        <a:buChar char="•"/>
        <a:defRPr sz="3500" kern="1200">
          <a:solidFill>
            <a:schemeClr val="tx1"/>
          </a:solidFill>
          <a:latin typeface="+mn-lt"/>
          <a:ea typeface="+mn-ea"/>
          <a:cs typeface="+mn-cs"/>
        </a:defRPr>
      </a:lvl1pPr>
      <a:lvl2pPr marL="808850" indent="-311096" algn="l" defTabSz="497754" rtl="0" eaLnBrk="1" latinLnBrk="0" hangingPunct="1">
        <a:spcBef>
          <a:spcPct val="20000"/>
        </a:spcBef>
        <a:buFont typeface="Arial"/>
        <a:buChar char="–"/>
        <a:defRPr sz="3000" kern="1200">
          <a:solidFill>
            <a:schemeClr val="tx1"/>
          </a:solidFill>
          <a:latin typeface="+mn-lt"/>
          <a:ea typeface="+mn-ea"/>
          <a:cs typeface="+mn-cs"/>
        </a:defRPr>
      </a:lvl2pPr>
      <a:lvl3pPr marL="1244384" indent="-248877" algn="l" defTabSz="497754" rtl="0" eaLnBrk="1" latinLnBrk="0" hangingPunct="1">
        <a:spcBef>
          <a:spcPct val="20000"/>
        </a:spcBef>
        <a:buFont typeface="Arial"/>
        <a:buChar char="•"/>
        <a:defRPr sz="2600" kern="1200">
          <a:solidFill>
            <a:schemeClr val="tx1"/>
          </a:solidFill>
          <a:latin typeface="+mn-lt"/>
          <a:ea typeface="+mn-ea"/>
          <a:cs typeface="+mn-cs"/>
        </a:defRPr>
      </a:lvl3pPr>
      <a:lvl4pPr marL="1742138" indent="-248877" algn="l" defTabSz="497754" rtl="0" eaLnBrk="1" latinLnBrk="0" hangingPunct="1">
        <a:spcBef>
          <a:spcPct val="20000"/>
        </a:spcBef>
        <a:buFont typeface="Arial"/>
        <a:buChar char="–"/>
        <a:defRPr sz="2200" kern="1200">
          <a:solidFill>
            <a:schemeClr val="tx1"/>
          </a:solidFill>
          <a:latin typeface="+mn-lt"/>
          <a:ea typeface="+mn-ea"/>
          <a:cs typeface="+mn-cs"/>
        </a:defRPr>
      </a:lvl4pPr>
      <a:lvl5pPr marL="2239891" indent="-248877" algn="l" defTabSz="497754" rtl="0" eaLnBrk="1" latinLnBrk="0" hangingPunct="1">
        <a:spcBef>
          <a:spcPct val="20000"/>
        </a:spcBef>
        <a:buFont typeface="Arial"/>
        <a:buChar char="»"/>
        <a:defRPr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s-E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aplicaciones.iram.org.ar/userfiles/files/Plan-Estudio-2017.pdf"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newsletter.adimra.org.ar/files/heq07tlj/E1%20IRAM%2029600%20-%20PDF%20(1).pdf"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mailto:marrazubieta@adimra.org.ar" TargetMode="External"/><Relationship Id="rId4" Type="http://schemas.openxmlformats.org/officeDocument/2006/relationships/hyperlink" Target="http://newsletter.adimra.org.ar/files/jUNUptPi/E1%2041400%20DE%20FINAL.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opds.gba.gov.ar/index.php/paginas/ver/sistemas"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adimra.org.ar/iaea/cursos"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http://jornadasustentable.com.ar/inicio.html" TargetMode="External"/><Relationship Id="rId4" Type="http://schemas.openxmlformats.org/officeDocument/2006/relationships/hyperlink" Target="mailto:instituto@adimra.org.a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slustig@adimra.org.ar" TargetMode="Externa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hyperlink" Target="http://www.adimra.org.ar/servicios.do?id=4" TargetMode="External"/><Relationship Id="rId5" Type="http://schemas.openxmlformats.org/officeDocument/2006/relationships/hyperlink" Target="mailto:medioambiente@adimra.org.ar" TargetMode="External"/><Relationship Id="rId4" Type="http://schemas.openxmlformats.org/officeDocument/2006/relationships/hyperlink" Target="mailto:marrazubieta@adimra.org.a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srt.gob.ar/index.php/comisiones-medicas/"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boletinoficial.gob.ar/"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rvicios.infoleg.gob.ar/infolegInternet/anexos/270000-274999/272153/norma.htm"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ervicios.infoleg.gob.ar/infolegInternet/anexos/270000-274999/271997/norma.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gob.gba.gov.ar/Bole/pdfs/2017-02-03/OFICIAL2017-02-031486062096.pdf"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www.gob.gba.gov.ar/Bole/pdfs/2017-02-24/OFICIAL2017-02-241487939276.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gob.gba.gov.ar/Bole/pdfs/2017-03-08/OFICIAL2017-03-081488909560.pdf"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s003-universitatpolit.netdna-ssl.com/php_prevencionintegral/sites/default/files/noticia/36391/field_adjuntos/cuadrodemandosprl.pdf"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1.jpg"/>
          <p:cNvPicPr>
            <a:picLocks noChangeAspect="1"/>
          </p:cNvPicPr>
          <p:nvPr/>
        </p:nvPicPr>
        <p:blipFill>
          <a:blip r:embed="rId2" cstate="email">
            <a:extLst>
              <a:ext uri="{28A0092B-C50C-407E-A947-70E740481C1C}">
                <a14:useLocalDpi xmlns:a14="http://schemas.microsoft.com/office/drawing/2010/main" xmlns=""/>
              </a:ext>
            </a:extLst>
          </a:blip>
          <a:stretch>
            <a:fillRect/>
          </a:stretch>
        </p:blipFill>
        <p:spPr>
          <a:xfrm>
            <a:off x="-51210" y="-51223"/>
            <a:ext cx="10799999" cy="7667267"/>
          </a:xfrm>
          <a:prstGeom prst="rect">
            <a:avLst/>
          </a:prstGeom>
        </p:spPr>
      </p:pic>
      <p:sp>
        <p:nvSpPr>
          <p:cNvPr id="5" name="CuadroTexto 4"/>
          <p:cNvSpPr txBox="1"/>
          <p:nvPr/>
        </p:nvSpPr>
        <p:spPr>
          <a:xfrm>
            <a:off x="6995160" y="2950209"/>
            <a:ext cx="3405265" cy="707886"/>
          </a:xfrm>
          <a:prstGeom prst="rect">
            <a:avLst/>
          </a:prstGeom>
          <a:noFill/>
        </p:spPr>
        <p:txBody>
          <a:bodyPr wrap="square" rtlCol="0">
            <a:spAutoFit/>
          </a:bodyPr>
          <a:lstStyle/>
          <a:p>
            <a:pPr algn="r"/>
            <a:r>
              <a:rPr lang="es-ES" b="1" dirty="0" smtClean="0">
                <a:solidFill>
                  <a:srgbClr val="0F79E7"/>
                </a:solidFill>
              </a:rPr>
              <a:t>BOLETÍN INFORMATIVO Nº 26</a:t>
            </a:r>
          </a:p>
          <a:p>
            <a:pPr algn="r"/>
            <a:r>
              <a:rPr lang="es-ES" b="1" dirty="0" smtClean="0">
                <a:solidFill>
                  <a:srgbClr val="0F79E7"/>
                </a:solidFill>
              </a:rPr>
              <a:t>Marzo 2017</a:t>
            </a:r>
            <a:endParaRPr lang="es-ES" b="1" dirty="0">
              <a:solidFill>
                <a:srgbClr val="0F79E7"/>
              </a:solidFill>
            </a:endParaRPr>
          </a:p>
        </p:txBody>
      </p:sp>
    </p:spTree>
    <p:extLst>
      <p:ext uri="{BB962C8B-B14F-4D97-AF65-F5344CB8AC3E}">
        <p14:creationId xmlns:p14="http://schemas.microsoft.com/office/powerpoint/2010/main" xmlns="" val="4064118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0" y="-51223"/>
            <a:ext cx="10799999" cy="7667268"/>
          </a:xfrm>
          <a:prstGeom prst="rect">
            <a:avLst/>
          </a:prstGeom>
        </p:spPr>
      </p:pic>
      <p:sp>
        <p:nvSpPr>
          <p:cNvPr id="5" name="CuadroTexto 4"/>
          <p:cNvSpPr txBox="1"/>
          <p:nvPr/>
        </p:nvSpPr>
        <p:spPr>
          <a:xfrm>
            <a:off x="796230" y="1249764"/>
            <a:ext cx="8962625" cy="3770263"/>
          </a:xfrm>
          <a:prstGeom prst="rect">
            <a:avLst/>
          </a:prstGeom>
          <a:noFill/>
        </p:spPr>
        <p:txBody>
          <a:bodyPr vert="horz" wrap="square" rtlCol="0">
            <a:spAutoFit/>
          </a:bodyPr>
          <a:lstStyle/>
          <a:p>
            <a:pPr>
              <a:lnSpc>
                <a:spcPct val="90000"/>
              </a:lnSpc>
            </a:pPr>
            <a:r>
              <a:rPr lang="es-AR" sz="2600" b="1" dirty="0" smtClean="0">
                <a:solidFill>
                  <a:srgbClr val="888889"/>
                </a:solidFill>
              </a:rPr>
              <a:t>4. Sitios y publicaciones recomendadas</a:t>
            </a:r>
            <a:r>
              <a:rPr lang="es-AR" sz="2800" b="1" dirty="0" smtClean="0"/>
              <a:t>                                                 IRAM – Plan de Estudio de Normas 2017</a:t>
            </a:r>
          </a:p>
          <a:p>
            <a:endParaRPr lang="es-AR" dirty="0" smtClean="0"/>
          </a:p>
          <a:p>
            <a:r>
              <a:rPr lang="es-AR" dirty="0" smtClean="0"/>
              <a:t>Anualmente el Instituto Argentino de Normalización y Certificación – IRAM – publica su Plan de Estudios de Normas, con el detalle de las normas en estudio y por estudiar en los distintos organismos.</a:t>
            </a:r>
          </a:p>
          <a:p>
            <a:r>
              <a:rPr lang="es-AR" dirty="0" smtClean="0"/>
              <a:t>El Plan 2017 abarca las temáticas siguientes:</a:t>
            </a:r>
          </a:p>
          <a:p>
            <a:endParaRPr lang="es-AR" dirty="0" smtClean="0"/>
          </a:p>
          <a:p>
            <a:endParaRPr lang="es-AR" dirty="0" smtClean="0"/>
          </a:p>
          <a:p>
            <a:pPr>
              <a:lnSpc>
                <a:spcPct val="90000"/>
              </a:lnSpc>
            </a:pPr>
            <a:endParaRPr lang="es-AR" sz="2800" dirty="0" smtClean="0"/>
          </a:p>
          <a:p>
            <a:pPr>
              <a:lnSpc>
                <a:spcPct val="90000"/>
              </a:lnSpc>
            </a:pPr>
            <a:endParaRPr lang="es-AR" sz="2600" b="1" dirty="0" smtClean="0">
              <a:solidFill>
                <a:srgbClr val="888889"/>
              </a:solidFill>
            </a:endParaRPr>
          </a:p>
        </p:txBody>
      </p:sp>
      <p:graphicFrame>
        <p:nvGraphicFramePr>
          <p:cNvPr id="6" name="5 Tabla"/>
          <p:cNvGraphicFramePr>
            <a:graphicFrameLocks noGrp="1"/>
          </p:cNvGraphicFramePr>
          <p:nvPr/>
        </p:nvGraphicFramePr>
        <p:xfrm>
          <a:off x="796230" y="3913728"/>
          <a:ext cx="6345550" cy="3017520"/>
        </p:xfrm>
        <a:graphic>
          <a:graphicData uri="http://schemas.openxmlformats.org/drawingml/2006/table">
            <a:tbl>
              <a:tblPr firstRow="1" bandRow="1">
                <a:tableStyleId>{5C22544A-7EE6-4342-B048-85BDC9FD1C3A}</a:tableStyleId>
              </a:tblPr>
              <a:tblGrid>
                <a:gridCol w="3172775"/>
                <a:gridCol w="3172775"/>
              </a:tblGrid>
              <a:tr h="245066">
                <a:tc>
                  <a:txBody>
                    <a:bodyPr/>
                    <a:lstStyle/>
                    <a:p>
                      <a:pPr>
                        <a:buFont typeface="Arial" pitchFamily="34" charset="0"/>
                        <a:buChar char="•"/>
                      </a:pPr>
                      <a:r>
                        <a:rPr lang="es-AR" sz="1600" b="0" dirty="0" smtClean="0">
                          <a:solidFill>
                            <a:schemeClr val="tx1"/>
                          </a:solidFill>
                        </a:rPr>
                        <a:t>Alimentos</a:t>
                      </a:r>
                      <a:r>
                        <a:rPr lang="es-AR" sz="1600" b="0" dirty="0" smtClean="0"/>
                        <a:t> </a:t>
                      </a:r>
                      <a:endParaRPr lang="es-AR" sz="1600" b="0" dirty="0"/>
                    </a:p>
                  </a:txBody>
                  <a:tcPr>
                    <a:solidFill>
                      <a:srgbClr val="B2D123"/>
                    </a:solidFill>
                  </a:tcPr>
                </a:tc>
                <a:tc>
                  <a:txBody>
                    <a:bodyPr/>
                    <a:lstStyle/>
                    <a:p>
                      <a:pPr>
                        <a:buFont typeface="Arial" pitchFamily="34" charset="0"/>
                        <a:buChar char="•"/>
                      </a:pPr>
                      <a:r>
                        <a:rPr lang="es-AR" sz="1600" b="0" kern="1200" dirty="0" smtClean="0">
                          <a:solidFill>
                            <a:schemeClr val="dk1"/>
                          </a:solidFill>
                          <a:latin typeface="+mn-lt"/>
                          <a:ea typeface="+mn-ea"/>
                          <a:cs typeface="+mn-cs"/>
                        </a:rPr>
                        <a:t>Química</a:t>
                      </a:r>
                    </a:p>
                  </a:txBody>
                  <a:tcPr>
                    <a:solidFill>
                      <a:srgbClr val="B2D123"/>
                    </a:solidFill>
                  </a:tcPr>
                </a:tc>
              </a:tr>
              <a:tr h="245066">
                <a:tc>
                  <a:txBody>
                    <a:bodyPr/>
                    <a:lstStyle/>
                    <a:p>
                      <a:pPr>
                        <a:buFont typeface="Arial" pitchFamily="34" charset="0"/>
                        <a:buChar char="•"/>
                      </a:pPr>
                      <a:r>
                        <a:rPr lang="es-AR" sz="1600" dirty="0" smtClean="0"/>
                        <a:t>Ambiente</a:t>
                      </a:r>
                      <a:endParaRPr lang="es-AR" sz="1600" dirty="0"/>
                    </a:p>
                  </a:txBody>
                  <a:tcPr>
                    <a:solidFill>
                      <a:srgbClr val="B2D123"/>
                    </a:solidFill>
                  </a:tcPr>
                </a:tc>
                <a:tc>
                  <a:txBody>
                    <a:bodyPr/>
                    <a:lstStyle/>
                    <a:p>
                      <a:pPr>
                        <a:buFont typeface="Arial" pitchFamily="34" charset="0"/>
                        <a:buChar char="•"/>
                      </a:pPr>
                      <a:r>
                        <a:rPr lang="es-AR" sz="1600" dirty="0" smtClean="0"/>
                        <a:t>Textiles</a:t>
                      </a:r>
                      <a:endParaRPr lang="es-AR" sz="1600" dirty="0"/>
                    </a:p>
                  </a:txBody>
                  <a:tcPr>
                    <a:solidFill>
                      <a:srgbClr val="B2D123"/>
                    </a:solidFill>
                  </a:tcPr>
                </a:tc>
              </a:tr>
              <a:tr h="245066">
                <a:tc>
                  <a:txBody>
                    <a:bodyPr/>
                    <a:lstStyle/>
                    <a:p>
                      <a:pPr>
                        <a:buFont typeface="Arial" pitchFamily="34" charset="0"/>
                        <a:buChar char="•"/>
                      </a:pPr>
                      <a:r>
                        <a:rPr lang="es-AR" sz="1600" dirty="0" smtClean="0"/>
                        <a:t>Automotriz</a:t>
                      </a:r>
                      <a:endParaRPr lang="es-AR" sz="1600" dirty="0"/>
                    </a:p>
                  </a:txBody>
                  <a:tcPr>
                    <a:solidFill>
                      <a:srgbClr val="B2D123"/>
                    </a:solidFill>
                  </a:tcPr>
                </a:tc>
                <a:tc>
                  <a:txBody>
                    <a:bodyPr/>
                    <a:lstStyle/>
                    <a:p>
                      <a:pPr>
                        <a:buFont typeface="Arial" pitchFamily="34" charset="0"/>
                        <a:buChar char="•"/>
                      </a:pPr>
                      <a:r>
                        <a:rPr lang="es-AR" sz="1600" dirty="0" smtClean="0"/>
                        <a:t>Mecánica</a:t>
                      </a:r>
                      <a:endParaRPr lang="es-AR" sz="1600" dirty="0"/>
                    </a:p>
                  </a:txBody>
                  <a:tcPr>
                    <a:solidFill>
                      <a:srgbClr val="B2D123"/>
                    </a:solidFill>
                  </a:tcPr>
                </a:tc>
              </a:tr>
              <a:tr h="245066">
                <a:tc>
                  <a:txBody>
                    <a:bodyPr/>
                    <a:lstStyle/>
                    <a:p>
                      <a:pPr>
                        <a:buFont typeface="Arial" pitchFamily="34" charset="0"/>
                        <a:buChar char="•"/>
                      </a:pPr>
                      <a:r>
                        <a:rPr lang="es-AR" sz="1600" dirty="0" smtClean="0"/>
                        <a:t>Combustibles</a:t>
                      </a:r>
                      <a:endParaRPr lang="es-AR" sz="1600" dirty="0"/>
                    </a:p>
                  </a:txBody>
                  <a:tcPr>
                    <a:solidFill>
                      <a:srgbClr val="B2D123"/>
                    </a:solidFill>
                  </a:tcPr>
                </a:tc>
                <a:tc>
                  <a:txBody>
                    <a:bodyPr/>
                    <a:lstStyle/>
                    <a:p>
                      <a:pPr>
                        <a:buFont typeface="Arial" pitchFamily="34" charset="0"/>
                        <a:buChar char="•"/>
                      </a:pPr>
                      <a:r>
                        <a:rPr lang="es-AR" sz="1600" dirty="0" smtClean="0"/>
                        <a:t>Metalúrgica y siderúrgica</a:t>
                      </a:r>
                      <a:endParaRPr lang="es-AR" sz="1600" dirty="0"/>
                    </a:p>
                  </a:txBody>
                  <a:tcPr>
                    <a:solidFill>
                      <a:srgbClr val="B2D123"/>
                    </a:solidFill>
                  </a:tcPr>
                </a:tc>
              </a:tr>
              <a:tr h="245066">
                <a:tc>
                  <a:txBody>
                    <a:bodyPr/>
                    <a:lstStyle/>
                    <a:p>
                      <a:pPr>
                        <a:buFont typeface="Arial" pitchFamily="34" charset="0"/>
                        <a:buChar char="•"/>
                      </a:pPr>
                      <a:r>
                        <a:rPr lang="es-AR" sz="1600" dirty="0" smtClean="0"/>
                        <a:t>Construcciones</a:t>
                      </a:r>
                      <a:endParaRPr lang="es-AR" sz="1600" dirty="0"/>
                    </a:p>
                  </a:txBody>
                  <a:tcPr>
                    <a:solidFill>
                      <a:srgbClr val="B2D123"/>
                    </a:solidFill>
                  </a:tcPr>
                </a:tc>
                <a:tc>
                  <a:txBody>
                    <a:bodyPr/>
                    <a:lstStyle/>
                    <a:p>
                      <a:pPr>
                        <a:buFont typeface="Arial" pitchFamily="34" charset="0"/>
                        <a:buChar char="•"/>
                      </a:pPr>
                      <a:r>
                        <a:rPr lang="es-AR" sz="1600" dirty="0" smtClean="0"/>
                        <a:t>Minería</a:t>
                      </a:r>
                      <a:endParaRPr lang="es-AR" sz="1600" dirty="0"/>
                    </a:p>
                  </a:txBody>
                  <a:tcPr>
                    <a:solidFill>
                      <a:srgbClr val="B2D123"/>
                    </a:solidFill>
                  </a:tcPr>
                </a:tc>
              </a:tr>
              <a:tr h="245066">
                <a:tc>
                  <a:txBody>
                    <a:bodyPr/>
                    <a:lstStyle/>
                    <a:p>
                      <a:pPr>
                        <a:buFont typeface="Arial" pitchFamily="34" charset="0"/>
                        <a:buChar char="•"/>
                      </a:pPr>
                      <a:r>
                        <a:rPr lang="es-AR" sz="1600" dirty="0" smtClean="0"/>
                        <a:t>Eficiencia Energética</a:t>
                      </a:r>
                      <a:endParaRPr lang="es-AR" sz="1600" dirty="0"/>
                    </a:p>
                  </a:txBody>
                  <a:tcPr>
                    <a:solidFill>
                      <a:srgbClr val="B2D123"/>
                    </a:solidFill>
                  </a:tcPr>
                </a:tc>
                <a:tc>
                  <a:txBody>
                    <a:bodyPr/>
                    <a:lstStyle/>
                    <a:p>
                      <a:pPr>
                        <a:buFont typeface="Arial" pitchFamily="34" charset="0"/>
                        <a:buChar char="•"/>
                      </a:pPr>
                      <a:r>
                        <a:rPr lang="es-AR" sz="1600" dirty="0" smtClean="0"/>
                        <a:t>Sostenibilidad </a:t>
                      </a:r>
                      <a:endParaRPr lang="es-AR" sz="1600" dirty="0"/>
                    </a:p>
                  </a:txBody>
                  <a:tcPr>
                    <a:solidFill>
                      <a:srgbClr val="B2D123"/>
                    </a:solidFill>
                  </a:tcPr>
                </a:tc>
              </a:tr>
              <a:tr h="245066">
                <a:tc>
                  <a:txBody>
                    <a:bodyPr/>
                    <a:lstStyle/>
                    <a:p>
                      <a:pPr>
                        <a:buFont typeface="Arial" pitchFamily="34" charset="0"/>
                        <a:buChar char="•"/>
                      </a:pPr>
                      <a:r>
                        <a:rPr lang="es-AR" sz="1600" dirty="0" smtClean="0"/>
                        <a:t>Electrotecnia</a:t>
                      </a:r>
                      <a:endParaRPr lang="es-AR" sz="1600" dirty="0"/>
                    </a:p>
                  </a:txBody>
                  <a:tcPr>
                    <a:solidFill>
                      <a:srgbClr val="B2D123"/>
                    </a:solidFill>
                  </a:tcPr>
                </a:tc>
                <a:tc>
                  <a:txBody>
                    <a:bodyPr/>
                    <a:lstStyle/>
                    <a:p>
                      <a:pPr>
                        <a:buFont typeface="Arial" pitchFamily="34" charset="0"/>
                        <a:buChar char="•"/>
                      </a:pPr>
                      <a:r>
                        <a:rPr lang="es-AR" sz="1600" dirty="0" smtClean="0"/>
                        <a:t>Salud</a:t>
                      </a:r>
                      <a:r>
                        <a:rPr lang="es-AR" sz="1600" baseline="0" dirty="0" smtClean="0"/>
                        <a:t> </a:t>
                      </a:r>
                      <a:endParaRPr lang="es-AR" sz="1600" dirty="0"/>
                    </a:p>
                  </a:txBody>
                  <a:tcPr>
                    <a:solidFill>
                      <a:srgbClr val="B2D123"/>
                    </a:solidFill>
                  </a:tcPr>
                </a:tc>
              </a:tr>
              <a:tr h="245066">
                <a:tc>
                  <a:txBody>
                    <a:bodyPr/>
                    <a:lstStyle/>
                    <a:p>
                      <a:pPr>
                        <a:buFont typeface="Arial" pitchFamily="34" charset="0"/>
                        <a:buChar char="•"/>
                      </a:pPr>
                      <a:r>
                        <a:rPr lang="es-AR" sz="1600" dirty="0" smtClean="0"/>
                        <a:t>Energía</a:t>
                      </a:r>
                      <a:endParaRPr lang="es-AR" sz="1600" dirty="0"/>
                    </a:p>
                  </a:txBody>
                  <a:tcPr>
                    <a:solidFill>
                      <a:srgbClr val="B2D123"/>
                    </a:solidFill>
                  </a:tcPr>
                </a:tc>
                <a:tc>
                  <a:txBody>
                    <a:bodyPr/>
                    <a:lstStyle/>
                    <a:p>
                      <a:pPr>
                        <a:buFont typeface="Arial" pitchFamily="34" charset="0"/>
                        <a:buChar char="•"/>
                      </a:pPr>
                      <a:r>
                        <a:rPr lang="es-AR" sz="1600" dirty="0" smtClean="0"/>
                        <a:t>Seguridad</a:t>
                      </a:r>
                      <a:endParaRPr lang="es-AR" sz="1600" dirty="0"/>
                    </a:p>
                  </a:txBody>
                  <a:tcPr>
                    <a:solidFill>
                      <a:srgbClr val="B2D123"/>
                    </a:solidFill>
                  </a:tcPr>
                </a:tc>
              </a:tr>
              <a:tr h="245066">
                <a:tc>
                  <a:txBody>
                    <a:bodyPr/>
                    <a:lstStyle/>
                    <a:p>
                      <a:pPr>
                        <a:buFont typeface="Arial" pitchFamily="34" charset="0"/>
                        <a:buChar char="•"/>
                      </a:pPr>
                      <a:r>
                        <a:rPr lang="es-AR" sz="1600" dirty="0" smtClean="0"/>
                        <a:t>Gestión de la calidad</a:t>
                      </a:r>
                      <a:endParaRPr lang="es-AR" sz="1600" dirty="0"/>
                    </a:p>
                  </a:txBody>
                  <a:tcPr>
                    <a:solidFill>
                      <a:srgbClr val="B2D123"/>
                    </a:solidFill>
                  </a:tcPr>
                </a:tc>
                <a:tc>
                  <a:txBody>
                    <a:bodyPr/>
                    <a:lstStyle/>
                    <a:p>
                      <a:pPr>
                        <a:buFont typeface="Arial" pitchFamily="34" charset="0"/>
                        <a:buChar char="•"/>
                      </a:pPr>
                      <a:r>
                        <a:rPr lang="es-AR" sz="1600" dirty="0" smtClean="0"/>
                        <a:t>Tecnología de la información</a:t>
                      </a:r>
                      <a:endParaRPr lang="es-AR" sz="1600" dirty="0"/>
                    </a:p>
                  </a:txBody>
                  <a:tcPr>
                    <a:solidFill>
                      <a:srgbClr val="B2D123"/>
                    </a:solidFill>
                  </a:tcPr>
                </a:tc>
              </a:tr>
            </a:tbl>
          </a:graphicData>
        </a:graphic>
      </p:graphicFrame>
      <p:sp>
        <p:nvSpPr>
          <p:cNvPr id="6145" name="Rectangle 1"/>
          <p:cNvSpPr>
            <a:spLocks noChangeArrowheads="1"/>
          </p:cNvSpPr>
          <p:nvPr/>
        </p:nvSpPr>
        <p:spPr bwMode="auto">
          <a:xfrm>
            <a:off x="7234419" y="3913728"/>
            <a:ext cx="2940198" cy="221599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AR" b="1" dirty="0" smtClean="0"/>
              <a:t>Los invitamos a consultar el documento ingresando al siguiente Link:</a:t>
            </a:r>
          </a:p>
          <a:p>
            <a:pPr marL="0" marR="0" lvl="0" indent="0" algn="l" defTabSz="914400" rtl="0" eaLnBrk="0" fontAlgn="base" latinLnBrk="0" hangingPunct="0">
              <a:lnSpc>
                <a:spcPct val="100000"/>
              </a:lnSpc>
              <a:spcBef>
                <a:spcPct val="0"/>
              </a:spcBef>
              <a:spcAft>
                <a:spcPct val="0"/>
              </a:spcAft>
              <a:buClrTx/>
              <a:buSzTx/>
              <a:buFontTx/>
              <a:buNone/>
              <a:tabLst/>
            </a:pPr>
            <a:r>
              <a:rPr lang="es-AR" dirty="0" smtClean="0">
                <a:hlinkClick r:id="rId3"/>
              </a:rPr>
              <a:t>http://aplicaciones.iram.org.ar/userfiles/files/Plan-Estudio-2017.pdf</a:t>
            </a:r>
            <a:endParaRPr lang="es-AR"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0" y="-51223"/>
            <a:ext cx="10799999" cy="7667268"/>
          </a:xfrm>
          <a:prstGeom prst="rect">
            <a:avLst/>
          </a:prstGeom>
        </p:spPr>
      </p:pic>
      <p:sp>
        <p:nvSpPr>
          <p:cNvPr id="5" name="CuadroTexto 4"/>
          <p:cNvSpPr txBox="1"/>
          <p:nvPr/>
        </p:nvSpPr>
        <p:spPr>
          <a:xfrm>
            <a:off x="796230" y="1249764"/>
            <a:ext cx="8962625" cy="1218795"/>
          </a:xfrm>
          <a:prstGeom prst="rect">
            <a:avLst/>
          </a:prstGeom>
          <a:noFill/>
        </p:spPr>
        <p:txBody>
          <a:bodyPr vert="horz" wrap="square" rtlCol="0">
            <a:spAutoFit/>
          </a:bodyPr>
          <a:lstStyle/>
          <a:p>
            <a:pPr>
              <a:lnSpc>
                <a:spcPct val="90000"/>
              </a:lnSpc>
            </a:pPr>
            <a:r>
              <a:rPr lang="es-AR" sz="2600" b="1" dirty="0" smtClean="0">
                <a:solidFill>
                  <a:srgbClr val="888889"/>
                </a:solidFill>
              </a:rPr>
              <a:t>4. Sitios y publicaciones recomendadas</a:t>
            </a:r>
            <a:r>
              <a:rPr lang="es-AR" sz="2800" b="1" dirty="0" smtClean="0"/>
              <a:t>                                                 </a:t>
            </a:r>
          </a:p>
          <a:p>
            <a:r>
              <a:rPr lang="es-AR" sz="2800" b="1" dirty="0" smtClean="0"/>
              <a:t>Normas IRAM en Discusión Pública</a:t>
            </a:r>
            <a:endParaRPr lang="es-AR" sz="2800" dirty="0" smtClean="0"/>
          </a:p>
          <a:p>
            <a:endParaRPr lang="es-AR" dirty="0" smtClean="0"/>
          </a:p>
        </p:txBody>
      </p:sp>
      <p:sp>
        <p:nvSpPr>
          <p:cNvPr id="10" name="CuadroTexto 4"/>
          <p:cNvSpPr txBox="1"/>
          <p:nvPr/>
        </p:nvSpPr>
        <p:spPr>
          <a:xfrm>
            <a:off x="796230" y="1983734"/>
            <a:ext cx="8962625" cy="4708981"/>
          </a:xfrm>
          <a:prstGeom prst="rect">
            <a:avLst/>
          </a:prstGeom>
          <a:noFill/>
        </p:spPr>
        <p:txBody>
          <a:bodyPr vert="horz" wrap="square" rtlCol="0">
            <a:spAutoFit/>
          </a:bodyPr>
          <a:lstStyle/>
          <a:p>
            <a:endParaRPr lang="es-AR" b="1" dirty="0" smtClean="0"/>
          </a:p>
          <a:p>
            <a:pPr algn="just"/>
            <a:r>
              <a:rPr lang="es-AR" dirty="0" smtClean="0"/>
              <a:t> Las siguientes normas IRAM se encuentran en período de Discusión Pública, por lo tanto se ponen a disposición los textos correspondientes para su análisis:</a:t>
            </a:r>
          </a:p>
          <a:p>
            <a:pPr algn="just"/>
            <a:r>
              <a:rPr lang="es-AR" dirty="0" smtClean="0"/>
              <a:t> </a:t>
            </a:r>
          </a:p>
          <a:p>
            <a:pPr algn="just"/>
            <a:r>
              <a:rPr lang="es-AR" b="1" dirty="0" smtClean="0"/>
              <a:t>Esquema 1 de norma IRAM 41400 - Productos químicos - Hoja de datos de seguridad. Contenido y orden de las secciones</a:t>
            </a:r>
            <a:endParaRPr lang="es-AR" dirty="0" smtClean="0"/>
          </a:p>
          <a:p>
            <a:pPr algn="just"/>
            <a:r>
              <a:rPr lang="es-AR" b="1" dirty="0" smtClean="0">
                <a:solidFill>
                  <a:srgbClr val="FF0000"/>
                </a:solidFill>
              </a:rPr>
              <a:t>(Tiempo de envío de comentarios hasta 23/03/2017)</a:t>
            </a:r>
          </a:p>
          <a:p>
            <a:r>
              <a:rPr lang="es-ES" u="sng" dirty="0" smtClean="0">
                <a:hlinkClick r:id="rId3"/>
              </a:rPr>
              <a:t>Descargar documento</a:t>
            </a:r>
            <a:endParaRPr lang="es-ES" dirty="0" smtClean="0"/>
          </a:p>
          <a:p>
            <a:pPr algn="just"/>
            <a:r>
              <a:rPr lang="es-AR" dirty="0" smtClean="0"/>
              <a:t> </a:t>
            </a:r>
          </a:p>
          <a:p>
            <a:pPr algn="just"/>
            <a:r>
              <a:rPr lang="es-ES_tradnl" b="1" dirty="0" smtClean="0"/>
              <a:t>Esquema 1 IRAM 29600 - </a:t>
            </a:r>
            <a:r>
              <a:rPr lang="es-AR" b="1" dirty="0" err="1" smtClean="0"/>
              <a:t>Coprocesamiento</a:t>
            </a:r>
            <a:r>
              <a:rPr lang="es-AR" b="1" dirty="0" smtClean="0"/>
              <a:t> en la industria cementera </a:t>
            </a:r>
            <a:endParaRPr lang="es-AR" dirty="0" smtClean="0"/>
          </a:p>
          <a:p>
            <a:pPr algn="just"/>
            <a:r>
              <a:rPr lang="es-AR" b="1" dirty="0" smtClean="0">
                <a:solidFill>
                  <a:srgbClr val="FF0000"/>
                </a:solidFill>
              </a:rPr>
              <a:t>(Tiempo de envío de comentarios hasta 06/04/2017</a:t>
            </a:r>
            <a:r>
              <a:rPr lang="es-AR" b="1" dirty="0" smtClean="0">
                <a:solidFill>
                  <a:srgbClr val="FF0000"/>
                </a:solidFill>
              </a:rPr>
              <a:t>)</a:t>
            </a:r>
          </a:p>
          <a:p>
            <a:pPr algn="just"/>
            <a:r>
              <a:rPr lang="es-ES" u="sng" dirty="0" smtClean="0">
                <a:hlinkClick r:id="rId4"/>
              </a:rPr>
              <a:t>Descargar documento</a:t>
            </a:r>
            <a:endParaRPr lang="es-ES" dirty="0" smtClean="0"/>
          </a:p>
          <a:p>
            <a:pPr algn="just"/>
            <a:endParaRPr lang="es-AR" b="1" dirty="0" smtClean="0">
              <a:solidFill>
                <a:srgbClr val="FF0000"/>
              </a:solidFill>
            </a:endParaRPr>
          </a:p>
          <a:p>
            <a:endParaRPr lang="es-AR" dirty="0" smtClean="0"/>
          </a:p>
          <a:p>
            <a:r>
              <a:rPr lang="es-AR" b="1" dirty="0" smtClean="0"/>
              <a:t> </a:t>
            </a:r>
            <a:endParaRPr lang="es-AR" dirty="0" smtClean="0"/>
          </a:p>
        </p:txBody>
      </p:sp>
      <p:sp>
        <p:nvSpPr>
          <p:cNvPr id="11"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
        <p:nvSpPr>
          <p:cNvPr id="6" name="5 CuadroTexto"/>
          <p:cNvSpPr txBox="1"/>
          <p:nvPr/>
        </p:nvSpPr>
        <p:spPr>
          <a:xfrm>
            <a:off x="2175641" y="5908726"/>
            <a:ext cx="6385035"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s-AR" dirty="0" smtClean="0"/>
              <a:t>En caso de contar con comentarios u observaciones, solicitamos el favor de enviarlos a la siguiente casilla de mail: </a:t>
            </a:r>
            <a:r>
              <a:rPr lang="es-AR" u="sng" dirty="0" smtClean="0">
                <a:hlinkClick r:id="rId5"/>
              </a:rPr>
              <a:t>marrazubieta@adimra.org.ar</a:t>
            </a:r>
            <a:endParaRPr lang="es-ES" dirty="0"/>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12" name="CuadroTexto 11"/>
          <p:cNvSpPr txBox="1"/>
          <p:nvPr/>
        </p:nvSpPr>
        <p:spPr>
          <a:xfrm>
            <a:off x="819806" y="2236776"/>
            <a:ext cx="5139560" cy="3477875"/>
          </a:xfrm>
          <a:prstGeom prst="rect">
            <a:avLst/>
          </a:prstGeom>
          <a:noFill/>
        </p:spPr>
        <p:txBody>
          <a:bodyPr vert="horz" wrap="square" rtlCol="0">
            <a:spAutoFit/>
          </a:bodyPr>
          <a:lstStyle/>
          <a:p>
            <a:r>
              <a:rPr lang="es-AR" b="1" dirty="0" smtClean="0"/>
              <a:t>22 de Marzo - Día Mundial del Agua</a:t>
            </a:r>
          </a:p>
          <a:p>
            <a:endParaRPr lang="es-AR" dirty="0" smtClean="0"/>
          </a:p>
          <a:p>
            <a:pPr algn="just"/>
            <a:r>
              <a:rPr lang="es-AR" dirty="0" smtClean="0"/>
              <a:t>La Asamblea General de la Organización de las Naciones Unidas (ONU) declaró el 22 de marzo como Día Mundial del Agua, con el propósito de promover conciencia entre la población sobre la contribución vital que representa el agua en el mundo, así como también la necesaria protección, conservación y uso racional de los recursos hídricos para contribuir a un bienestar social y desarrollo económico sustentable. </a:t>
            </a:r>
            <a:endParaRPr lang="es-ES" dirty="0" smtClean="0"/>
          </a:p>
        </p:txBody>
      </p:sp>
      <p:sp>
        <p:nvSpPr>
          <p:cNvPr id="15" name="CuadroTexto 4"/>
          <p:cNvSpPr txBox="1"/>
          <p:nvPr/>
        </p:nvSpPr>
        <p:spPr>
          <a:xfrm>
            <a:off x="819806" y="1249765"/>
            <a:ext cx="8671035" cy="452432"/>
          </a:xfrm>
          <a:prstGeom prst="rect">
            <a:avLst/>
          </a:prstGeom>
          <a:noFill/>
        </p:spPr>
        <p:txBody>
          <a:bodyPr vert="horz" wrap="square" rtlCol="0">
            <a:spAutoFit/>
          </a:bodyPr>
          <a:lstStyle/>
          <a:p>
            <a:pPr>
              <a:lnSpc>
                <a:spcPct val="90000"/>
              </a:lnSpc>
            </a:pPr>
            <a:r>
              <a:rPr lang="es-AR" sz="2600" b="1" dirty="0" smtClean="0">
                <a:solidFill>
                  <a:srgbClr val="888889"/>
                </a:solidFill>
              </a:rPr>
              <a:t>5. </a:t>
            </a:r>
            <a:r>
              <a:rPr lang="es-ES" sz="2600" b="1" dirty="0" smtClean="0">
                <a:solidFill>
                  <a:srgbClr val="888889"/>
                </a:solidFill>
              </a:rPr>
              <a:t>Calendario ambiental, seguridad y salud ocupacional</a:t>
            </a:r>
            <a:endParaRPr lang="es-AR" sz="2600" b="1" dirty="0" smtClean="0">
              <a:solidFill>
                <a:srgbClr val="888889"/>
              </a:solidFill>
            </a:endParaRPr>
          </a:p>
        </p:txBody>
      </p:sp>
      <p:pic>
        <p:nvPicPr>
          <p:cNvPr id="5122" name="Picture 2" descr="Resultado de imagen para onu"/>
          <p:cNvPicPr>
            <a:picLocks noChangeAspect="1" noChangeArrowheads="1"/>
          </p:cNvPicPr>
          <p:nvPr/>
        </p:nvPicPr>
        <p:blipFill>
          <a:blip r:embed="rId3"/>
          <a:srcRect/>
          <a:stretch>
            <a:fillRect/>
          </a:stretch>
        </p:blipFill>
        <p:spPr bwMode="auto">
          <a:xfrm>
            <a:off x="6556374" y="2653373"/>
            <a:ext cx="3556627" cy="2375827"/>
          </a:xfrm>
          <a:prstGeom prst="rect">
            <a:avLst/>
          </a:prstGeom>
          <a:noFill/>
        </p:spPr>
      </p:pic>
      <p:sp>
        <p:nvSpPr>
          <p:cNvPr id="8" name="CuadroTexto 5"/>
          <p:cNvSpPr txBox="1"/>
          <p:nvPr/>
        </p:nvSpPr>
        <p:spPr>
          <a:xfrm>
            <a:off x="6213619" y="557537"/>
            <a:ext cx="3960998" cy="350865"/>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503237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0" y="0"/>
            <a:ext cx="10799999" cy="7667268"/>
          </a:xfrm>
          <a:prstGeom prst="rect">
            <a:avLst/>
          </a:prstGeom>
        </p:spPr>
      </p:pic>
      <p:sp>
        <p:nvSpPr>
          <p:cNvPr id="5" name="CuadroTexto 4"/>
          <p:cNvSpPr txBox="1"/>
          <p:nvPr/>
        </p:nvSpPr>
        <p:spPr>
          <a:xfrm>
            <a:off x="796230" y="1249765"/>
            <a:ext cx="6818515" cy="452432"/>
          </a:xfrm>
          <a:prstGeom prst="rect">
            <a:avLst/>
          </a:prstGeom>
          <a:noFill/>
        </p:spPr>
        <p:txBody>
          <a:bodyPr vert="horz" wrap="square" rtlCol="0">
            <a:spAutoFit/>
          </a:bodyPr>
          <a:lstStyle/>
          <a:p>
            <a:pPr>
              <a:lnSpc>
                <a:spcPct val="90000"/>
              </a:lnSpc>
            </a:pPr>
            <a:r>
              <a:rPr lang="es-AR" sz="2600" b="1" dirty="0" smtClean="0">
                <a:solidFill>
                  <a:srgbClr val="888889"/>
                </a:solidFill>
              </a:rPr>
              <a:t>6. Trámites</a:t>
            </a:r>
          </a:p>
        </p:txBody>
      </p:sp>
      <p:sp>
        <p:nvSpPr>
          <p:cNvPr id="8" name="CuadroTexto 7"/>
          <p:cNvSpPr txBox="1"/>
          <p:nvPr/>
        </p:nvSpPr>
        <p:spPr>
          <a:xfrm>
            <a:off x="607042" y="1797263"/>
            <a:ext cx="9378387" cy="4401205"/>
          </a:xfrm>
          <a:prstGeom prst="rect">
            <a:avLst/>
          </a:prstGeom>
          <a:noFill/>
        </p:spPr>
        <p:txBody>
          <a:bodyPr vert="horz" wrap="square" rtlCol="0">
            <a:spAutoFit/>
          </a:bodyPr>
          <a:lstStyle/>
          <a:p>
            <a:endParaRPr lang="es-AR" u="sng" dirty="0" smtClean="0"/>
          </a:p>
          <a:p>
            <a:r>
              <a:rPr lang="es-AR" b="1" dirty="0" smtClean="0"/>
              <a:t> Provincia de Buenos Aires - Prórroga Residuos Especiales</a:t>
            </a:r>
          </a:p>
          <a:p>
            <a:endParaRPr lang="es-AR" dirty="0" smtClean="0"/>
          </a:p>
          <a:p>
            <a:r>
              <a:rPr lang="es-AR" dirty="0" smtClean="0"/>
              <a:t>Aquellos industriales de la Provincia de Buenos Aires que deban presentar la Declaración Jurada de Residuos Especiales (industriales y no industriales), se informa que el Organismo Provincial para el Desarrollo Sostenible (OPDS) prorrogó la entrega de las presentaciones hasta el</a:t>
            </a:r>
            <a:r>
              <a:rPr lang="es-AR" b="1" dirty="0" smtClean="0"/>
              <a:t> </a:t>
            </a:r>
            <a:r>
              <a:rPr lang="es-AR" dirty="0" smtClean="0"/>
              <a:t>31 de Marzo de 2017.</a:t>
            </a:r>
          </a:p>
          <a:p>
            <a:r>
              <a:rPr lang="es-AR" dirty="0" smtClean="0"/>
              <a:t>Se recuerda que la modalidad de presentación ahora es ONLINE.</a:t>
            </a:r>
          </a:p>
          <a:p>
            <a:r>
              <a:rPr lang="es-AR" b="1" dirty="0" smtClean="0"/>
              <a:t>Para ingresar al sistema y consultar los instructivos puede dirigirse a la página web del Organismo: </a:t>
            </a:r>
            <a:r>
              <a:rPr lang="es-AR" u="sng" dirty="0" smtClean="0">
                <a:hlinkClick r:id="rId3"/>
              </a:rPr>
              <a:t>http://www.opds.gba.gov.ar/index.php/paginas/ver/sistemas</a:t>
            </a:r>
            <a:endParaRPr lang="es-AR" dirty="0" smtClean="0"/>
          </a:p>
          <a:p>
            <a:r>
              <a:rPr lang="es-AR" dirty="0" smtClean="0"/>
              <a:t> </a:t>
            </a:r>
          </a:p>
          <a:p>
            <a:endParaRPr lang="es-AR" dirty="0" smtClean="0"/>
          </a:p>
          <a:p>
            <a:r>
              <a:rPr lang="es-AR" b="1" dirty="0" smtClean="0"/>
              <a:t> </a:t>
            </a:r>
            <a:endParaRPr lang="es-AR" dirty="0" smtClean="0"/>
          </a:p>
          <a:p>
            <a:pPr fontAlgn="base"/>
            <a:endParaRPr lang="es-ES" b="1" dirty="0" smtClean="0"/>
          </a:p>
        </p:txBody>
      </p:sp>
      <p:sp>
        <p:nvSpPr>
          <p:cNvPr id="6" name="CuadroTexto 5"/>
          <p:cNvSpPr txBox="1"/>
          <p:nvPr/>
        </p:nvSpPr>
        <p:spPr>
          <a:xfrm>
            <a:off x="6213619" y="557537"/>
            <a:ext cx="3960998" cy="350865"/>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0" y="0"/>
            <a:ext cx="10799999" cy="7667268"/>
          </a:xfrm>
          <a:prstGeom prst="rect">
            <a:avLst/>
          </a:prstGeom>
        </p:spPr>
      </p:pic>
      <p:sp>
        <p:nvSpPr>
          <p:cNvPr id="5" name="CuadroTexto 4"/>
          <p:cNvSpPr txBox="1"/>
          <p:nvPr/>
        </p:nvSpPr>
        <p:spPr>
          <a:xfrm>
            <a:off x="796230" y="1249765"/>
            <a:ext cx="6818515" cy="452432"/>
          </a:xfrm>
          <a:prstGeom prst="rect">
            <a:avLst/>
          </a:prstGeom>
          <a:noFill/>
        </p:spPr>
        <p:txBody>
          <a:bodyPr vert="horz" wrap="square" rtlCol="0">
            <a:spAutoFit/>
          </a:bodyPr>
          <a:lstStyle/>
          <a:p>
            <a:pPr>
              <a:lnSpc>
                <a:spcPct val="90000"/>
              </a:lnSpc>
            </a:pPr>
            <a:r>
              <a:rPr lang="es-AR" sz="2600" b="1" dirty="0" smtClean="0">
                <a:solidFill>
                  <a:srgbClr val="888889"/>
                </a:solidFill>
              </a:rPr>
              <a:t>7. Eventos y actividades</a:t>
            </a:r>
          </a:p>
        </p:txBody>
      </p:sp>
      <p:sp>
        <p:nvSpPr>
          <p:cNvPr id="8" name="CuadroTexto 7"/>
          <p:cNvSpPr txBox="1"/>
          <p:nvPr/>
        </p:nvSpPr>
        <p:spPr>
          <a:xfrm>
            <a:off x="607042" y="1797263"/>
            <a:ext cx="9378387" cy="5324535"/>
          </a:xfrm>
          <a:prstGeom prst="rect">
            <a:avLst/>
          </a:prstGeom>
          <a:noFill/>
        </p:spPr>
        <p:txBody>
          <a:bodyPr vert="horz" wrap="square" rtlCol="0">
            <a:spAutoFit/>
          </a:bodyPr>
          <a:lstStyle/>
          <a:p>
            <a:r>
              <a:rPr lang="es-ES" b="1" dirty="0" smtClean="0"/>
              <a:t>Cursos gratuitos IAEA</a:t>
            </a:r>
          </a:p>
          <a:p>
            <a:r>
              <a:rPr lang="es-ES" dirty="0" smtClean="0"/>
              <a:t>Ya se encuentran publicados en la página web del Instituto de Actualización Empresarial de ADIMRA –IAEA- distintos cursos gratuitos para Mandos Medios, Personal Superior y Oficios Metalmecánicos (bajo modalidad presencial y a distancia).</a:t>
            </a:r>
          </a:p>
          <a:p>
            <a:r>
              <a:rPr lang="es-ES" b="1" dirty="0" smtClean="0"/>
              <a:t>Para conocerlos y poder inscribirse ingresar en: </a:t>
            </a:r>
            <a:r>
              <a:rPr lang="es-ES" u="sng" dirty="0" smtClean="0">
                <a:hlinkClick r:id="rId3"/>
              </a:rPr>
              <a:t>http://www.adimra.org.ar/iaea/cursos</a:t>
            </a:r>
            <a:endParaRPr lang="es-ES" dirty="0" smtClean="0"/>
          </a:p>
          <a:p>
            <a:r>
              <a:rPr lang="es-ES" b="1" dirty="0" smtClean="0"/>
              <a:t>Te:</a:t>
            </a:r>
            <a:r>
              <a:rPr lang="es-ES" dirty="0" smtClean="0"/>
              <a:t> (54 11) 4371-4967 </a:t>
            </a:r>
          </a:p>
          <a:p>
            <a:r>
              <a:rPr lang="es-ES" b="1" dirty="0" smtClean="0"/>
              <a:t>Mail:</a:t>
            </a:r>
            <a:r>
              <a:rPr lang="es-ES" dirty="0" smtClean="0"/>
              <a:t> </a:t>
            </a:r>
            <a:r>
              <a:rPr lang="es-ES" u="sng" dirty="0" smtClean="0">
                <a:hlinkClick r:id="rId4"/>
              </a:rPr>
              <a:t>instituto@adimra.org.ar</a:t>
            </a:r>
            <a:endParaRPr lang="es-ES" u="sng" dirty="0" smtClean="0"/>
          </a:p>
          <a:p>
            <a:endParaRPr lang="es-ES" u="sng" dirty="0" smtClean="0"/>
          </a:p>
          <a:p>
            <a:r>
              <a:rPr lang="es-ES" b="1" dirty="0" smtClean="0"/>
              <a:t>Neuquén - "Jornada Argentina Sustentable”</a:t>
            </a:r>
          </a:p>
          <a:p>
            <a:r>
              <a:rPr lang="es-ES" b="1" dirty="0" smtClean="0"/>
              <a:t>Fecha: </a:t>
            </a:r>
            <a:r>
              <a:rPr lang="es-ES" dirty="0" smtClean="0"/>
              <a:t>20 de Abril de 2017</a:t>
            </a:r>
          </a:p>
          <a:p>
            <a:r>
              <a:rPr lang="es-ES" b="1" dirty="0" smtClean="0"/>
              <a:t>Horario: </a:t>
            </a:r>
            <a:r>
              <a:rPr lang="es-ES" dirty="0" smtClean="0"/>
              <a:t>9:00 a 17:30</a:t>
            </a:r>
          </a:p>
          <a:p>
            <a:r>
              <a:rPr lang="es-ES" b="1" dirty="0" smtClean="0"/>
              <a:t>Lugar: </a:t>
            </a:r>
            <a:r>
              <a:rPr lang="es-ES" dirty="0" smtClean="0"/>
              <a:t>Hotel </a:t>
            </a:r>
            <a:r>
              <a:rPr lang="es-ES" dirty="0" err="1" smtClean="0"/>
              <a:t>Comahue</a:t>
            </a:r>
            <a:r>
              <a:rPr lang="es-ES" dirty="0" smtClean="0"/>
              <a:t> - Av. Argentina 377, Neuquén</a:t>
            </a:r>
          </a:p>
          <a:p>
            <a:r>
              <a:rPr lang="es-ES" dirty="0" smtClean="0"/>
              <a:t>Actividad sin Cargo.</a:t>
            </a:r>
          </a:p>
          <a:p>
            <a:r>
              <a:rPr lang="es-ES" b="1" dirty="0" smtClean="0"/>
              <a:t>Para inscribirse obtener mayor información ingresar en:</a:t>
            </a:r>
          </a:p>
          <a:p>
            <a:r>
              <a:rPr lang="es-ES" dirty="0" smtClean="0">
                <a:hlinkClick r:id="rId5"/>
              </a:rPr>
              <a:t>http://jornadasustentable.com.ar/inicio.html</a:t>
            </a:r>
            <a:endParaRPr lang="es-ES" dirty="0" smtClean="0"/>
          </a:p>
          <a:p>
            <a:r>
              <a:rPr lang="es-AR" b="1" dirty="0" smtClean="0"/>
              <a:t> </a:t>
            </a:r>
            <a:endParaRPr lang="es-AR" dirty="0" smtClean="0"/>
          </a:p>
          <a:p>
            <a:pPr fontAlgn="base"/>
            <a:endParaRPr lang="es-ES" b="1" dirty="0" smtClean="0"/>
          </a:p>
        </p:txBody>
      </p:sp>
      <p:sp>
        <p:nvSpPr>
          <p:cNvPr id="6" name="CuadroTexto 5"/>
          <p:cNvSpPr txBox="1"/>
          <p:nvPr/>
        </p:nvSpPr>
        <p:spPr>
          <a:xfrm>
            <a:off x="6213619" y="557537"/>
            <a:ext cx="3960998" cy="350865"/>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1.jpg"/>
          <p:cNvPicPr>
            <a:picLocks noChangeAspect="1"/>
          </p:cNvPicPr>
          <p:nvPr/>
        </p:nvPicPr>
        <p:blipFill>
          <a:blip r:embed="rId2" cstate="email">
            <a:extLst>
              <a:ext uri="{28A0092B-C50C-407E-A947-70E740481C1C}">
                <a14:useLocalDpi xmlns:a14="http://schemas.microsoft.com/office/drawing/2010/main" xmlns=""/>
              </a:ext>
            </a:extLst>
          </a:blip>
          <a:stretch>
            <a:fillRect/>
          </a:stretch>
        </p:blipFill>
        <p:spPr>
          <a:xfrm>
            <a:off x="-51209" y="-51223"/>
            <a:ext cx="10799997" cy="7667266"/>
          </a:xfrm>
          <a:prstGeom prst="rect">
            <a:avLst/>
          </a:prstGeom>
        </p:spPr>
      </p:pic>
      <p:sp>
        <p:nvSpPr>
          <p:cNvPr id="2" name="Rectángulo 1"/>
          <p:cNvSpPr/>
          <p:nvPr/>
        </p:nvSpPr>
        <p:spPr>
          <a:xfrm>
            <a:off x="405933" y="5407572"/>
            <a:ext cx="4512589" cy="1975018"/>
          </a:xfrm>
          <a:prstGeom prst="rect">
            <a:avLst/>
          </a:prstGeom>
          <a:solidFill>
            <a:srgbClr val="B2D1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CuadroTexto 4"/>
          <p:cNvSpPr txBox="1"/>
          <p:nvPr/>
        </p:nvSpPr>
        <p:spPr>
          <a:xfrm>
            <a:off x="556610" y="5407572"/>
            <a:ext cx="3985219" cy="1661993"/>
          </a:xfrm>
          <a:prstGeom prst="rect">
            <a:avLst/>
          </a:prstGeom>
          <a:noFill/>
        </p:spPr>
        <p:txBody>
          <a:bodyPr wrap="square" rtlCol="0">
            <a:spAutoFit/>
          </a:bodyPr>
          <a:lstStyle/>
          <a:p>
            <a:pPr algn="just"/>
            <a:r>
              <a:rPr lang="es-ES" sz="1800" b="1" dirty="0" smtClean="0">
                <a:solidFill>
                  <a:srgbClr val="1C0B9D"/>
                </a:solidFill>
              </a:rPr>
              <a:t>Para mayor información contactarse:</a:t>
            </a:r>
          </a:p>
          <a:p>
            <a:pPr algn="just"/>
            <a:r>
              <a:rPr lang="es-ES" sz="1600" dirty="0" smtClean="0">
                <a:solidFill>
                  <a:srgbClr val="1C0B9D"/>
                </a:solidFill>
                <a:hlinkClick r:id="rId3"/>
              </a:rPr>
              <a:t>slustig@adimra.org.ar</a:t>
            </a:r>
            <a:endParaRPr lang="es-ES" sz="1600" dirty="0" smtClean="0">
              <a:solidFill>
                <a:srgbClr val="1C0B9D"/>
              </a:solidFill>
            </a:endParaRPr>
          </a:p>
          <a:p>
            <a:pPr algn="just"/>
            <a:r>
              <a:rPr lang="es-ES" sz="1600" dirty="0" smtClean="0">
                <a:solidFill>
                  <a:srgbClr val="1C0B9D"/>
                </a:solidFill>
                <a:hlinkClick r:id="rId4"/>
              </a:rPr>
              <a:t>marrazubieta@adimra.org.ar</a:t>
            </a:r>
            <a:endParaRPr lang="es-ES" sz="1600" dirty="0" smtClean="0">
              <a:solidFill>
                <a:srgbClr val="1C0B9D"/>
              </a:solidFill>
            </a:endParaRPr>
          </a:p>
          <a:p>
            <a:pPr algn="just"/>
            <a:r>
              <a:rPr lang="es-ES" sz="1600" dirty="0" smtClean="0">
                <a:solidFill>
                  <a:srgbClr val="0F79E7"/>
                </a:solidFill>
                <a:hlinkClick r:id="rId5"/>
              </a:rPr>
              <a:t>medioambiente@adimra.org.ar</a:t>
            </a:r>
            <a:r>
              <a:rPr lang="es-ES" sz="1600" dirty="0" smtClean="0">
                <a:solidFill>
                  <a:srgbClr val="0F79E7"/>
                </a:solidFill>
              </a:rPr>
              <a:t> </a:t>
            </a:r>
          </a:p>
          <a:p>
            <a:pPr algn="just"/>
            <a:r>
              <a:rPr lang="es-ES" sz="1600" smtClean="0">
                <a:solidFill>
                  <a:srgbClr val="1C0B9D"/>
                </a:solidFill>
              </a:rPr>
              <a:t>(011) 4371-0055 </a:t>
            </a:r>
            <a:r>
              <a:rPr lang="es-ES" sz="1600" dirty="0" smtClean="0">
                <a:solidFill>
                  <a:srgbClr val="1C0B9D"/>
                </a:solidFill>
              </a:rPr>
              <a:t>(</a:t>
            </a:r>
            <a:r>
              <a:rPr lang="es-ES" sz="1600" dirty="0" err="1" smtClean="0">
                <a:solidFill>
                  <a:srgbClr val="1C0B9D"/>
                </a:solidFill>
              </a:rPr>
              <a:t>Int</a:t>
            </a:r>
            <a:r>
              <a:rPr lang="es-ES" sz="1600" dirty="0" smtClean="0">
                <a:solidFill>
                  <a:srgbClr val="1C0B9D"/>
                </a:solidFill>
              </a:rPr>
              <a:t>. 178 – </a:t>
            </a:r>
            <a:r>
              <a:rPr lang="es-ES" sz="1600" dirty="0" err="1" smtClean="0">
                <a:solidFill>
                  <a:srgbClr val="1C0B9D"/>
                </a:solidFill>
              </a:rPr>
              <a:t>Int</a:t>
            </a:r>
            <a:r>
              <a:rPr lang="es-ES" sz="1600" dirty="0" smtClean="0">
                <a:solidFill>
                  <a:srgbClr val="1C0B9D"/>
                </a:solidFill>
              </a:rPr>
              <a:t>. 155)</a:t>
            </a:r>
          </a:p>
          <a:p>
            <a:pPr algn="just"/>
            <a:r>
              <a:rPr lang="es-ES" sz="1600" dirty="0" smtClean="0">
                <a:solidFill>
                  <a:srgbClr val="0F79E7"/>
                </a:solidFill>
                <a:hlinkClick r:id="rId6"/>
              </a:rPr>
              <a:t>http://www.adimra.org.ar/servicios.do?id=4</a:t>
            </a:r>
            <a:endParaRPr lang="es-ES" sz="1600" dirty="0" smtClean="0">
              <a:solidFill>
                <a:srgbClr val="0F79E7"/>
              </a:solidFill>
            </a:endParaRPr>
          </a:p>
        </p:txBody>
      </p:sp>
    </p:spTree>
    <p:extLst>
      <p:ext uri="{BB962C8B-B14F-4D97-AF65-F5344CB8AC3E}">
        <p14:creationId xmlns:p14="http://schemas.microsoft.com/office/powerpoint/2010/main" xmlns="" val="3548848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111361" y="-51223"/>
            <a:ext cx="10799999" cy="7667268"/>
          </a:xfrm>
          <a:prstGeom prst="rect">
            <a:avLst/>
          </a:prstGeom>
        </p:spPr>
      </p:pic>
      <p:sp>
        <p:nvSpPr>
          <p:cNvPr id="4" name="CuadroTexto 4"/>
          <p:cNvSpPr txBox="1"/>
          <p:nvPr/>
        </p:nvSpPr>
        <p:spPr>
          <a:xfrm>
            <a:off x="5230930" y="2557035"/>
            <a:ext cx="4918487" cy="3785652"/>
          </a:xfrm>
          <a:prstGeom prst="rect">
            <a:avLst/>
          </a:prstGeom>
          <a:noFill/>
        </p:spPr>
        <p:txBody>
          <a:bodyPr vert="horz" wrap="square" rtlCol="0">
            <a:spAutoFit/>
          </a:bodyPr>
          <a:lstStyle/>
          <a:p>
            <a:pPr marL="457200" indent="-457200">
              <a:lnSpc>
                <a:spcPct val="150000"/>
              </a:lnSpc>
              <a:buFont typeface="+mj-lt"/>
              <a:buAutoNum type="arabicPeriod"/>
            </a:pPr>
            <a:r>
              <a:rPr lang="es-ES" b="1" dirty="0" smtClean="0">
                <a:solidFill>
                  <a:schemeClr val="bg1">
                    <a:lumMod val="50000"/>
                  </a:schemeClr>
                </a:solidFill>
              </a:rPr>
              <a:t>Noticias destacadas</a:t>
            </a:r>
          </a:p>
          <a:p>
            <a:pPr marL="457200" indent="-457200">
              <a:lnSpc>
                <a:spcPct val="150000"/>
              </a:lnSpc>
              <a:buFont typeface="+mj-lt"/>
              <a:buAutoNum type="arabicPeriod"/>
            </a:pPr>
            <a:r>
              <a:rPr lang="es-ES" b="1" dirty="0" smtClean="0">
                <a:solidFill>
                  <a:schemeClr val="bg1">
                    <a:lumMod val="50000"/>
                  </a:schemeClr>
                </a:solidFill>
              </a:rPr>
              <a:t>Novedades legales</a:t>
            </a:r>
          </a:p>
          <a:p>
            <a:pPr marL="457200" indent="-457200">
              <a:lnSpc>
                <a:spcPct val="150000"/>
              </a:lnSpc>
              <a:buFont typeface="+mj-lt"/>
              <a:buAutoNum type="arabicPeriod"/>
            </a:pPr>
            <a:r>
              <a:rPr lang="es-ES" b="1" dirty="0" smtClean="0">
                <a:solidFill>
                  <a:schemeClr val="bg1">
                    <a:lumMod val="50000"/>
                  </a:schemeClr>
                </a:solidFill>
              </a:rPr>
              <a:t>Herramientas para la gestión</a:t>
            </a:r>
          </a:p>
          <a:p>
            <a:pPr marL="457200" indent="-457200">
              <a:lnSpc>
                <a:spcPct val="150000"/>
              </a:lnSpc>
              <a:buFont typeface="+mj-lt"/>
              <a:buAutoNum type="arabicPeriod"/>
            </a:pPr>
            <a:r>
              <a:rPr lang="es-ES" b="1" dirty="0" smtClean="0">
                <a:solidFill>
                  <a:schemeClr val="bg1">
                    <a:lumMod val="50000"/>
                  </a:schemeClr>
                </a:solidFill>
              </a:rPr>
              <a:t>Sitios y publicaciones recomendadas</a:t>
            </a:r>
          </a:p>
          <a:p>
            <a:pPr marL="457200" indent="-457200">
              <a:lnSpc>
                <a:spcPct val="150000"/>
              </a:lnSpc>
              <a:buFont typeface="+mj-lt"/>
              <a:buAutoNum type="arabicPeriod"/>
            </a:pPr>
            <a:r>
              <a:rPr lang="es-ES" b="1" dirty="0" smtClean="0">
                <a:solidFill>
                  <a:schemeClr val="bg1">
                    <a:lumMod val="50000"/>
                  </a:schemeClr>
                </a:solidFill>
              </a:rPr>
              <a:t>Calendario ambiental, seguridad y salud	ocupacional</a:t>
            </a:r>
          </a:p>
          <a:p>
            <a:pPr marL="457200" indent="-457200">
              <a:lnSpc>
                <a:spcPct val="150000"/>
              </a:lnSpc>
              <a:buFont typeface="+mj-lt"/>
              <a:buAutoNum type="arabicPeriod"/>
            </a:pPr>
            <a:r>
              <a:rPr lang="es-ES" b="1" dirty="0" smtClean="0">
                <a:solidFill>
                  <a:schemeClr val="bg1">
                    <a:lumMod val="50000"/>
                  </a:schemeClr>
                </a:solidFill>
              </a:rPr>
              <a:t>Trámites</a:t>
            </a:r>
          </a:p>
          <a:p>
            <a:pPr marL="457200" indent="-457200">
              <a:lnSpc>
                <a:spcPct val="150000"/>
              </a:lnSpc>
              <a:buFont typeface="+mj-lt"/>
              <a:buAutoNum type="arabicPeriod"/>
            </a:pPr>
            <a:r>
              <a:rPr lang="es-ES" b="1" dirty="0" smtClean="0">
                <a:solidFill>
                  <a:schemeClr val="bg1">
                    <a:lumMod val="50000"/>
                  </a:schemeClr>
                </a:solidFill>
              </a:rPr>
              <a:t>Eventos y actividades</a:t>
            </a:r>
          </a:p>
        </p:txBody>
      </p:sp>
    </p:spTree>
    <p:extLst>
      <p:ext uri="{BB962C8B-B14F-4D97-AF65-F5344CB8AC3E}">
        <p14:creationId xmlns="" xmlns:p14="http://schemas.microsoft.com/office/powerpoint/2010/main" xmlns:mv="urn:schemas-microsoft-com:mac:vml" xmlns:mc="http://schemas.openxmlformats.org/markup-compatibility/2006" val="2735138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29" y="1249765"/>
            <a:ext cx="9088747" cy="1615827"/>
          </a:xfrm>
          <a:prstGeom prst="rect">
            <a:avLst/>
          </a:prstGeom>
          <a:noFill/>
        </p:spPr>
        <p:txBody>
          <a:bodyPr vert="horz" wrap="square" rtlCol="0">
            <a:spAutoFit/>
          </a:bodyPr>
          <a:lstStyle/>
          <a:p>
            <a:pPr>
              <a:lnSpc>
                <a:spcPct val="90000"/>
              </a:lnSpc>
            </a:pPr>
            <a:r>
              <a:rPr lang="es-AR" sz="2600" b="1" dirty="0" smtClean="0">
                <a:solidFill>
                  <a:srgbClr val="888889"/>
                </a:solidFill>
              </a:rPr>
              <a:t>1. Noticias destacadas                                                                        </a:t>
            </a:r>
            <a:r>
              <a:rPr lang="es-AR" sz="2800" b="1" dirty="0" smtClean="0"/>
              <a:t>Comisiones Médicas Jurisdiccionales:</a:t>
            </a:r>
            <a:r>
              <a:rPr lang="es-AR" sz="2800" dirty="0" smtClean="0"/>
              <a:t> </a:t>
            </a:r>
            <a:r>
              <a:rPr lang="es-AR" sz="2800" b="1" dirty="0" smtClean="0"/>
              <a:t>La SRT extiende el servicio hacia todo el país</a:t>
            </a:r>
            <a:endParaRPr lang="es-AR" sz="2800" dirty="0" smtClean="0"/>
          </a:p>
          <a:p>
            <a:pPr>
              <a:lnSpc>
                <a:spcPct val="90000"/>
              </a:lnSpc>
            </a:pPr>
            <a:endParaRPr lang="es-AR" sz="2600" b="1" dirty="0" smtClean="0">
              <a:solidFill>
                <a:srgbClr val="888889"/>
              </a:solidFill>
            </a:endParaRPr>
          </a:p>
        </p:txBody>
      </p:sp>
      <p:sp>
        <p:nvSpPr>
          <p:cNvPr id="6" name="CuadroTexto 5"/>
          <p:cNvSpPr txBox="1"/>
          <p:nvPr/>
        </p:nvSpPr>
        <p:spPr>
          <a:xfrm>
            <a:off x="6213619" y="557537"/>
            <a:ext cx="3960998" cy="350865"/>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
        <p:nvSpPr>
          <p:cNvPr id="8" name="CuadroTexto 7"/>
          <p:cNvSpPr txBox="1"/>
          <p:nvPr/>
        </p:nvSpPr>
        <p:spPr>
          <a:xfrm>
            <a:off x="561700" y="2645228"/>
            <a:ext cx="9612917" cy="4370427"/>
          </a:xfrm>
          <a:prstGeom prst="rect">
            <a:avLst/>
          </a:prstGeom>
          <a:noFill/>
        </p:spPr>
        <p:txBody>
          <a:bodyPr vert="horz" wrap="square" rtlCol="0">
            <a:spAutoFit/>
          </a:bodyPr>
          <a:lstStyle/>
          <a:p>
            <a:pPr algn="just"/>
            <a:r>
              <a:rPr lang="es-AR" dirty="0" smtClean="0"/>
              <a:t>En el marco del programa de fortalecimiento de las CCMMJJ la SRT avanza en la remodelación y adecuación de espacios físicos en  13 comisiones médicas y la relocalización de otras 7 en distintos puntos del país. También se abrirán 9 comisiones médicas en el conurbano bonaerense.</a:t>
            </a:r>
          </a:p>
          <a:p>
            <a:pPr algn="just"/>
            <a:endParaRPr lang="es-AR" sz="1800" dirty="0" smtClean="0"/>
          </a:p>
          <a:p>
            <a:pPr algn="just"/>
            <a:r>
              <a:rPr lang="es-AR" sz="1800" dirty="0" smtClean="0"/>
              <a:t>Las Comisiones Médicas Jurisdiccionales (CCMMJJ) son las encargadas de resolver las diferencias entre las ART y los trabajadores que han sufrido un accidente laboral o una enfermedad profesional. Y además de determinar la naturaleza del accidente o la enfermedad, define el carácter y grado de incapacidad, así como también el alcance de las prestaciones dinerarias o en especie.</a:t>
            </a:r>
          </a:p>
          <a:p>
            <a:pPr algn="just"/>
            <a:endParaRPr lang="es-AR" sz="1800" dirty="0" smtClean="0"/>
          </a:p>
          <a:p>
            <a:pPr algn="just"/>
            <a:r>
              <a:rPr lang="es-AR" sz="1800" dirty="0" smtClean="0"/>
              <a:t>La Superintendencia de Riegos del Trabajo tiene 35 CCMMJJ, distribuidas en todo el país, más una Comisión Médica Central. Estratégicamente, focalizó su programa de reformas y mejoras  edilicias en las CCMMJJ de: Corrientes, Salta, San Luis, Paraná, Catamarca, Zárate, Paso del Rey, San Juan, Posadas, Jujuy, Comodoro Rivadavia y Chaco y en la reubicación de las CCMMJJ, de: Mar del Plata, La Plata, Junín, Santiago del Estero, Tucumán y Mendoza.</a:t>
            </a: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29" y="1249765"/>
            <a:ext cx="9088747" cy="1615827"/>
          </a:xfrm>
          <a:prstGeom prst="rect">
            <a:avLst/>
          </a:prstGeom>
          <a:noFill/>
        </p:spPr>
        <p:txBody>
          <a:bodyPr vert="horz" wrap="square" rtlCol="0">
            <a:spAutoFit/>
          </a:bodyPr>
          <a:lstStyle/>
          <a:p>
            <a:pPr>
              <a:lnSpc>
                <a:spcPct val="90000"/>
              </a:lnSpc>
            </a:pPr>
            <a:r>
              <a:rPr lang="es-AR" sz="2600" b="1" dirty="0" smtClean="0">
                <a:solidFill>
                  <a:srgbClr val="888889"/>
                </a:solidFill>
              </a:rPr>
              <a:t>1. Noticias destacadas                                                                        </a:t>
            </a:r>
            <a:r>
              <a:rPr lang="es-AR" sz="2800" b="1" dirty="0" smtClean="0"/>
              <a:t>Comisiones Médicas Jurisdiccionales:</a:t>
            </a:r>
            <a:r>
              <a:rPr lang="es-AR" sz="2800" dirty="0" smtClean="0"/>
              <a:t> </a:t>
            </a:r>
            <a:r>
              <a:rPr lang="es-AR" sz="2800" b="1" dirty="0" smtClean="0"/>
              <a:t>La SRT extiende el servicio hacia todo el país (Continua)</a:t>
            </a:r>
            <a:endParaRPr lang="es-AR" sz="2800" dirty="0" smtClean="0"/>
          </a:p>
          <a:p>
            <a:pPr>
              <a:lnSpc>
                <a:spcPct val="90000"/>
              </a:lnSpc>
            </a:pPr>
            <a:endParaRPr lang="es-AR" sz="2600" b="1" dirty="0" smtClean="0">
              <a:solidFill>
                <a:srgbClr val="888889"/>
              </a:solidFill>
            </a:endParaRPr>
          </a:p>
        </p:txBody>
      </p:sp>
      <p:sp>
        <p:nvSpPr>
          <p:cNvPr id="8" name="CuadroTexto 7"/>
          <p:cNvSpPr txBox="1"/>
          <p:nvPr/>
        </p:nvSpPr>
        <p:spPr>
          <a:xfrm>
            <a:off x="652248" y="2437843"/>
            <a:ext cx="9522369" cy="4801314"/>
          </a:xfrm>
          <a:prstGeom prst="rect">
            <a:avLst/>
          </a:prstGeom>
          <a:noFill/>
        </p:spPr>
        <p:txBody>
          <a:bodyPr vert="horz" wrap="square" rtlCol="0">
            <a:spAutoFit/>
          </a:bodyPr>
          <a:lstStyle/>
          <a:p>
            <a:pPr algn="just"/>
            <a:r>
              <a:rPr lang="es-AR" sz="1800" dirty="0" smtClean="0"/>
              <a:t>También se decidió la descentralización de las comisiones médicas hacia localidades claves del Gran Buenos Aires.</a:t>
            </a:r>
            <a:endParaRPr lang="es-AR" sz="1800" b="1" dirty="0" smtClean="0"/>
          </a:p>
          <a:p>
            <a:pPr algn="just"/>
            <a:r>
              <a:rPr lang="es-AR" sz="1800" dirty="0" smtClean="0"/>
              <a:t>Estas empezarán a hacerse efectiva en marzo con la apertura de las comisiones médicas de Lanús y Ramos Mejía y luego vendrán las de Quilmes, </a:t>
            </a:r>
            <a:r>
              <a:rPr lang="es-AR" sz="1800" dirty="0" err="1" smtClean="0"/>
              <a:t>Ezeiza</a:t>
            </a:r>
            <a:r>
              <a:rPr lang="es-AR" sz="1800" dirty="0" smtClean="0"/>
              <a:t>, Morón, San Martín, San Isidro, Pilar y Luján.</a:t>
            </a:r>
          </a:p>
          <a:p>
            <a:pPr algn="just"/>
            <a:endParaRPr lang="es-AR" sz="1800" dirty="0" smtClean="0"/>
          </a:p>
          <a:p>
            <a:pPr algn="just"/>
            <a:r>
              <a:rPr lang="es-AR" sz="1800" dirty="0" smtClean="0"/>
              <a:t>La apertura de comisiones médicas en el primer, segundo y tercer cordón del </a:t>
            </a:r>
            <a:r>
              <a:rPr lang="es-AR" sz="1800" dirty="0" err="1" smtClean="0"/>
              <a:t>conurbano</a:t>
            </a:r>
            <a:r>
              <a:rPr lang="es-AR" sz="1800" dirty="0" smtClean="0"/>
              <a:t> bonaerense es de vital importancia porque allí se generan el 80% de los trámites por accidentes laborales y enfermedades profesionales. Todos esos reclamos terminaban concentrados en la comisión médica de la Ciudad de Buenos Aires.</a:t>
            </a:r>
          </a:p>
          <a:p>
            <a:pPr algn="just"/>
            <a:endParaRPr lang="es-AR" sz="1800" dirty="0" smtClean="0"/>
          </a:p>
          <a:p>
            <a:pPr algn="just"/>
            <a:r>
              <a:rPr lang="es-AR" sz="1800" dirty="0" smtClean="0"/>
              <a:t>A partir de la reforma normativa de la Ley 27348/2017, las Comisiones Médicas Jurisdiccionales se convertirán en la instancia administrativa previa, obligatoria y excluyente donde el trabajador deberá realizar el reclamo de una indemnización por enfermedad o incapacidad laboral.</a:t>
            </a:r>
          </a:p>
          <a:p>
            <a:r>
              <a:rPr lang="es-AR" sz="1800" b="1" dirty="0" smtClean="0"/>
              <a:t>Fuente: </a:t>
            </a:r>
            <a:r>
              <a:rPr lang="es-AR" sz="1800" dirty="0" smtClean="0"/>
              <a:t>SRT 13/02/2017</a:t>
            </a:r>
          </a:p>
          <a:p>
            <a:endParaRPr lang="es-AR" sz="1800" dirty="0" smtClean="0"/>
          </a:p>
          <a:p>
            <a:r>
              <a:rPr lang="es-AR" sz="1800" b="1" u="sng" dirty="0" smtClean="0"/>
              <a:t>Más información sobre comisiones médicas web SRT: </a:t>
            </a:r>
          </a:p>
          <a:p>
            <a:r>
              <a:rPr lang="es-AR" sz="1800" u="sng" dirty="0" smtClean="0">
                <a:hlinkClick r:id="rId3"/>
              </a:rPr>
              <a:t>http://www.srt.gob.ar/index.php/comisiones-medicas/</a:t>
            </a:r>
            <a:endParaRPr lang="es-AR" sz="1800" b="1" dirty="0" smtClean="0"/>
          </a:p>
        </p:txBody>
      </p:sp>
      <p:sp>
        <p:nvSpPr>
          <p:cNvPr id="7"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30" y="1249765"/>
            <a:ext cx="6818515" cy="452432"/>
          </a:xfrm>
          <a:prstGeom prst="rect">
            <a:avLst/>
          </a:prstGeom>
          <a:noFill/>
        </p:spPr>
        <p:txBody>
          <a:bodyPr vert="horz" wrap="square" rtlCol="0">
            <a:spAutoFit/>
          </a:bodyPr>
          <a:lstStyle/>
          <a:p>
            <a:pPr>
              <a:lnSpc>
                <a:spcPct val="90000"/>
              </a:lnSpc>
            </a:pPr>
            <a:r>
              <a:rPr lang="es-AR" sz="2600" b="1" dirty="0" smtClean="0">
                <a:solidFill>
                  <a:srgbClr val="888889"/>
                </a:solidFill>
              </a:rPr>
              <a:t>2. Novedades legales</a:t>
            </a:r>
          </a:p>
        </p:txBody>
      </p:sp>
      <p:sp>
        <p:nvSpPr>
          <p:cNvPr id="8" name="CuadroTexto 7"/>
          <p:cNvSpPr txBox="1"/>
          <p:nvPr/>
        </p:nvSpPr>
        <p:spPr>
          <a:xfrm>
            <a:off x="607042" y="2011593"/>
            <a:ext cx="9378387" cy="4247317"/>
          </a:xfrm>
          <a:prstGeom prst="rect">
            <a:avLst/>
          </a:prstGeom>
          <a:noFill/>
        </p:spPr>
        <p:txBody>
          <a:bodyPr vert="horz" wrap="square" rtlCol="0">
            <a:spAutoFit/>
          </a:bodyPr>
          <a:lstStyle/>
          <a:p>
            <a:pPr algn="just"/>
            <a:r>
              <a:rPr lang="es-AR" sz="1800" b="1" dirty="0" smtClean="0"/>
              <a:t>Ley Nº 27348/2017 (Complementaria de Ley 24557 sobre Riesgos del Trabajo)  </a:t>
            </a:r>
            <a:endParaRPr lang="es-AR" sz="1800" dirty="0" smtClean="0"/>
          </a:p>
          <a:p>
            <a:pPr algn="just"/>
            <a:r>
              <a:rPr lang="es-AR" sz="1800" b="1" dirty="0" smtClean="0"/>
              <a:t>B.O 24/02/2017</a:t>
            </a:r>
            <a:endParaRPr lang="es-AR" sz="1800" dirty="0" smtClean="0"/>
          </a:p>
          <a:p>
            <a:pPr algn="just"/>
            <a:r>
              <a:rPr lang="es-AR" sz="1800" b="1" dirty="0" smtClean="0"/>
              <a:t>Resumen: </a:t>
            </a:r>
            <a:r>
              <a:rPr lang="es-ES" sz="1800" dirty="0" smtClean="0"/>
              <a:t>Establece como obligatorio y excluyente la actuación de las comisiones médicas jurisdiccionales como instancia administrativa previa a la presentación del trabajador ante la Justicia en reclamo de una indemnización por enfermedad o incapacidad. Las comisiones médicas tendrán un plazo máximo de 60 días hábiles para expedirse sobre los casos.</a:t>
            </a:r>
            <a:endParaRPr lang="es-AR" sz="1800" dirty="0" smtClean="0"/>
          </a:p>
          <a:p>
            <a:r>
              <a:rPr lang="es-ES" sz="1800" b="1" dirty="0" smtClean="0"/>
              <a:t>Texto completo: </a:t>
            </a:r>
            <a:r>
              <a:rPr lang="es-AR" sz="1800" u="sng" dirty="0" smtClean="0">
                <a:hlinkClick r:id="rId3"/>
              </a:rPr>
              <a:t>https://www.boletinoficial.gob.ar/#!DetalleNorma/159382/20170224</a:t>
            </a:r>
            <a:endParaRPr lang="es-AR" sz="1800" dirty="0" smtClean="0"/>
          </a:p>
          <a:p>
            <a:r>
              <a:rPr lang="es-AR" sz="1800" b="1" dirty="0" smtClean="0"/>
              <a:t> </a:t>
            </a:r>
            <a:endParaRPr lang="es-AR" sz="1800" dirty="0" smtClean="0"/>
          </a:p>
          <a:p>
            <a:r>
              <a:rPr lang="es-AR" sz="1800" b="1" dirty="0" smtClean="0"/>
              <a:t>Ley Nº 27348/2017 (Complementaria de Ley 24557 sobre Riesgos del Trabajo)  </a:t>
            </a:r>
            <a:endParaRPr lang="es-AR" sz="1800" dirty="0" smtClean="0"/>
          </a:p>
          <a:p>
            <a:r>
              <a:rPr lang="es-AR" sz="1800" b="1" dirty="0" smtClean="0"/>
              <a:t>B.O 24/02/2017</a:t>
            </a:r>
            <a:endParaRPr lang="es-AR" sz="1800" dirty="0" smtClean="0"/>
          </a:p>
          <a:p>
            <a:pPr algn="just"/>
            <a:r>
              <a:rPr lang="es-AR" sz="1800" b="1" dirty="0" smtClean="0"/>
              <a:t>Resumen: </a:t>
            </a:r>
            <a:r>
              <a:rPr lang="es-ES" sz="1800" dirty="0" smtClean="0"/>
              <a:t>Establece como obligatorio y excluyente la actuación de las comisiones médicas jurisdiccionales como instancia administrativa previa a la presentación del trabajador ante la Justicia en reclamo de una indemnización por enfermedad o incapacidad. Las comisiones médicas tendrán un plazo máximo de 60 días hábiles para expedirse sobre los casos.</a:t>
            </a:r>
            <a:endParaRPr lang="es-AR" sz="1800" dirty="0" smtClean="0"/>
          </a:p>
          <a:p>
            <a:r>
              <a:rPr lang="es-ES" sz="1800" b="1" dirty="0" smtClean="0"/>
              <a:t>Texto completo: </a:t>
            </a:r>
            <a:r>
              <a:rPr lang="es-AR" sz="1800" u="sng" dirty="0" smtClean="0">
                <a:hlinkClick r:id="rId3"/>
              </a:rPr>
              <a:t>https://www.boletinoficial.gob.ar/#!DetalleNorma/159382/20170224</a:t>
            </a:r>
            <a:endParaRPr lang="es-ES" sz="1800" b="1" dirty="0" smtClean="0"/>
          </a:p>
        </p:txBody>
      </p:sp>
      <p:sp>
        <p:nvSpPr>
          <p:cNvPr id="6"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30" y="1249765"/>
            <a:ext cx="6818515" cy="452432"/>
          </a:xfrm>
          <a:prstGeom prst="rect">
            <a:avLst/>
          </a:prstGeom>
          <a:noFill/>
        </p:spPr>
        <p:txBody>
          <a:bodyPr vert="horz" wrap="square" rtlCol="0">
            <a:spAutoFit/>
          </a:bodyPr>
          <a:lstStyle/>
          <a:p>
            <a:pPr>
              <a:lnSpc>
                <a:spcPct val="90000"/>
              </a:lnSpc>
            </a:pPr>
            <a:r>
              <a:rPr lang="es-AR" sz="2600" b="1" dirty="0" smtClean="0">
                <a:solidFill>
                  <a:srgbClr val="888889"/>
                </a:solidFill>
              </a:rPr>
              <a:t>2. Novedades legales</a:t>
            </a:r>
          </a:p>
        </p:txBody>
      </p:sp>
      <p:sp>
        <p:nvSpPr>
          <p:cNvPr id="8" name="CuadroTexto 7"/>
          <p:cNvSpPr txBox="1"/>
          <p:nvPr/>
        </p:nvSpPr>
        <p:spPr>
          <a:xfrm>
            <a:off x="607042" y="2002609"/>
            <a:ext cx="9378387" cy="4524315"/>
          </a:xfrm>
          <a:prstGeom prst="rect">
            <a:avLst/>
          </a:prstGeom>
          <a:noFill/>
        </p:spPr>
        <p:txBody>
          <a:bodyPr vert="horz" wrap="square" rtlCol="0">
            <a:spAutoFit/>
          </a:bodyPr>
          <a:lstStyle/>
          <a:p>
            <a:r>
              <a:rPr lang="es-AR" sz="1800" b="1" dirty="0" smtClean="0"/>
              <a:t>MINISTERIO DE AMBIENTE Y DESARROLLO SUSTENTABLE DE NACIÓN </a:t>
            </a:r>
          </a:p>
          <a:p>
            <a:r>
              <a:rPr lang="es-ES" sz="1800" b="1" dirty="0" smtClean="0"/>
              <a:t>Resolución 110-E/2017 </a:t>
            </a:r>
            <a:r>
              <a:rPr lang="es-AR" sz="1800" b="1" dirty="0" smtClean="0"/>
              <a:t>- B.O 24/02/2017</a:t>
            </a:r>
            <a:endParaRPr lang="es-AR" sz="1800" dirty="0" smtClean="0"/>
          </a:p>
          <a:p>
            <a:pPr algn="just"/>
            <a:r>
              <a:rPr lang="es-AR" sz="1800" b="1" dirty="0" smtClean="0"/>
              <a:t>Resumen: </a:t>
            </a:r>
            <a:r>
              <a:rPr lang="es-ES" sz="1800" dirty="0" smtClean="0"/>
              <a:t>Adjudica las cuotas de importación de sustancias que agotan la capa de ozono correspondientes al año 2017.</a:t>
            </a:r>
            <a:r>
              <a:rPr lang="es-AR" sz="1800" i="1" dirty="0" smtClean="0"/>
              <a:t> </a:t>
            </a:r>
            <a:r>
              <a:rPr lang="es-AR" sz="1800" b="1" dirty="0" smtClean="0"/>
              <a:t> </a:t>
            </a:r>
            <a:endParaRPr lang="es-AR" sz="1800" dirty="0" smtClean="0"/>
          </a:p>
          <a:p>
            <a:r>
              <a:rPr lang="es-ES" sz="1800" b="1" dirty="0" smtClean="0"/>
              <a:t>Texto completo: </a:t>
            </a:r>
            <a:r>
              <a:rPr lang="es-ES" sz="1800" u="sng" dirty="0" smtClean="0">
                <a:hlinkClick r:id="rId3"/>
              </a:rPr>
              <a:t>http://servicios.infoleg.gob.ar/infolegInternet/anexos/270000-274999/272153/norma.htm</a:t>
            </a:r>
            <a:endParaRPr lang="es-AR" sz="1800" dirty="0" smtClean="0"/>
          </a:p>
          <a:p>
            <a:endParaRPr lang="es-AR" sz="1800" b="1" dirty="0" smtClean="0"/>
          </a:p>
          <a:p>
            <a:r>
              <a:rPr lang="es-AR" sz="1800" b="1" dirty="0" smtClean="0"/>
              <a:t>MINISTERIO DE AMBIENTE Y DESARROLLO SUSTENTABLE                                                       </a:t>
            </a:r>
            <a:r>
              <a:rPr lang="es-AR" sz="1800" dirty="0" smtClean="0"/>
              <a:t> </a:t>
            </a:r>
            <a:r>
              <a:rPr lang="es-AR" sz="1800" b="1" dirty="0" smtClean="0"/>
              <a:t>Resolución N°88-E / 2017-B.O 20/02/2017</a:t>
            </a:r>
            <a:endParaRPr lang="es-AR" sz="1800" dirty="0" smtClean="0"/>
          </a:p>
          <a:p>
            <a:pPr algn="just"/>
            <a:r>
              <a:rPr lang="es-AR" sz="1800" b="1" dirty="0" smtClean="0"/>
              <a:t>Resumen:</a:t>
            </a:r>
            <a:r>
              <a:rPr lang="es-AR" sz="1800" dirty="0" smtClean="0"/>
              <a:t> Deroga la resolución de la entonces Secretaría de Recursos Naturales y Desarrollo Sustentable N°185/99. Considera "Operador con equipo transportable" u "operador in situ", al operador que, utilizando tecnología y equipamiento móvil, se instale ocasionalmente por tiempo determinado en el establecimiento del generador con la finalidad de efectuar el tratamiento de los residuos peligrosos allí generados. Establece requisitos del Operador In Situ.</a:t>
            </a:r>
          </a:p>
          <a:p>
            <a:r>
              <a:rPr lang="es-ES" sz="1800" b="1" dirty="0" smtClean="0"/>
              <a:t>Texto completo: </a:t>
            </a:r>
            <a:r>
              <a:rPr lang="es-AR" sz="1800" u="sng" dirty="0" smtClean="0">
                <a:hlinkClick r:id="rId4"/>
              </a:rPr>
              <a:t>http://servicios.infoleg.gob.ar/infolegInternet/anexos/270000-274999/271997/norma.htm</a:t>
            </a:r>
            <a:endParaRPr lang="es-ES" sz="1800" b="1" dirty="0" smtClean="0"/>
          </a:p>
        </p:txBody>
      </p:sp>
      <p:sp>
        <p:nvSpPr>
          <p:cNvPr id="10"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30" y="1249765"/>
            <a:ext cx="6818515" cy="452432"/>
          </a:xfrm>
          <a:prstGeom prst="rect">
            <a:avLst/>
          </a:prstGeom>
          <a:noFill/>
        </p:spPr>
        <p:txBody>
          <a:bodyPr vert="horz" wrap="square" rtlCol="0">
            <a:spAutoFit/>
          </a:bodyPr>
          <a:lstStyle/>
          <a:p>
            <a:pPr>
              <a:lnSpc>
                <a:spcPct val="90000"/>
              </a:lnSpc>
            </a:pPr>
            <a:r>
              <a:rPr lang="es-AR" sz="2600" b="1" dirty="0" smtClean="0">
                <a:solidFill>
                  <a:srgbClr val="888889"/>
                </a:solidFill>
              </a:rPr>
              <a:t>2. Novedades legales</a:t>
            </a:r>
          </a:p>
        </p:txBody>
      </p:sp>
      <p:sp>
        <p:nvSpPr>
          <p:cNvPr id="8" name="CuadroTexto 7"/>
          <p:cNvSpPr txBox="1"/>
          <p:nvPr/>
        </p:nvSpPr>
        <p:spPr>
          <a:xfrm>
            <a:off x="607042" y="1797266"/>
            <a:ext cx="9378387" cy="5355312"/>
          </a:xfrm>
          <a:prstGeom prst="rect">
            <a:avLst/>
          </a:prstGeom>
          <a:noFill/>
        </p:spPr>
        <p:txBody>
          <a:bodyPr vert="horz" wrap="square" rtlCol="0">
            <a:spAutoFit/>
          </a:bodyPr>
          <a:lstStyle/>
          <a:p>
            <a:r>
              <a:rPr lang="es-AR" sz="1800" b="1" dirty="0" smtClean="0"/>
              <a:t>PROVINCIA DE BUENOS AIRES - OPDS                                                                                                                           </a:t>
            </a:r>
          </a:p>
          <a:p>
            <a:r>
              <a:rPr lang="es-AR" sz="1800" b="1" dirty="0" smtClean="0"/>
              <a:t>Resolución OPDS 83/2017-B.O 03/02/2017</a:t>
            </a:r>
            <a:endParaRPr lang="es-AR" sz="1800" dirty="0" smtClean="0"/>
          </a:p>
          <a:p>
            <a:pPr algn="just"/>
            <a:r>
              <a:rPr lang="es-AR" sz="1800" b="1" dirty="0" smtClean="0"/>
              <a:t>Resumen:</a:t>
            </a:r>
            <a:r>
              <a:rPr lang="es-AR" sz="1800" dirty="0" smtClean="0"/>
              <a:t> Se actualizan algunos términos de la fórmula para calcular el valor de la Tasa Anual para los Generadores (periodo de generación 2016)/Transportistas/Operadores de Residuos Especiales 2017.</a:t>
            </a:r>
          </a:p>
          <a:p>
            <a:r>
              <a:rPr lang="es-AR" sz="1800" dirty="0" smtClean="0"/>
              <a:t>Estos valores se modifican automáticamente cuando se cargan los datos de la declaración jurada en el sistema del OPDS.</a:t>
            </a:r>
          </a:p>
          <a:p>
            <a:r>
              <a:rPr lang="es-ES" sz="1800" b="1" dirty="0" smtClean="0"/>
              <a:t>Texto completo: </a:t>
            </a:r>
            <a:r>
              <a:rPr lang="es-AR" sz="1800" u="sng" dirty="0" smtClean="0">
                <a:hlinkClick r:id="rId3"/>
              </a:rPr>
              <a:t>http://www.gob.gba.gov.ar/Bole/pdfs/2017-02-03/OFICIAL2017-02-031486062096.pdf</a:t>
            </a:r>
            <a:endParaRPr lang="es-AR" sz="1800" u="sng" dirty="0" smtClean="0"/>
          </a:p>
          <a:p>
            <a:endParaRPr lang="es-AR" sz="1800" u="sng" dirty="0" smtClean="0"/>
          </a:p>
          <a:p>
            <a:r>
              <a:rPr lang="es-AR" sz="1800" b="1" dirty="0" smtClean="0"/>
              <a:t>PROVINCIA DE BUENOS AIRES -OPDS                                                                                                                           </a:t>
            </a:r>
          </a:p>
          <a:p>
            <a:r>
              <a:rPr lang="es-AR" sz="1800" b="1" dirty="0" smtClean="0"/>
              <a:t>Resolución OPDS 168 /2017-B.O 24/02/2017</a:t>
            </a:r>
            <a:endParaRPr lang="es-AR" sz="1800" dirty="0" smtClean="0"/>
          </a:p>
          <a:p>
            <a:pPr algn="just"/>
            <a:r>
              <a:rPr lang="es-AR" sz="1800" b="1" dirty="0" smtClean="0"/>
              <a:t>Resumen:</a:t>
            </a:r>
            <a:r>
              <a:rPr lang="es-AR" sz="1800" dirty="0" smtClean="0"/>
              <a:t> Establece que los formularios para los diferentes trámites ambientales, deberán ser generados en el sitio web del OPDS, para lo cual la empresa deberá autorizar en forma previa al profesional inscripto en OPDS, para que pueda hacer la carga de datos en su nombre. No se puede autorizar más de un profesional inscripto por trámite. A partir del 01/02/17 se reconocen como válidos y vinculantes los formularios generados en el sitio web de OPDS.</a:t>
            </a:r>
          </a:p>
          <a:p>
            <a:r>
              <a:rPr lang="es-ES" sz="1800" b="1" dirty="0" smtClean="0"/>
              <a:t>Texto completo: </a:t>
            </a:r>
            <a:r>
              <a:rPr lang="es-AR" sz="1800" u="sng" dirty="0" smtClean="0">
                <a:hlinkClick r:id="rId4"/>
              </a:rPr>
              <a:t>http://www.gob.gba.gov.ar/Bole/pdfs/2017-02-24/OFICIAL2017-02-241487939276.pdf</a:t>
            </a:r>
            <a:endParaRPr lang="es-ES" sz="1800" b="1" dirty="0" smtClean="0"/>
          </a:p>
        </p:txBody>
      </p:sp>
      <p:sp>
        <p:nvSpPr>
          <p:cNvPr id="6"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30" y="1249765"/>
            <a:ext cx="6818515" cy="452432"/>
          </a:xfrm>
          <a:prstGeom prst="rect">
            <a:avLst/>
          </a:prstGeom>
          <a:noFill/>
        </p:spPr>
        <p:txBody>
          <a:bodyPr vert="horz" wrap="square" rtlCol="0">
            <a:spAutoFit/>
          </a:bodyPr>
          <a:lstStyle/>
          <a:p>
            <a:pPr>
              <a:lnSpc>
                <a:spcPct val="90000"/>
              </a:lnSpc>
            </a:pPr>
            <a:r>
              <a:rPr lang="es-AR" sz="2600" b="1" dirty="0" smtClean="0">
                <a:solidFill>
                  <a:srgbClr val="888889"/>
                </a:solidFill>
              </a:rPr>
              <a:t>2. Novedades legales</a:t>
            </a:r>
          </a:p>
        </p:txBody>
      </p:sp>
      <p:sp>
        <p:nvSpPr>
          <p:cNvPr id="8" name="CuadroTexto 7"/>
          <p:cNvSpPr txBox="1"/>
          <p:nvPr/>
        </p:nvSpPr>
        <p:spPr>
          <a:xfrm>
            <a:off x="607042" y="1654899"/>
            <a:ext cx="9378387" cy="5078313"/>
          </a:xfrm>
          <a:prstGeom prst="rect">
            <a:avLst/>
          </a:prstGeom>
          <a:noFill/>
        </p:spPr>
        <p:txBody>
          <a:bodyPr vert="horz" wrap="square" rtlCol="0">
            <a:spAutoFit/>
          </a:bodyPr>
          <a:lstStyle/>
          <a:p>
            <a:endParaRPr lang="es-AR" sz="1800" b="1" dirty="0" smtClean="0"/>
          </a:p>
          <a:p>
            <a:r>
              <a:rPr lang="es-AR" sz="1800" b="1" dirty="0" smtClean="0"/>
              <a:t>PROVINCIA DE BUENOS AIRES –AUTORIDAD DEL AGUA                                                                                                                           </a:t>
            </a:r>
          </a:p>
          <a:p>
            <a:r>
              <a:rPr lang="es-AR" sz="1800" b="1" dirty="0" smtClean="0"/>
              <a:t>Resolución N°106/2017</a:t>
            </a:r>
            <a:endParaRPr lang="es-AR" sz="1800" dirty="0" smtClean="0"/>
          </a:p>
          <a:p>
            <a:r>
              <a:rPr lang="es-AR" sz="1800" b="1" dirty="0" smtClean="0"/>
              <a:t>B.O 08/03/2017</a:t>
            </a:r>
            <a:endParaRPr lang="es-AR" sz="1800" dirty="0" smtClean="0"/>
          </a:p>
          <a:p>
            <a:pPr algn="just"/>
            <a:r>
              <a:rPr lang="es-AR" sz="1800" b="1" dirty="0" smtClean="0"/>
              <a:t>Resumen: </a:t>
            </a:r>
            <a:r>
              <a:rPr lang="es-AR" sz="1800" dirty="0" smtClean="0"/>
              <a:t>Creación de consorcios para la realización, administración, conservación, mantenimiento y operación de obras hidráulicas y/o para la prestación de servicios hidráulicos, integrado por sus propios beneficiarios.</a:t>
            </a:r>
          </a:p>
          <a:p>
            <a:r>
              <a:rPr lang="es-AR" sz="1800" dirty="0" smtClean="0"/>
              <a:t>Deroga Resolución ADA Nº 05/2004</a:t>
            </a:r>
          </a:p>
          <a:p>
            <a:r>
              <a:rPr lang="es-AR" sz="1800" b="1" dirty="0" smtClean="0"/>
              <a:t>Texto completo: </a:t>
            </a:r>
            <a:r>
              <a:rPr lang="es-AR" sz="1800" u="sng" dirty="0" smtClean="0">
                <a:hlinkClick r:id="rId3"/>
              </a:rPr>
              <a:t>http://www.gob.gba.gov.ar/Bole/pdfs/2017-03-08/OFICIAL2017-03-081488909560.pdf</a:t>
            </a:r>
            <a:endParaRPr lang="es-AR" sz="1800" u="sng" dirty="0" smtClean="0"/>
          </a:p>
          <a:p>
            <a:endParaRPr lang="es-AR" sz="1800" u="sng" dirty="0" smtClean="0"/>
          </a:p>
          <a:p>
            <a:r>
              <a:rPr lang="es-AR" sz="1800" b="1" dirty="0" smtClean="0"/>
              <a:t>PROVINCIA DE BUENOS AIRES - OPDS                                                                                                                           </a:t>
            </a:r>
          </a:p>
          <a:p>
            <a:r>
              <a:rPr lang="es-AR" sz="1800" b="1" dirty="0" smtClean="0"/>
              <a:t>Resolución OPDS 167/2017-B.O 08/03/2017</a:t>
            </a:r>
            <a:endParaRPr lang="es-AR" sz="1800" dirty="0" smtClean="0"/>
          </a:p>
          <a:p>
            <a:pPr algn="just"/>
            <a:r>
              <a:rPr lang="es-AR" sz="1800" b="1" dirty="0" smtClean="0"/>
              <a:t>Resumen:</a:t>
            </a:r>
            <a:r>
              <a:rPr lang="es-AR" sz="1800" dirty="0" smtClean="0"/>
              <a:t> Aprobación de los nuevos modelos de estampillas, oblea y tarjeta de recarga de extintores de uso general y vehicular, cuyo diseño y formato se encuentran en el Anexo que es parte de la presente.</a:t>
            </a:r>
          </a:p>
          <a:p>
            <a:r>
              <a:rPr lang="es-AR" sz="1800" b="1" dirty="0" smtClean="0"/>
              <a:t>Texto completo: </a:t>
            </a:r>
            <a:r>
              <a:rPr lang="es-AR" sz="1800" u="sng" dirty="0" smtClean="0">
                <a:hlinkClick r:id="rId3"/>
              </a:rPr>
              <a:t>http://www.gob.gba.gov.ar/Bole/pdfs/2017-03-08/OFICIAL2017-03-081488909560.pdf</a:t>
            </a:r>
            <a:endParaRPr lang="es-ES" sz="1800" b="1" dirty="0" smtClean="0"/>
          </a:p>
        </p:txBody>
      </p:sp>
      <p:sp>
        <p:nvSpPr>
          <p:cNvPr id="6"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jpg"/>
          <p:cNvPicPr>
            <a:picLocks noChangeAspect="1"/>
          </p:cNvPicPr>
          <p:nvPr/>
        </p:nvPicPr>
        <p:blipFill>
          <a:blip r:embed="rId2" cstate="email">
            <a:extLst>
              <a:ext uri="{28A0092B-C50C-407E-A947-70E740481C1C}">
                <a14:useLocalDpi xmlns="" xmlns:a14="http://schemas.microsoft.com/office/drawing/2010/main" xmlns:mv="urn:schemas-microsoft-com:mac:vml" xmlns:mc="http://schemas.openxmlformats.org/markup-compatibility/2006"/>
              </a:ext>
            </a:extLst>
          </a:blip>
          <a:stretch>
            <a:fillRect/>
          </a:stretch>
        </p:blipFill>
        <p:spPr>
          <a:xfrm>
            <a:off x="-51210" y="-51223"/>
            <a:ext cx="10799999" cy="7667268"/>
          </a:xfrm>
          <a:prstGeom prst="rect">
            <a:avLst/>
          </a:prstGeom>
        </p:spPr>
      </p:pic>
      <p:sp>
        <p:nvSpPr>
          <p:cNvPr id="5" name="CuadroTexto 4"/>
          <p:cNvSpPr txBox="1"/>
          <p:nvPr/>
        </p:nvSpPr>
        <p:spPr>
          <a:xfrm>
            <a:off x="796230" y="1249765"/>
            <a:ext cx="8962625" cy="1255728"/>
          </a:xfrm>
          <a:prstGeom prst="rect">
            <a:avLst/>
          </a:prstGeom>
          <a:noFill/>
        </p:spPr>
        <p:txBody>
          <a:bodyPr vert="horz" wrap="square" rtlCol="0">
            <a:spAutoFit/>
          </a:bodyPr>
          <a:lstStyle/>
          <a:p>
            <a:pPr>
              <a:lnSpc>
                <a:spcPct val="90000"/>
              </a:lnSpc>
            </a:pPr>
            <a:r>
              <a:rPr lang="es-AR" sz="2600" b="1" dirty="0" smtClean="0">
                <a:solidFill>
                  <a:srgbClr val="888889"/>
                </a:solidFill>
              </a:rPr>
              <a:t>3. Herramientas para la gestión</a:t>
            </a:r>
            <a:r>
              <a:rPr lang="es-AR" sz="2800" b="1" dirty="0" smtClean="0"/>
              <a:t>                                                               Guía para la implementación de un cuadro de mando integral en prevención de riesgos laborales</a:t>
            </a:r>
            <a:endParaRPr lang="es-AR" sz="2600" b="1" dirty="0" smtClean="0">
              <a:solidFill>
                <a:srgbClr val="888889"/>
              </a:solidFill>
            </a:endParaRPr>
          </a:p>
        </p:txBody>
      </p:sp>
      <p:sp>
        <p:nvSpPr>
          <p:cNvPr id="8194" name="Rectangle 2"/>
          <p:cNvSpPr>
            <a:spLocks noChangeArrowheads="1"/>
          </p:cNvSpPr>
          <p:nvPr/>
        </p:nvSpPr>
        <p:spPr bwMode="auto">
          <a:xfrm>
            <a:off x="796230" y="2751432"/>
            <a:ext cx="9167577"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AR" dirty="0" smtClean="0"/>
              <a:t>Esta guía puede ser de utilidad para diseñar, implementar y explotar un Cuadro de Mando Integral (CMI), como herramienta de gestión y de mejora continua en los procesos preventivos.</a:t>
            </a:r>
          </a:p>
          <a:p>
            <a:pPr algn="just"/>
            <a:r>
              <a:rPr lang="es-AR" dirty="0" smtClean="0"/>
              <a:t>La Guía dispone de una primer parte teórica: en la que se lleva a cabo una aproximación conceptual al CMI, sus elementos configuradores, estrategia de empresa, objetivos, etc. y una segunda parte práctica: en la que se irán describiendo los diferentes pasos para el diseño, implementación y explotación de un CMI, que será complementada con ejemplos prácticos.</a:t>
            </a:r>
          </a:p>
          <a:p>
            <a:r>
              <a:rPr lang="es-AR" dirty="0" smtClean="0"/>
              <a:t> </a:t>
            </a:r>
          </a:p>
          <a:p>
            <a:r>
              <a:rPr lang="es-AR" b="1" dirty="0" smtClean="0"/>
              <a:t>Descarga el archivo desde este link: </a:t>
            </a:r>
            <a:endParaRPr lang="es-AR" dirty="0" smtClean="0"/>
          </a:p>
          <a:p>
            <a:r>
              <a:rPr lang="es-AR" u="sng" dirty="0" smtClean="0">
                <a:hlinkClick r:id="rId3"/>
              </a:rPr>
              <a:t>https://ws003-universitatpolit.netdna-ssl.com/php_prevencionintegral/sites/default/files/noticia/36391/field_adjuntos/cuadrodemandosprl.pdf</a:t>
            </a:r>
            <a:endParaRPr lang="es-ES" dirty="0" smtClean="0"/>
          </a:p>
        </p:txBody>
      </p:sp>
      <p:sp>
        <p:nvSpPr>
          <p:cNvPr id="7170" name="AutoShape 2" descr="Resultado de imagen para LOTO - Sistema de Bloque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7172" name="AutoShape 4" descr="Resultado de imagen para LOTO - Sistema de Bloque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8" name="CuadroTexto 5"/>
          <p:cNvSpPr txBox="1"/>
          <p:nvPr/>
        </p:nvSpPr>
        <p:spPr>
          <a:xfrm>
            <a:off x="6213619" y="557537"/>
            <a:ext cx="3960998" cy="369332"/>
          </a:xfrm>
          <a:prstGeom prst="rect">
            <a:avLst/>
          </a:prstGeom>
          <a:noFill/>
        </p:spPr>
        <p:txBody>
          <a:bodyPr vert="horz" wrap="square" rtlCol="0">
            <a:spAutoFit/>
          </a:bodyPr>
          <a:lstStyle/>
          <a:p>
            <a:pPr algn="r">
              <a:lnSpc>
                <a:spcPct val="120000"/>
              </a:lnSpc>
            </a:pPr>
            <a:r>
              <a:rPr lang="es-ES" sz="1500" b="1" dirty="0" smtClean="0">
                <a:solidFill>
                  <a:srgbClr val="888889"/>
                </a:solidFill>
              </a:rPr>
              <a:t>Boletín Informativo. </a:t>
            </a:r>
            <a:r>
              <a:rPr lang="es-ES" sz="1500" dirty="0" smtClean="0">
                <a:solidFill>
                  <a:srgbClr val="888889"/>
                </a:solidFill>
              </a:rPr>
              <a:t> Nº 26 Marzo 2017</a:t>
            </a:r>
            <a:endParaRPr lang="es-ES" sz="1500" dirty="0">
              <a:solidFill>
                <a:srgbClr val="888889"/>
              </a:solidFill>
            </a:endParaRPr>
          </a:p>
        </p:txBody>
      </p:sp>
    </p:spTree>
    <p:extLst>
      <p:ext uri="{BB962C8B-B14F-4D97-AF65-F5344CB8AC3E}">
        <p14:creationId xmlns="" xmlns:p14="http://schemas.microsoft.com/office/powerpoint/2010/main" xmlns:mv="urn:schemas-microsoft-com:mac:vml" xmlns:mc="http://schemas.openxmlformats.org/markup-compatibility/2006" val="1221264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976</TotalTime>
  <Words>1399</Words>
  <Application>Microsoft Office PowerPoint</Application>
  <PresentationFormat>Personalizado</PresentationFormat>
  <Paragraphs>164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 lopez pereyra</dc:creator>
  <cp:lastModifiedBy>Soledad</cp:lastModifiedBy>
  <cp:revision>189</cp:revision>
  <dcterms:created xsi:type="dcterms:W3CDTF">2015-08-21T03:22:49Z</dcterms:created>
  <dcterms:modified xsi:type="dcterms:W3CDTF">2017-03-14T19:05:41Z</dcterms:modified>
</cp:coreProperties>
</file>