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331" r:id="rId2"/>
    <p:sldId id="321" r:id="rId3"/>
    <p:sldId id="332" r:id="rId4"/>
    <p:sldId id="314" r:id="rId5"/>
    <p:sldId id="323" r:id="rId6"/>
    <p:sldId id="324" r:id="rId7"/>
    <p:sldId id="320" r:id="rId8"/>
    <p:sldId id="330" r:id="rId9"/>
    <p:sldId id="316" r:id="rId10"/>
    <p:sldId id="326" r:id="rId11"/>
    <p:sldId id="327" r:id="rId12"/>
    <p:sldId id="328" r:id="rId13"/>
    <p:sldId id="329" r:id="rId14"/>
    <p:sldId id="318" r:id="rId15"/>
    <p:sldId id="317" r:id="rId16"/>
    <p:sldId id="333" r:id="rId17"/>
  </p:sldIdLst>
  <p:sldSz cx="9144000" cy="6858000" type="screen4x3"/>
  <p:notesSz cx="6797675" cy="9926638"/>
  <p:defaultTextStyle>
    <a:defPPr>
      <a:defRPr lang="es-AR"/>
    </a:defPPr>
    <a:lvl1pPr algn="l" rtl="0" fontAlgn="base">
      <a:spcBef>
        <a:spcPct val="0"/>
      </a:spcBef>
      <a:spcAft>
        <a:spcPct val="0"/>
      </a:spcAft>
      <a:defRPr sz="1600" kern="1200">
        <a:solidFill>
          <a:schemeClr val="tx1"/>
        </a:solidFill>
        <a:latin typeface="Baskerville Old Face" pitchFamily="18" charset="0"/>
        <a:ea typeface="+mn-ea"/>
        <a:cs typeface="+mn-cs"/>
      </a:defRPr>
    </a:lvl1pPr>
    <a:lvl2pPr marL="457200" algn="l" rtl="0" fontAlgn="base">
      <a:spcBef>
        <a:spcPct val="0"/>
      </a:spcBef>
      <a:spcAft>
        <a:spcPct val="0"/>
      </a:spcAft>
      <a:defRPr sz="1600" kern="1200">
        <a:solidFill>
          <a:schemeClr val="tx1"/>
        </a:solidFill>
        <a:latin typeface="Baskerville Old Face" pitchFamily="18" charset="0"/>
        <a:ea typeface="+mn-ea"/>
        <a:cs typeface="+mn-cs"/>
      </a:defRPr>
    </a:lvl2pPr>
    <a:lvl3pPr marL="914400" algn="l" rtl="0" fontAlgn="base">
      <a:spcBef>
        <a:spcPct val="0"/>
      </a:spcBef>
      <a:spcAft>
        <a:spcPct val="0"/>
      </a:spcAft>
      <a:defRPr sz="1600" kern="1200">
        <a:solidFill>
          <a:schemeClr val="tx1"/>
        </a:solidFill>
        <a:latin typeface="Baskerville Old Face" pitchFamily="18" charset="0"/>
        <a:ea typeface="+mn-ea"/>
        <a:cs typeface="+mn-cs"/>
      </a:defRPr>
    </a:lvl3pPr>
    <a:lvl4pPr marL="1371600" algn="l" rtl="0" fontAlgn="base">
      <a:spcBef>
        <a:spcPct val="0"/>
      </a:spcBef>
      <a:spcAft>
        <a:spcPct val="0"/>
      </a:spcAft>
      <a:defRPr sz="1600" kern="1200">
        <a:solidFill>
          <a:schemeClr val="tx1"/>
        </a:solidFill>
        <a:latin typeface="Baskerville Old Face" pitchFamily="18" charset="0"/>
        <a:ea typeface="+mn-ea"/>
        <a:cs typeface="+mn-cs"/>
      </a:defRPr>
    </a:lvl4pPr>
    <a:lvl5pPr marL="1828800" algn="l" rtl="0" fontAlgn="base">
      <a:spcBef>
        <a:spcPct val="0"/>
      </a:spcBef>
      <a:spcAft>
        <a:spcPct val="0"/>
      </a:spcAft>
      <a:defRPr sz="1600" kern="1200">
        <a:solidFill>
          <a:schemeClr val="tx1"/>
        </a:solidFill>
        <a:latin typeface="Baskerville Old Face" pitchFamily="18" charset="0"/>
        <a:ea typeface="+mn-ea"/>
        <a:cs typeface="+mn-cs"/>
      </a:defRPr>
    </a:lvl5pPr>
    <a:lvl6pPr marL="2286000" algn="l" defTabSz="914400" rtl="0" eaLnBrk="1" latinLnBrk="0" hangingPunct="1">
      <a:defRPr sz="1600" kern="1200">
        <a:solidFill>
          <a:schemeClr val="tx1"/>
        </a:solidFill>
        <a:latin typeface="Baskerville Old Face" pitchFamily="18" charset="0"/>
        <a:ea typeface="+mn-ea"/>
        <a:cs typeface="+mn-cs"/>
      </a:defRPr>
    </a:lvl6pPr>
    <a:lvl7pPr marL="2743200" algn="l" defTabSz="914400" rtl="0" eaLnBrk="1" latinLnBrk="0" hangingPunct="1">
      <a:defRPr sz="1600" kern="1200">
        <a:solidFill>
          <a:schemeClr val="tx1"/>
        </a:solidFill>
        <a:latin typeface="Baskerville Old Face" pitchFamily="18" charset="0"/>
        <a:ea typeface="+mn-ea"/>
        <a:cs typeface="+mn-cs"/>
      </a:defRPr>
    </a:lvl7pPr>
    <a:lvl8pPr marL="3200400" algn="l" defTabSz="914400" rtl="0" eaLnBrk="1" latinLnBrk="0" hangingPunct="1">
      <a:defRPr sz="1600" kern="1200">
        <a:solidFill>
          <a:schemeClr val="tx1"/>
        </a:solidFill>
        <a:latin typeface="Baskerville Old Face" pitchFamily="18" charset="0"/>
        <a:ea typeface="+mn-ea"/>
        <a:cs typeface="+mn-cs"/>
      </a:defRPr>
    </a:lvl8pPr>
    <a:lvl9pPr marL="3657600" algn="l" defTabSz="914400" rtl="0" eaLnBrk="1" latinLnBrk="0" hangingPunct="1">
      <a:defRPr sz="1600" kern="1200">
        <a:solidFill>
          <a:schemeClr val="tx1"/>
        </a:solidFill>
        <a:latin typeface="Baskerville Old Face"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FB8C3"/>
    <a:srgbClr val="009999"/>
    <a:srgbClr val="6699FF"/>
    <a:srgbClr val="4DD13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3" autoAdjust="0"/>
    <p:restoredTop sz="94671" autoAdjust="0"/>
  </p:normalViewPr>
  <p:slideViewPr>
    <p:cSldViewPr>
      <p:cViewPr varScale="1">
        <p:scale>
          <a:sx n="70" d="100"/>
          <a:sy n="70" d="100"/>
        </p:scale>
        <p:origin x="-1074"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bwMode="auto">
          <a:xfrm>
            <a:off x="0" y="0"/>
            <a:ext cx="2944813" cy="496888"/>
          </a:xfrm>
          <a:prstGeom prst="rect">
            <a:avLst/>
          </a:prstGeom>
          <a:noFill/>
          <a:ln w="9525">
            <a:noFill/>
            <a:miter lim="800000"/>
            <a:headEnd/>
            <a:tailEnd/>
          </a:ln>
        </p:spPr>
        <p:txBody>
          <a:bodyPr vert="horz" wrap="square" lIns="95554" tIns="47777" rIns="95554" bIns="47777" numCol="1" anchor="t" anchorCtr="0" compatLnSpc="1">
            <a:prstTxWarp prst="textNoShape">
              <a:avLst/>
            </a:prstTxWarp>
          </a:bodyPr>
          <a:lstStyle>
            <a:lvl1pPr algn="l" defTabSz="956224">
              <a:defRPr sz="1300">
                <a:latin typeface="Calibri" pitchFamily="34" charset="0"/>
              </a:defRPr>
            </a:lvl1pPr>
          </a:lstStyle>
          <a:p>
            <a:pPr>
              <a:defRPr/>
            </a:pPr>
            <a:endParaRPr lang="es-ES"/>
          </a:p>
        </p:txBody>
      </p:sp>
      <p:sp>
        <p:nvSpPr>
          <p:cNvPr id="3" name="2 Marcador de fecha"/>
          <p:cNvSpPr>
            <a:spLocks noGrp="1"/>
          </p:cNvSpPr>
          <p:nvPr>
            <p:ph type="dt" idx="1"/>
          </p:nvPr>
        </p:nvSpPr>
        <p:spPr bwMode="auto">
          <a:xfrm>
            <a:off x="3851275" y="0"/>
            <a:ext cx="2944813" cy="496888"/>
          </a:xfrm>
          <a:prstGeom prst="rect">
            <a:avLst/>
          </a:prstGeom>
          <a:noFill/>
          <a:ln w="9525">
            <a:noFill/>
            <a:miter lim="800000"/>
            <a:headEnd/>
            <a:tailEnd/>
          </a:ln>
        </p:spPr>
        <p:txBody>
          <a:bodyPr vert="horz" wrap="square" lIns="95554" tIns="47777" rIns="95554" bIns="47777" numCol="1" anchor="t" anchorCtr="0" compatLnSpc="1">
            <a:prstTxWarp prst="textNoShape">
              <a:avLst/>
            </a:prstTxWarp>
          </a:bodyPr>
          <a:lstStyle>
            <a:lvl1pPr algn="r" defTabSz="956224">
              <a:defRPr sz="1300">
                <a:latin typeface="Calibri" pitchFamily="34" charset="0"/>
              </a:defRPr>
            </a:lvl1pPr>
          </a:lstStyle>
          <a:p>
            <a:pPr>
              <a:defRPr/>
            </a:pPr>
            <a:fld id="{4497202F-B579-4D27-8721-244AAC1E2528}" type="datetimeFigureOut">
              <a:rPr lang="es-AR"/>
              <a:pPr>
                <a:defRPr/>
              </a:pPr>
              <a:t>28/08/2013</a:t>
            </a:fld>
            <a:endParaRPr lang="es-AR"/>
          </a:p>
        </p:txBody>
      </p:sp>
      <p:sp>
        <p:nvSpPr>
          <p:cNvPr id="4" name="3 Marcador de imagen de diapositiva"/>
          <p:cNvSpPr>
            <a:spLocks noGrp="1" noRot="1" noChangeAspect="1"/>
          </p:cNvSpPr>
          <p:nvPr>
            <p:ph type="sldImg" idx="2"/>
          </p:nvPr>
        </p:nvSpPr>
        <p:spPr>
          <a:xfrm>
            <a:off x="919163" y="744538"/>
            <a:ext cx="4960937" cy="3721100"/>
          </a:xfrm>
          <a:prstGeom prst="rect">
            <a:avLst/>
          </a:prstGeom>
          <a:noFill/>
          <a:ln w="12700">
            <a:solidFill>
              <a:prstClr val="black"/>
            </a:solidFill>
          </a:ln>
        </p:spPr>
        <p:txBody>
          <a:bodyPr vert="horz" lIns="90590" tIns="45295" rIns="90590" bIns="45295" rtlCol="0" anchor="ctr"/>
          <a:lstStyle/>
          <a:p>
            <a:pPr lvl="0"/>
            <a:endParaRPr lang="es-AR" noProof="0"/>
          </a:p>
        </p:txBody>
      </p:sp>
      <p:sp>
        <p:nvSpPr>
          <p:cNvPr id="5" name="4 Marcador de notas"/>
          <p:cNvSpPr>
            <a:spLocks noGrp="1"/>
          </p:cNvSpPr>
          <p:nvPr>
            <p:ph type="body" sz="quarter" idx="3"/>
          </p:nvPr>
        </p:nvSpPr>
        <p:spPr bwMode="auto">
          <a:xfrm>
            <a:off x="679450" y="4714875"/>
            <a:ext cx="5438775" cy="4467225"/>
          </a:xfrm>
          <a:prstGeom prst="rect">
            <a:avLst/>
          </a:prstGeom>
          <a:noFill/>
          <a:ln w="9525">
            <a:noFill/>
            <a:miter lim="800000"/>
            <a:headEnd/>
            <a:tailEnd/>
          </a:ln>
        </p:spPr>
        <p:txBody>
          <a:bodyPr vert="horz" wrap="square" lIns="95554" tIns="47777" rIns="95554" bIns="47777"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AR" noProof="0"/>
          </a:p>
        </p:txBody>
      </p:sp>
      <p:sp>
        <p:nvSpPr>
          <p:cNvPr id="6" name="5 Marcador de pie de página"/>
          <p:cNvSpPr>
            <a:spLocks noGrp="1"/>
          </p:cNvSpPr>
          <p:nvPr>
            <p:ph type="ftr" sz="quarter" idx="4"/>
          </p:nvPr>
        </p:nvSpPr>
        <p:spPr bwMode="auto">
          <a:xfrm>
            <a:off x="0" y="9428163"/>
            <a:ext cx="2944813" cy="496887"/>
          </a:xfrm>
          <a:prstGeom prst="rect">
            <a:avLst/>
          </a:prstGeom>
          <a:noFill/>
          <a:ln w="9525">
            <a:noFill/>
            <a:miter lim="800000"/>
            <a:headEnd/>
            <a:tailEnd/>
          </a:ln>
        </p:spPr>
        <p:txBody>
          <a:bodyPr vert="horz" wrap="square" lIns="95554" tIns="47777" rIns="95554" bIns="47777" numCol="1" anchor="b" anchorCtr="0" compatLnSpc="1">
            <a:prstTxWarp prst="textNoShape">
              <a:avLst/>
            </a:prstTxWarp>
          </a:bodyPr>
          <a:lstStyle>
            <a:lvl1pPr algn="l" defTabSz="956224">
              <a:defRPr sz="1300">
                <a:latin typeface="Calibri" pitchFamily="34" charset="0"/>
              </a:defRPr>
            </a:lvl1pPr>
          </a:lstStyle>
          <a:p>
            <a:pPr>
              <a:defRPr/>
            </a:pPr>
            <a:endParaRPr lang="es-ES"/>
          </a:p>
        </p:txBody>
      </p:sp>
      <p:sp>
        <p:nvSpPr>
          <p:cNvPr id="7" name="6 Marcador de número de diapositiva"/>
          <p:cNvSpPr>
            <a:spLocks noGrp="1"/>
          </p:cNvSpPr>
          <p:nvPr>
            <p:ph type="sldNum" sz="quarter" idx="5"/>
          </p:nvPr>
        </p:nvSpPr>
        <p:spPr bwMode="auto">
          <a:xfrm>
            <a:off x="3851275" y="9428163"/>
            <a:ext cx="2944813" cy="496887"/>
          </a:xfrm>
          <a:prstGeom prst="rect">
            <a:avLst/>
          </a:prstGeom>
          <a:noFill/>
          <a:ln w="9525">
            <a:noFill/>
            <a:miter lim="800000"/>
            <a:headEnd/>
            <a:tailEnd/>
          </a:ln>
        </p:spPr>
        <p:txBody>
          <a:bodyPr vert="horz" wrap="square" lIns="95554" tIns="47777" rIns="95554" bIns="47777" numCol="1" anchor="b" anchorCtr="0" compatLnSpc="1">
            <a:prstTxWarp prst="textNoShape">
              <a:avLst/>
            </a:prstTxWarp>
          </a:bodyPr>
          <a:lstStyle>
            <a:lvl1pPr algn="r" defTabSz="956224">
              <a:defRPr sz="1300">
                <a:latin typeface="Calibri" pitchFamily="34" charset="0"/>
              </a:defRPr>
            </a:lvl1pPr>
          </a:lstStyle>
          <a:p>
            <a:pPr>
              <a:defRPr/>
            </a:pPr>
            <a:fld id="{BA14BC71-E441-4E45-B018-301C636E18CB}" type="slidenum">
              <a:rPr lang="es-AR"/>
              <a:pPr>
                <a:defRPr/>
              </a:pPr>
              <a:t>‹Nº›</a:t>
            </a:fld>
            <a:endParaRPr lang="es-A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1 Marcador de imagen de diapositiva"/>
          <p:cNvSpPr>
            <a:spLocks noGrp="1" noRot="1" noChangeAspect="1"/>
          </p:cNvSpPr>
          <p:nvPr>
            <p:ph type="sldImg"/>
          </p:nvPr>
        </p:nvSpPr>
        <p:spPr bwMode="auto">
          <a:noFill/>
          <a:ln>
            <a:solidFill>
              <a:srgbClr val="000000"/>
            </a:solidFill>
            <a:miter lim="800000"/>
            <a:headEnd/>
            <a:tailEnd/>
          </a:ln>
        </p:spPr>
      </p:sp>
      <p:sp>
        <p:nvSpPr>
          <p:cNvPr id="28674" name="2 Marcador de notas"/>
          <p:cNvSpPr>
            <a:spLocks noGrp="1"/>
          </p:cNvSpPr>
          <p:nvPr>
            <p:ph type="body" idx="1"/>
          </p:nvPr>
        </p:nvSpPr>
        <p:spPr>
          <a:noFill/>
          <a:ln/>
        </p:spPr>
        <p:txBody>
          <a:bodyPr/>
          <a:lstStyle/>
          <a:p>
            <a:endParaRPr lang="es-ES" smtClean="0"/>
          </a:p>
        </p:txBody>
      </p:sp>
      <p:sp>
        <p:nvSpPr>
          <p:cNvPr id="28675" name="3 Marcador de número de diapositiva"/>
          <p:cNvSpPr>
            <a:spLocks noGrp="1"/>
          </p:cNvSpPr>
          <p:nvPr>
            <p:ph type="sldNum" sz="quarter" idx="5"/>
          </p:nvPr>
        </p:nvSpPr>
        <p:spPr>
          <a:noFill/>
        </p:spPr>
        <p:txBody>
          <a:bodyPr/>
          <a:lstStyle/>
          <a:p>
            <a:pPr defTabSz="955675"/>
            <a:fld id="{2A3A5340-D57F-453A-B45E-FC451C3CFA87}" type="slidenum">
              <a:rPr lang="es-AR" smtClean="0"/>
              <a:pPr defTabSz="955675"/>
              <a:t>14</a:t>
            </a:fld>
            <a:endParaRPr lang="es-A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AR"/>
          </a:p>
        </p:txBody>
      </p:sp>
      <p:sp>
        <p:nvSpPr>
          <p:cNvPr id="4" name="3 Marcador de fecha"/>
          <p:cNvSpPr>
            <a:spLocks noGrp="1"/>
          </p:cNvSpPr>
          <p:nvPr>
            <p:ph type="dt" sz="half" idx="10"/>
          </p:nvPr>
        </p:nvSpPr>
        <p:spPr/>
        <p:txBody>
          <a:bodyPr/>
          <a:lstStyle>
            <a:lvl1pPr>
              <a:defRPr/>
            </a:lvl1pPr>
          </a:lstStyle>
          <a:p>
            <a:pPr>
              <a:defRPr/>
            </a:pPr>
            <a:fld id="{3C08543D-C6C2-4D99-9FF8-0231913FC6EA}" type="datetimeFigureOut">
              <a:rPr lang="es-AR"/>
              <a:pPr>
                <a:defRPr/>
              </a:pPr>
              <a:t>28/08/2013</a:t>
            </a:fld>
            <a:endParaRPr lang="es-AR"/>
          </a:p>
        </p:txBody>
      </p:sp>
      <p:sp>
        <p:nvSpPr>
          <p:cNvPr id="5" name="4 Marcador de pie de página"/>
          <p:cNvSpPr>
            <a:spLocks noGrp="1"/>
          </p:cNvSpPr>
          <p:nvPr>
            <p:ph type="ftr" sz="quarter" idx="11"/>
          </p:nvPr>
        </p:nvSpPr>
        <p:spPr/>
        <p:txBody>
          <a:bodyPr/>
          <a:lstStyle>
            <a:lvl1pPr>
              <a:defRPr/>
            </a:lvl1pPr>
          </a:lstStyle>
          <a:p>
            <a:pPr>
              <a:defRPr/>
            </a:pPr>
            <a:endParaRPr lang="es-AR"/>
          </a:p>
        </p:txBody>
      </p:sp>
      <p:sp>
        <p:nvSpPr>
          <p:cNvPr id="6" name="5 Marcador de número de diapositiva"/>
          <p:cNvSpPr>
            <a:spLocks noGrp="1"/>
          </p:cNvSpPr>
          <p:nvPr>
            <p:ph type="sldNum" sz="quarter" idx="12"/>
          </p:nvPr>
        </p:nvSpPr>
        <p:spPr/>
        <p:txBody>
          <a:bodyPr/>
          <a:lstStyle>
            <a:lvl1pPr>
              <a:defRPr/>
            </a:lvl1pPr>
          </a:lstStyle>
          <a:p>
            <a:pPr>
              <a:defRPr/>
            </a:pPr>
            <a:fld id="{3A24F1A1-1C4E-4091-BE20-052D3108C4E0}" type="slidenum">
              <a:rPr lang="es-AR"/>
              <a:pPr>
                <a:defRPr/>
              </a:pPr>
              <a:t>‹Nº›</a:t>
            </a:fld>
            <a:endParaRPr lang="es-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lvl1pPr>
              <a:defRPr/>
            </a:lvl1pPr>
          </a:lstStyle>
          <a:p>
            <a:pPr>
              <a:defRPr/>
            </a:pPr>
            <a:fld id="{B5E4437D-E126-4FF3-97D2-67AEE841BA4B}" type="datetimeFigureOut">
              <a:rPr lang="es-AR"/>
              <a:pPr>
                <a:defRPr/>
              </a:pPr>
              <a:t>28/08/2013</a:t>
            </a:fld>
            <a:endParaRPr lang="es-AR"/>
          </a:p>
        </p:txBody>
      </p:sp>
      <p:sp>
        <p:nvSpPr>
          <p:cNvPr id="5" name="4 Marcador de pie de página"/>
          <p:cNvSpPr>
            <a:spLocks noGrp="1"/>
          </p:cNvSpPr>
          <p:nvPr>
            <p:ph type="ftr" sz="quarter" idx="11"/>
          </p:nvPr>
        </p:nvSpPr>
        <p:spPr/>
        <p:txBody>
          <a:bodyPr/>
          <a:lstStyle>
            <a:lvl1pPr>
              <a:defRPr/>
            </a:lvl1pPr>
          </a:lstStyle>
          <a:p>
            <a:pPr>
              <a:defRPr/>
            </a:pPr>
            <a:endParaRPr lang="es-AR"/>
          </a:p>
        </p:txBody>
      </p:sp>
      <p:sp>
        <p:nvSpPr>
          <p:cNvPr id="6" name="5 Marcador de número de diapositiva"/>
          <p:cNvSpPr>
            <a:spLocks noGrp="1"/>
          </p:cNvSpPr>
          <p:nvPr>
            <p:ph type="sldNum" sz="quarter" idx="12"/>
          </p:nvPr>
        </p:nvSpPr>
        <p:spPr/>
        <p:txBody>
          <a:bodyPr/>
          <a:lstStyle>
            <a:lvl1pPr>
              <a:defRPr/>
            </a:lvl1pPr>
          </a:lstStyle>
          <a:p>
            <a:pPr>
              <a:defRPr/>
            </a:pPr>
            <a:fld id="{71464EFD-25A8-4365-80E5-10558D95D6BD}" type="slidenum">
              <a:rPr lang="es-AR"/>
              <a:pPr>
                <a:defRPr/>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lvl1pPr>
              <a:defRPr/>
            </a:lvl1pPr>
          </a:lstStyle>
          <a:p>
            <a:pPr>
              <a:defRPr/>
            </a:pPr>
            <a:fld id="{C45DE711-07F6-404B-A029-8E83C4AFEEE8}" type="datetimeFigureOut">
              <a:rPr lang="es-AR"/>
              <a:pPr>
                <a:defRPr/>
              </a:pPr>
              <a:t>28/08/2013</a:t>
            </a:fld>
            <a:endParaRPr lang="es-AR"/>
          </a:p>
        </p:txBody>
      </p:sp>
      <p:sp>
        <p:nvSpPr>
          <p:cNvPr id="5" name="4 Marcador de pie de página"/>
          <p:cNvSpPr>
            <a:spLocks noGrp="1"/>
          </p:cNvSpPr>
          <p:nvPr>
            <p:ph type="ftr" sz="quarter" idx="11"/>
          </p:nvPr>
        </p:nvSpPr>
        <p:spPr/>
        <p:txBody>
          <a:bodyPr/>
          <a:lstStyle>
            <a:lvl1pPr>
              <a:defRPr/>
            </a:lvl1pPr>
          </a:lstStyle>
          <a:p>
            <a:pPr>
              <a:defRPr/>
            </a:pPr>
            <a:endParaRPr lang="es-AR"/>
          </a:p>
        </p:txBody>
      </p:sp>
      <p:sp>
        <p:nvSpPr>
          <p:cNvPr id="6" name="5 Marcador de número de diapositiva"/>
          <p:cNvSpPr>
            <a:spLocks noGrp="1"/>
          </p:cNvSpPr>
          <p:nvPr>
            <p:ph type="sldNum" sz="quarter" idx="12"/>
          </p:nvPr>
        </p:nvSpPr>
        <p:spPr/>
        <p:txBody>
          <a:bodyPr/>
          <a:lstStyle>
            <a:lvl1pPr>
              <a:defRPr/>
            </a:lvl1pPr>
          </a:lstStyle>
          <a:p>
            <a:pPr>
              <a:defRPr/>
            </a:pPr>
            <a:fld id="{8BF0729F-9E1E-45C9-9A4D-0380E5059C34}" type="slidenum">
              <a:rPr lang="es-AR"/>
              <a:pPr>
                <a:defRPr/>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lvl1pPr>
              <a:defRPr/>
            </a:lvl1pPr>
          </a:lstStyle>
          <a:p>
            <a:pPr>
              <a:defRPr/>
            </a:pPr>
            <a:fld id="{4E62C1B5-4BBD-4F03-BAC8-7DC06B2DAD10}" type="datetimeFigureOut">
              <a:rPr lang="es-AR"/>
              <a:pPr>
                <a:defRPr/>
              </a:pPr>
              <a:t>28/08/2013</a:t>
            </a:fld>
            <a:endParaRPr lang="es-AR"/>
          </a:p>
        </p:txBody>
      </p:sp>
      <p:sp>
        <p:nvSpPr>
          <p:cNvPr id="5" name="4 Marcador de pie de página"/>
          <p:cNvSpPr>
            <a:spLocks noGrp="1"/>
          </p:cNvSpPr>
          <p:nvPr>
            <p:ph type="ftr" sz="quarter" idx="11"/>
          </p:nvPr>
        </p:nvSpPr>
        <p:spPr/>
        <p:txBody>
          <a:bodyPr/>
          <a:lstStyle>
            <a:lvl1pPr>
              <a:defRPr/>
            </a:lvl1pPr>
          </a:lstStyle>
          <a:p>
            <a:pPr>
              <a:defRPr/>
            </a:pPr>
            <a:endParaRPr lang="es-AR"/>
          </a:p>
        </p:txBody>
      </p:sp>
      <p:sp>
        <p:nvSpPr>
          <p:cNvPr id="6" name="5 Marcador de número de diapositiva"/>
          <p:cNvSpPr>
            <a:spLocks noGrp="1"/>
          </p:cNvSpPr>
          <p:nvPr>
            <p:ph type="sldNum" sz="quarter" idx="12"/>
          </p:nvPr>
        </p:nvSpPr>
        <p:spPr/>
        <p:txBody>
          <a:bodyPr/>
          <a:lstStyle>
            <a:lvl1pPr>
              <a:defRPr/>
            </a:lvl1pPr>
          </a:lstStyle>
          <a:p>
            <a:pPr>
              <a:defRPr/>
            </a:pPr>
            <a:fld id="{7784CE6B-4000-4D5A-9CBE-2F1C964A4D8E}" type="slidenum">
              <a:rPr lang="es-AR"/>
              <a:pPr>
                <a:defRPr/>
              </a:pPr>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C0C45331-4060-4EFA-B0D6-F74C133A4A84}" type="datetimeFigureOut">
              <a:rPr lang="es-AR"/>
              <a:pPr>
                <a:defRPr/>
              </a:pPr>
              <a:t>28/08/2013</a:t>
            </a:fld>
            <a:endParaRPr lang="es-AR"/>
          </a:p>
        </p:txBody>
      </p:sp>
      <p:sp>
        <p:nvSpPr>
          <p:cNvPr id="5" name="4 Marcador de pie de página"/>
          <p:cNvSpPr>
            <a:spLocks noGrp="1"/>
          </p:cNvSpPr>
          <p:nvPr>
            <p:ph type="ftr" sz="quarter" idx="11"/>
          </p:nvPr>
        </p:nvSpPr>
        <p:spPr/>
        <p:txBody>
          <a:bodyPr/>
          <a:lstStyle>
            <a:lvl1pPr>
              <a:defRPr/>
            </a:lvl1pPr>
          </a:lstStyle>
          <a:p>
            <a:pPr>
              <a:defRPr/>
            </a:pPr>
            <a:endParaRPr lang="es-AR"/>
          </a:p>
        </p:txBody>
      </p:sp>
      <p:sp>
        <p:nvSpPr>
          <p:cNvPr id="6" name="5 Marcador de número de diapositiva"/>
          <p:cNvSpPr>
            <a:spLocks noGrp="1"/>
          </p:cNvSpPr>
          <p:nvPr>
            <p:ph type="sldNum" sz="quarter" idx="12"/>
          </p:nvPr>
        </p:nvSpPr>
        <p:spPr/>
        <p:txBody>
          <a:bodyPr/>
          <a:lstStyle>
            <a:lvl1pPr>
              <a:defRPr/>
            </a:lvl1pPr>
          </a:lstStyle>
          <a:p>
            <a:pPr>
              <a:defRPr/>
            </a:pPr>
            <a:fld id="{73A33EF6-59CC-4560-9E59-70B6200C7543}" type="slidenum">
              <a:rPr lang="es-AR"/>
              <a:pPr>
                <a:defRPr/>
              </a:pPr>
              <a:t>‹Nº›</a:t>
            </a:fld>
            <a:endParaRPr lang="es-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3 Marcador de fecha"/>
          <p:cNvSpPr>
            <a:spLocks noGrp="1"/>
          </p:cNvSpPr>
          <p:nvPr>
            <p:ph type="dt" sz="half" idx="10"/>
          </p:nvPr>
        </p:nvSpPr>
        <p:spPr/>
        <p:txBody>
          <a:bodyPr/>
          <a:lstStyle>
            <a:lvl1pPr>
              <a:defRPr/>
            </a:lvl1pPr>
          </a:lstStyle>
          <a:p>
            <a:pPr>
              <a:defRPr/>
            </a:pPr>
            <a:fld id="{5D1C59EC-80EF-450E-80B8-653565752C8F}" type="datetimeFigureOut">
              <a:rPr lang="es-AR"/>
              <a:pPr>
                <a:defRPr/>
              </a:pPr>
              <a:t>28/08/2013</a:t>
            </a:fld>
            <a:endParaRPr lang="es-AR"/>
          </a:p>
        </p:txBody>
      </p:sp>
      <p:sp>
        <p:nvSpPr>
          <p:cNvPr id="6" name="4 Marcador de pie de página"/>
          <p:cNvSpPr>
            <a:spLocks noGrp="1"/>
          </p:cNvSpPr>
          <p:nvPr>
            <p:ph type="ftr" sz="quarter" idx="11"/>
          </p:nvPr>
        </p:nvSpPr>
        <p:spPr/>
        <p:txBody>
          <a:bodyPr/>
          <a:lstStyle>
            <a:lvl1pPr>
              <a:defRPr/>
            </a:lvl1pPr>
          </a:lstStyle>
          <a:p>
            <a:pPr>
              <a:defRPr/>
            </a:pPr>
            <a:endParaRPr lang="es-AR"/>
          </a:p>
        </p:txBody>
      </p:sp>
      <p:sp>
        <p:nvSpPr>
          <p:cNvPr id="7" name="5 Marcador de número de diapositiva"/>
          <p:cNvSpPr>
            <a:spLocks noGrp="1"/>
          </p:cNvSpPr>
          <p:nvPr>
            <p:ph type="sldNum" sz="quarter" idx="12"/>
          </p:nvPr>
        </p:nvSpPr>
        <p:spPr/>
        <p:txBody>
          <a:bodyPr/>
          <a:lstStyle>
            <a:lvl1pPr>
              <a:defRPr/>
            </a:lvl1pPr>
          </a:lstStyle>
          <a:p>
            <a:pPr>
              <a:defRPr/>
            </a:pPr>
            <a:fld id="{2F7F48AA-AA3D-4170-A2D5-31C37E4CDC5F}" type="slidenum">
              <a:rPr lang="es-AR"/>
              <a:pPr>
                <a:defRPr/>
              </a:pPr>
              <a:t>‹Nº›</a:t>
            </a:fld>
            <a:endParaRPr lang="es-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3 Marcador de fecha"/>
          <p:cNvSpPr>
            <a:spLocks noGrp="1"/>
          </p:cNvSpPr>
          <p:nvPr>
            <p:ph type="dt" sz="half" idx="10"/>
          </p:nvPr>
        </p:nvSpPr>
        <p:spPr/>
        <p:txBody>
          <a:bodyPr/>
          <a:lstStyle>
            <a:lvl1pPr>
              <a:defRPr/>
            </a:lvl1pPr>
          </a:lstStyle>
          <a:p>
            <a:pPr>
              <a:defRPr/>
            </a:pPr>
            <a:fld id="{58D3CBB7-0C8E-4E3E-B951-FB2D6CA89726}" type="datetimeFigureOut">
              <a:rPr lang="es-AR"/>
              <a:pPr>
                <a:defRPr/>
              </a:pPr>
              <a:t>28/08/2013</a:t>
            </a:fld>
            <a:endParaRPr lang="es-AR"/>
          </a:p>
        </p:txBody>
      </p:sp>
      <p:sp>
        <p:nvSpPr>
          <p:cNvPr id="8" name="4 Marcador de pie de página"/>
          <p:cNvSpPr>
            <a:spLocks noGrp="1"/>
          </p:cNvSpPr>
          <p:nvPr>
            <p:ph type="ftr" sz="quarter" idx="11"/>
          </p:nvPr>
        </p:nvSpPr>
        <p:spPr/>
        <p:txBody>
          <a:bodyPr/>
          <a:lstStyle>
            <a:lvl1pPr>
              <a:defRPr/>
            </a:lvl1pPr>
          </a:lstStyle>
          <a:p>
            <a:pPr>
              <a:defRPr/>
            </a:pPr>
            <a:endParaRPr lang="es-AR"/>
          </a:p>
        </p:txBody>
      </p:sp>
      <p:sp>
        <p:nvSpPr>
          <p:cNvPr id="9" name="5 Marcador de número de diapositiva"/>
          <p:cNvSpPr>
            <a:spLocks noGrp="1"/>
          </p:cNvSpPr>
          <p:nvPr>
            <p:ph type="sldNum" sz="quarter" idx="12"/>
          </p:nvPr>
        </p:nvSpPr>
        <p:spPr/>
        <p:txBody>
          <a:bodyPr/>
          <a:lstStyle>
            <a:lvl1pPr>
              <a:defRPr/>
            </a:lvl1pPr>
          </a:lstStyle>
          <a:p>
            <a:pPr>
              <a:defRPr/>
            </a:pPr>
            <a:fld id="{72BCFE33-66E2-434F-80FE-E29A1F60DEC8}" type="slidenum">
              <a:rPr lang="es-AR"/>
              <a:pPr>
                <a:defRPr/>
              </a:pPr>
              <a:t>‹Nº›</a:t>
            </a:fld>
            <a:endParaRPr lang="es-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3 Marcador de fecha"/>
          <p:cNvSpPr>
            <a:spLocks noGrp="1"/>
          </p:cNvSpPr>
          <p:nvPr>
            <p:ph type="dt" sz="half" idx="10"/>
          </p:nvPr>
        </p:nvSpPr>
        <p:spPr/>
        <p:txBody>
          <a:bodyPr/>
          <a:lstStyle>
            <a:lvl1pPr>
              <a:defRPr/>
            </a:lvl1pPr>
          </a:lstStyle>
          <a:p>
            <a:pPr>
              <a:defRPr/>
            </a:pPr>
            <a:fld id="{C325C462-EB08-4A32-A9BC-9DE5E8548658}" type="datetimeFigureOut">
              <a:rPr lang="es-AR"/>
              <a:pPr>
                <a:defRPr/>
              </a:pPr>
              <a:t>28/08/2013</a:t>
            </a:fld>
            <a:endParaRPr lang="es-AR"/>
          </a:p>
        </p:txBody>
      </p:sp>
      <p:sp>
        <p:nvSpPr>
          <p:cNvPr id="4" name="4 Marcador de pie de página"/>
          <p:cNvSpPr>
            <a:spLocks noGrp="1"/>
          </p:cNvSpPr>
          <p:nvPr>
            <p:ph type="ftr" sz="quarter" idx="11"/>
          </p:nvPr>
        </p:nvSpPr>
        <p:spPr/>
        <p:txBody>
          <a:bodyPr/>
          <a:lstStyle>
            <a:lvl1pPr>
              <a:defRPr/>
            </a:lvl1pPr>
          </a:lstStyle>
          <a:p>
            <a:pPr>
              <a:defRPr/>
            </a:pPr>
            <a:endParaRPr lang="es-AR"/>
          </a:p>
        </p:txBody>
      </p:sp>
      <p:sp>
        <p:nvSpPr>
          <p:cNvPr id="5" name="5 Marcador de número de diapositiva"/>
          <p:cNvSpPr>
            <a:spLocks noGrp="1"/>
          </p:cNvSpPr>
          <p:nvPr>
            <p:ph type="sldNum" sz="quarter" idx="12"/>
          </p:nvPr>
        </p:nvSpPr>
        <p:spPr/>
        <p:txBody>
          <a:bodyPr/>
          <a:lstStyle>
            <a:lvl1pPr>
              <a:defRPr/>
            </a:lvl1pPr>
          </a:lstStyle>
          <a:p>
            <a:pPr>
              <a:defRPr/>
            </a:pPr>
            <a:fld id="{FBB4E198-E9CC-47D4-AD83-41F64B61EDA0}" type="slidenum">
              <a:rPr lang="es-AR"/>
              <a:pPr>
                <a:defRPr/>
              </a:pPr>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87656D0B-B9B7-4419-97A0-16382CADFB04}" type="datetimeFigureOut">
              <a:rPr lang="es-AR"/>
              <a:pPr>
                <a:defRPr/>
              </a:pPr>
              <a:t>28/08/2013</a:t>
            </a:fld>
            <a:endParaRPr lang="es-AR"/>
          </a:p>
        </p:txBody>
      </p:sp>
      <p:sp>
        <p:nvSpPr>
          <p:cNvPr id="3" name="4 Marcador de pie de página"/>
          <p:cNvSpPr>
            <a:spLocks noGrp="1"/>
          </p:cNvSpPr>
          <p:nvPr>
            <p:ph type="ftr" sz="quarter" idx="11"/>
          </p:nvPr>
        </p:nvSpPr>
        <p:spPr/>
        <p:txBody>
          <a:bodyPr/>
          <a:lstStyle>
            <a:lvl1pPr>
              <a:defRPr/>
            </a:lvl1pPr>
          </a:lstStyle>
          <a:p>
            <a:pPr>
              <a:defRPr/>
            </a:pPr>
            <a:endParaRPr lang="es-AR"/>
          </a:p>
        </p:txBody>
      </p:sp>
      <p:sp>
        <p:nvSpPr>
          <p:cNvPr id="4" name="5 Marcador de número de diapositiva"/>
          <p:cNvSpPr>
            <a:spLocks noGrp="1"/>
          </p:cNvSpPr>
          <p:nvPr>
            <p:ph type="sldNum" sz="quarter" idx="12"/>
          </p:nvPr>
        </p:nvSpPr>
        <p:spPr/>
        <p:txBody>
          <a:bodyPr/>
          <a:lstStyle>
            <a:lvl1pPr>
              <a:defRPr/>
            </a:lvl1pPr>
          </a:lstStyle>
          <a:p>
            <a:pPr>
              <a:defRPr/>
            </a:pPr>
            <a:fld id="{4FC6D830-215D-4BE7-94F3-01F9723C4CA5}" type="slidenum">
              <a:rPr lang="es-AR"/>
              <a:pPr>
                <a:defRPr/>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A0DC008F-8E06-4A59-A253-047F26D30A74}" type="datetimeFigureOut">
              <a:rPr lang="es-AR"/>
              <a:pPr>
                <a:defRPr/>
              </a:pPr>
              <a:t>28/08/2013</a:t>
            </a:fld>
            <a:endParaRPr lang="es-AR"/>
          </a:p>
        </p:txBody>
      </p:sp>
      <p:sp>
        <p:nvSpPr>
          <p:cNvPr id="6" name="4 Marcador de pie de página"/>
          <p:cNvSpPr>
            <a:spLocks noGrp="1"/>
          </p:cNvSpPr>
          <p:nvPr>
            <p:ph type="ftr" sz="quarter" idx="11"/>
          </p:nvPr>
        </p:nvSpPr>
        <p:spPr/>
        <p:txBody>
          <a:bodyPr/>
          <a:lstStyle>
            <a:lvl1pPr>
              <a:defRPr/>
            </a:lvl1pPr>
          </a:lstStyle>
          <a:p>
            <a:pPr>
              <a:defRPr/>
            </a:pPr>
            <a:endParaRPr lang="es-AR"/>
          </a:p>
        </p:txBody>
      </p:sp>
      <p:sp>
        <p:nvSpPr>
          <p:cNvPr id="7" name="5 Marcador de número de diapositiva"/>
          <p:cNvSpPr>
            <a:spLocks noGrp="1"/>
          </p:cNvSpPr>
          <p:nvPr>
            <p:ph type="sldNum" sz="quarter" idx="12"/>
          </p:nvPr>
        </p:nvSpPr>
        <p:spPr/>
        <p:txBody>
          <a:bodyPr/>
          <a:lstStyle>
            <a:lvl1pPr>
              <a:defRPr/>
            </a:lvl1pPr>
          </a:lstStyle>
          <a:p>
            <a:pPr>
              <a:defRPr/>
            </a:pPr>
            <a:fld id="{5417A56B-E6EA-44C4-BE6A-3A85CF7E1748}" type="slidenum">
              <a:rPr lang="es-AR"/>
              <a:pPr>
                <a:defRPr/>
              </a:pPr>
              <a:t>‹Nº›</a:t>
            </a:fld>
            <a:endParaRPr lang="es-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AR"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A2B5224C-2C63-41CA-B4A4-9D21C63FF72F}" type="datetimeFigureOut">
              <a:rPr lang="es-AR"/>
              <a:pPr>
                <a:defRPr/>
              </a:pPr>
              <a:t>28/08/2013</a:t>
            </a:fld>
            <a:endParaRPr lang="es-AR"/>
          </a:p>
        </p:txBody>
      </p:sp>
      <p:sp>
        <p:nvSpPr>
          <p:cNvPr id="6" name="4 Marcador de pie de página"/>
          <p:cNvSpPr>
            <a:spLocks noGrp="1"/>
          </p:cNvSpPr>
          <p:nvPr>
            <p:ph type="ftr" sz="quarter" idx="11"/>
          </p:nvPr>
        </p:nvSpPr>
        <p:spPr/>
        <p:txBody>
          <a:bodyPr/>
          <a:lstStyle>
            <a:lvl1pPr>
              <a:defRPr/>
            </a:lvl1pPr>
          </a:lstStyle>
          <a:p>
            <a:pPr>
              <a:defRPr/>
            </a:pPr>
            <a:endParaRPr lang="es-AR"/>
          </a:p>
        </p:txBody>
      </p:sp>
      <p:sp>
        <p:nvSpPr>
          <p:cNvPr id="7" name="5 Marcador de número de diapositiva"/>
          <p:cNvSpPr>
            <a:spLocks noGrp="1"/>
          </p:cNvSpPr>
          <p:nvPr>
            <p:ph type="sldNum" sz="quarter" idx="12"/>
          </p:nvPr>
        </p:nvSpPr>
        <p:spPr/>
        <p:txBody>
          <a:bodyPr/>
          <a:lstStyle>
            <a:lvl1pPr>
              <a:defRPr/>
            </a:lvl1pPr>
          </a:lstStyle>
          <a:p>
            <a:pPr>
              <a:defRPr/>
            </a:pPr>
            <a:fld id="{8FBACDF9-4788-43F7-868D-F938913D1D65}" type="slidenum">
              <a:rPr lang="es-AR"/>
              <a:pPr>
                <a:defRPr/>
              </a:pPr>
              <a:t>‹Nº›</a:t>
            </a:fld>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s-AR" smtClean="0"/>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smtClean="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D4C69275-7534-4F09-A813-AEED984FDB4B}" type="datetimeFigureOut">
              <a:rPr lang="es-AR"/>
              <a:pPr>
                <a:defRPr/>
              </a:pPr>
              <a:t>28/08/2013</a:t>
            </a:fld>
            <a:endParaRPr lang="es-A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s-A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9AD9822D-517C-454C-8C65-F0EB0FFDEB5A}" type="slidenum">
              <a:rPr lang="es-AR"/>
              <a:pPr>
                <a:defRPr/>
              </a:pPr>
              <a:t>‹Nº›</a:t>
            </a:fld>
            <a:endParaRPr lang="es-A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212255" y="188516"/>
            <a:ext cx="8699500" cy="454744"/>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s-AR" sz="1800" dirty="0"/>
          </a:p>
        </p:txBody>
      </p:sp>
      <p:pic>
        <p:nvPicPr>
          <p:cNvPr id="14340" name="Picture 51" descr="isologo Banco del Chubut"/>
          <p:cNvPicPr>
            <a:picLocks noChangeAspect="1" noChangeArrowheads="1"/>
          </p:cNvPicPr>
          <p:nvPr/>
        </p:nvPicPr>
        <p:blipFill>
          <a:blip r:embed="rId2"/>
          <a:srcRect/>
          <a:stretch>
            <a:fillRect/>
          </a:stretch>
        </p:blipFill>
        <p:spPr bwMode="auto">
          <a:xfrm>
            <a:off x="252413" y="68263"/>
            <a:ext cx="3340100" cy="696912"/>
          </a:xfrm>
          <a:prstGeom prst="rect">
            <a:avLst/>
          </a:prstGeom>
          <a:noFill/>
          <a:ln w="9525">
            <a:noFill/>
            <a:miter lim="800000"/>
            <a:headEnd/>
            <a:tailEnd/>
          </a:ln>
        </p:spPr>
      </p:pic>
      <p:grpSp>
        <p:nvGrpSpPr>
          <p:cNvPr id="14341" name="36 Rectángulo"/>
          <p:cNvGrpSpPr>
            <a:grpSpLocks/>
          </p:cNvGrpSpPr>
          <p:nvPr/>
        </p:nvGrpSpPr>
        <p:grpSpPr bwMode="auto">
          <a:xfrm>
            <a:off x="179388" y="620713"/>
            <a:ext cx="8785225" cy="182562"/>
            <a:chOff x="-38" y="261"/>
            <a:chExt cx="5833" cy="115"/>
          </a:xfrm>
        </p:grpSpPr>
        <p:pic>
          <p:nvPicPr>
            <p:cNvPr id="14345" name="36 Rectángulo"/>
            <p:cNvPicPr>
              <a:picLocks noChangeArrowheads="1"/>
            </p:cNvPicPr>
            <p:nvPr/>
          </p:nvPicPr>
          <p:blipFill>
            <a:blip r:embed="rId3"/>
            <a:srcRect/>
            <a:stretch>
              <a:fillRect/>
            </a:stretch>
          </p:blipFill>
          <p:spPr bwMode="auto">
            <a:xfrm>
              <a:off x="-38" y="261"/>
              <a:ext cx="5833" cy="115"/>
            </a:xfrm>
            <a:prstGeom prst="rect">
              <a:avLst/>
            </a:prstGeom>
            <a:noFill/>
            <a:ln w="9525">
              <a:noFill/>
              <a:miter lim="800000"/>
              <a:headEnd/>
              <a:tailEnd/>
            </a:ln>
          </p:spPr>
        </p:pic>
        <p:sp>
          <p:nvSpPr>
            <p:cNvPr id="14346" name="Text Box 10"/>
            <p:cNvSpPr txBox="1">
              <a:spLocks noChangeArrowheads="1"/>
            </p:cNvSpPr>
            <p:nvPr/>
          </p:nvSpPr>
          <p:spPr bwMode="auto">
            <a:xfrm rot="10800000">
              <a:off x="0" y="285"/>
              <a:ext cx="5760" cy="45"/>
            </a:xfrm>
            <a:prstGeom prst="rect">
              <a:avLst/>
            </a:prstGeom>
            <a:noFill/>
            <a:ln w="9525">
              <a:noFill/>
              <a:miter lim="800000"/>
              <a:headEnd/>
              <a:tailEnd/>
            </a:ln>
          </p:spPr>
          <p:txBody>
            <a:bodyPr rot="10800000" anchor="ctr"/>
            <a:lstStyle/>
            <a:p>
              <a:pPr algn="ctr"/>
              <a:endParaRPr lang="es-ES" sz="1800">
                <a:solidFill>
                  <a:srgbClr val="FFFFFF"/>
                </a:solidFill>
                <a:latin typeface="Calibri" pitchFamily="34" charset="0"/>
              </a:endParaRPr>
            </a:p>
          </p:txBody>
        </p:sp>
      </p:grpSp>
      <p:pic>
        <p:nvPicPr>
          <p:cNvPr id="14342" name="Picture 11" descr="imagesCAIVATFA"/>
          <p:cNvPicPr>
            <a:picLocks noChangeAspect="1" noChangeArrowheads="1"/>
          </p:cNvPicPr>
          <p:nvPr/>
        </p:nvPicPr>
        <p:blipFill>
          <a:blip r:embed="rId4"/>
          <a:srcRect/>
          <a:stretch>
            <a:fillRect/>
          </a:stretch>
        </p:blipFill>
        <p:spPr bwMode="auto">
          <a:xfrm>
            <a:off x="3563938" y="981075"/>
            <a:ext cx="5329237" cy="5256213"/>
          </a:xfrm>
          <a:prstGeom prst="rect">
            <a:avLst/>
          </a:prstGeom>
          <a:noFill/>
          <a:ln w="9525">
            <a:noFill/>
            <a:miter lim="800000"/>
            <a:headEnd/>
            <a:tailEnd/>
          </a:ln>
        </p:spPr>
      </p:pic>
      <p:pic>
        <p:nvPicPr>
          <p:cNvPr id="14343" name="Picture 10" descr="imagesCACKO7QI"/>
          <p:cNvPicPr>
            <a:picLocks noChangeAspect="1" noChangeArrowheads="1"/>
          </p:cNvPicPr>
          <p:nvPr/>
        </p:nvPicPr>
        <p:blipFill>
          <a:blip r:embed="rId5"/>
          <a:srcRect/>
          <a:stretch>
            <a:fillRect/>
          </a:stretch>
        </p:blipFill>
        <p:spPr bwMode="auto">
          <a:xfrm>
            <a:off x="684213" y="981075"/>
            <a:ext cx="4175125" cy="5280025"/>
          </a:xfrm>
          <a:prstGeom prst="rect">
            <a:avLst/>
          </a:prstGeom>
          <a:noFill/>
          <a:ln w="9525">
            <a:noFill/>
            <a:miter lim="800000"/>
            <a:headEnd/>
            <a:tailEnd/>
          </a:ln>
        </p:spPr>
      </p:pic>
      <p:sp>
        <p:nvSpPr>
          <p:cNvPr id="14344" name="Text Box 14"/>
          <p:cNvSpPr txBox="1">
            <a:spLocks noChangeArrowheads="1"/>
          </p:cNvSpPr>
          <p:nvPr/>
        </p:nvSpPr>
        <p:spPr bwMode="auto">
          <a:xfrm rot="-661683">
            <a:off x="2771775" y="1628775"/>
            <a:ext cx="5184775" cy="3836988"/>
          </a:xfrm>
          <a:prstGeom prst="rect">
            <a:avLst/>
          </a:prstGeom>
          <a:noFill/>
          <a:ln w="9525">
            <a:noFill/>
            <a:miter lim="800000"/>
            <a:headEnd/>
            <a:tailEnd/>
          </a:ln>
        </p:spPr>
        <p:txBody>
          <a:bodyPr>
            <a:spAutoFit/>
          </a:bodyPr>
          <a:lstStyle/>
          <a:p>
            <a:pPr>
              <a:spcBef>
                <a:spcPct val="50000"/>
              </a:spcBef>
            </a:pPr>
            <a:r>
              <a:rPr lang="es-ES" sz="2400">
                <a:solidFill>
                  <a:schemeClr val="bg1"/>
                </a:solidFill>
                <a:latin typeface="Arial Black" pitchFamily="34" charset="0"/>
              </a:rPr>
              <a:t>CONVENIO:</a:t>
            </a:r>
          </a:p>
          <a:p>
            <a:pPr>
              <a:spcBef>
                <a:spcPct val="50000"/>
              </a:spcBef>
            </a:pPr>
            <a:r>
              <a:rPr lang="es-ES" sz="2400">
                <a:solidFill>
                  <a:schemeClr val="bg1"/>
                </a:solidFill>
                <a:latin typeface="Arial Black" pitchFamily="34" charset="0"/>
              </a:rPr>
              <a:t>Banco del </a:t>
            </a:r>
            <a:r>
              <a:rPr lang="es-ES" sz="2800" b="1">
                <a:solidFill>
                  <a:schemeClr val="bg1"/>
                </a:solidFill>
                <a:latin typeface="Arial Black" pitchFamily="34" charset="0"/>
              </a:rPr>
              <a:t>Chubut</a:t>
            </a:r>
          </a:p>
          <a:p>
            <a:pPr>
              <a:spcBef>
                <a:spcPct val="50000"/>
              </a:spcBef>
            </a:pPr>
            <a:r>
              <a:rPr lang="es-ES" sz="2400">
                <a:solidFill>
                  <a:schemeClr val="bg1"/>
                </a:solidFill>
                <a:latin typeface="Arial Black" pitchFamily="34" charset="0"/>
              </a:rPr>
              <a:t>YPF SA Programa SUSTENTA</a:t>
            </a:r>
          </a:p>
          <a:p>
            <a:pPr>
              <a:spcBef>
                <a:spcPct val="50000"/>
              </a:spcBef>
            </a:pPr>
            <a:r>
              <a:rPr lang="es-ES" sz="2400">
                <a:solidFill>
                  <a:schemeClr val="bg1"/>
                </a:solidFill>
                <a:latin typeface="Arial Black" pitchFamily="34" charset="0"/>
              </a:rPr>
              <a:t>Cámara de Empresas Regionales de Servicios Petroleros CGSJ</a:t>
            </a:r>
          </a:p>
          <a:p>
            <a:pPr>
              <a:spcBef>
                <a:spcPct val="50000"/>
              </a:spcBef>
            </a:pPr>
            <a:r>
              <a:rPr lang="es-ES" sz="2400">
                <a:solidFill>
                  <a:schemeClr val="bg1"/>
                </a:solidFill>
                <a:latin typeface="Arial Black" pitchFamily="34" charset="0"/>
              </a:rPr>
              <a:t>Gobierno de la Provincia del Chubut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34 Rectángulo"/>
          <p:cNvSpPr/>
          <p:nvPr/>
        </p:nvSpPr>
        <p:spPr>
          <a:xfrm>
            <a:off x="355130" y="798116"/>
            <a:ext cx="8699500" cy="454744"/>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s-AR" sz="1800" dirty="0"/>
          </a:p>
        </p:txBody>
      </p:sp>
      <p:pic>
        <p:nvPicPr>
          <p:cNvPr id="23556" name="Picture 51" descr="isologo Banco del Chubut"/>
          <p:cNvPicPr>
            <a:picLocks noChangeAspect="1" noChangeArrowheads="1"/>
          </p:cNvPicPr>
          <p:nvPr/>
        </p:nvPicPr>
        <p:blipFill>
          <a:blip r:embed="rId2"/>
          <a:srcRect/>
          <a:stretch>
            <a:fillRect/>
          </a:stretch>
        </p:blipFill>
        <p:spPr bwMode="auto">
          <a:xfrm>
            <a:off x="431800" y="715963"/>
            <a:ext cx="3340100" cy="696912"/>
          </a:xfrm>
          <a:prstGeom prst="rect">
            <a:avLst/>
          </a:prstGeom>
          <a:noFill/>
          <a:ln w="9525">
            <a:noFill/>
            <a:miter lim="800000"/>
            <a:headEnd/>
            <a:tailEnd/>
          </a:ln>
        </p:spPr>
      </p:pic>
      <p:grpSp>
        <p:nvGrpSpPr>
          <p:cNvPr id="23557" name="36 Rectángulo"/>
          <p:cNvGrpSpPr>
            <a:grpSpLocks/>
          </p:cNvGrpSpPr>
          <p:nvPr/>
        </p:nvGrpSpPr>
        <p:grpSpPr bwMode="auto">
          <a:xfrm>
            <a:off x="358775" y="1268413"/>
            <a:ext cx="8785225" cy="182562"/>
            <a:chOff x="-38" y="261"/>
            <a:chExt cx="5833" cy="115"/>
          </a:xfrm>
        </p:grpSpPr>
        <p:pic>
          <p:nvPicPr>
            <p:cNvPr id="23560" name="36 Rectángulo"/>
            <p:cNvPicPr>
              <a:picLocks noChangeArrowheads="1"/>
            </p:cNvPicPr>
            <p:nvPr/>
          </p:nvPicPr>
          <p:blipFill>
            <a:blip r:embed="rId3"/>
            <a:srcRect/>
            <a:stretch>
              <a:fillRect/>
            </a:stretch>
          </p:blipFill>
          <p:spPr bwMode="auto">
            <a:xfrm>
              <a:off x="-38" y="261"/>
              <a:ext cx="5833" cy="115"/>
            </a:xfrm>
            <a:prstGeom prst="rect">
              <a:avLst/>
            </a:prstGeom>
            <a:noFill/>
            <a:ln w="9525">
              <a:noFill/>
              <a:miter lim="800000"/>
              <a:headEnd/>
              <a:tailEnd/>
            </a:ln>
          </p:spPr>
        </p:pic>
        <p:sp>
          <p:nvSpPr>
            <p:cNvPr id="23561" name="Text Box 11"/>
            <p:cNvSpPr txBox="1">
              <a:spLocks noChangeArrowheads="1"/>
            </p:cNvSpPr>
            <p:nvPr/>
          </p:nvSpPr>
          <p:spPr bwMode="auto">
            <a:xfrm rot="10800000">
              <a:off x="0" y="285"/>
              <a:ext cx="5760" cy="45"/>
            </a:xfrm>
            <a:prstGeom prst="rect">
              <a:avLst/>
            </a:prstGeom>
            <a:noFill/>
            <a:ln w="9525">
              <a:noFill/>
              <a:miter lim="800000"/>
              <a:headEnd/>
              <a:tailEnd/>
            </a:ln>
          </p:spPr>
          <p:txBody>
            <a:bodyPr rot="10800000" anchor="ctr"/>
            <a:lstStyle/>
            <a:p>
              <a:pPr algn="ctr"/>
              <a:endParaRPr lang="es-ES" sz="1800">
                <a:solidFill>
                  <a:srgbClr val="FFFFFF"/>
                </a:solidFill>
                <a:latin typeface="Calibri" pitchFamily="34" charset="0"/>
              </a:endParaRPr>
            </a:p>
          </p:txBody>
        </p:sp>
      </p:grpSp>
      <p:sp>
        <p:nvSpPr>
          <p:cNvPr id="22" name="21 Rectángulo"/>
          <p:cNvSpPr/>
          <p:nvPr/>
        </p:nvSpPr>
        <p:spPr>
          <a:xfrm>
            <a:off x="358775" y="1555750"/>
            <a:ext cx="8672513" cy="2921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AR" sz="1800" b="1">
                <a:solidFill>
                  <a:srgbClr val="FFFFFF"/>
                </a:solidFill>
              </a:rPr>
              <a:t>CONTINUIDAD POST Com A-5449 BCRA – CONVENIO SUSTENTA</a:t>
            </a:r>
          </a:p>
        </p:txBody>
      </p:sp>
      <p:sp>
        <p:nvSpPr>
          <p:cNvPr id="23559" name="Text Box 13"/>
          <p:cNvSpPr txBox="1">
            <a:spLocks noChangeArrowheads="1"/>
          </p:cNvSpPr>
          <p:nvPr/>
        </p:nvSpPr>
        <p:spPr bwMode="auto">
          <a:xfrm>
            <a:off x="503238" y="2132013"/>
            <a:ext cx="8424862" cy="3416300"/>
          </a:xfrm>
          <a:prstGeom prst="rect">
            <a:avLst/>
          </a:prstGeom>
          <a:noFill/>
          <a:ln w="9525">
            <a:noFill/>
            <a:miter lim="800000"/>
            <a:headEnd/>
            <a:tailEnd/>
          </a:ln>
        </p:spPr>
        <p:txBody>
          <a:bodyPr>
            <a:spAutoFit/>
          </a:bodyPr>
          <a:lstStyle/>
          <a:p>
            <a:pPr algn="just"/>
            <a:r>
              <a:rPr lang="es-ES" sz="2400"/>
              <a:t>Con posterioridad al 31/12/2013 y en caso de discontinuar el BCRA direccionando el crédito para el financiamiento productivo, el Banco del Chubut SA ha ofrecido continuar con la tasa BADLAR Bancos Privados + 400 puntos básicos, dentro del cupo de cartera asignado.</a:t>
            </a:r>
          </a:p>
          <a:p>
            <a:pPr algn="just"/>
            <a:r>
              <a:rPr lang="es-ES" sz="2400"/>
              <a:t>Este es un beneficio exclusivo para las empresas enmarcadas en el presente convenio SUSTENTA.</a:t>
            </a:r>
          </a:p>
          <a:p>
            <a:pPr algn="just"/>
            <a:r>
              <a:rPr lang="es-ES" sz="2400"/>
              <a:t>Esto representa igualmente una tasa muy competitiva y por debajo de las tasas habituales que ofrece el mercado.</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34 Rectángulo"/>
          <p:cNvSpPr/>
          <p:nvPr/>
        </p:nvSpPr>
        <p:spPr>
          <a:xfrm>
            <a:off x="355130" y="653654"/>
            <a:ext cx="8699500" cy="454743"/>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s-AR" sz="1800" dirty="0"/>
          </a:p>
        </p:txBody>
      </p:sp>
      <p:pic>
        <p:nvPicPr>
          <p:cNvPr id="24580" name="Picture 51" descr="isologo Banco del Chubut"/>
          <p:cNvPicPr>
            <a:picLocks noChangeAspect="1" noChangeArrowheads="1"/>
          </p:cNvPicPr>
          <p:nvPr/>
        </p:nvPicPr>
        <p:blipFill>
          <a:blip r:embed="rId2"/>
          <a:srcRect/>
          <a:stretch>
            <a:fillRect/>
          </a:stretch>
        </p:blipFill>
        <p:spPr bwMode="auto">
          <a:xfrm>
            <a:off x="431800" y="571500"/>
            <a:ext cx="3340100" cy="696913"/>
          </a:xfrm>
          <a:prstGeom prst="rect">
            <a:avLst/>
          </a:prstGeom>
          <a:noFill/>
          <a:ln w="9525">
            <a:noFill/>
            <a:miter lim="800000"/>
            <a:headEnd/>
            <a:tailEnd/>
          </a:ln>
        </p:spPr>
      </p:pic>
      <p:grpSp>
        <p:nvGrpSpPr>
          <p:cNvPr id="24581" name="36 Rectángulo"/>
          <p:cNvGrpSpPr>
            <a:grpSpLocks/>
          </p:cNvGrpSpPr>
          <p:nvPr/>
        </p:nvGrpSpPr>
        <p:grpSpPr bwMode="auto">
          <a:xfrm>
            <a:off x="358775" y="1123950"/>
            <a:ext cx="8785225" cy="182563"/>
            <a:chOff x="-38" y="261"/>
            <a:chExt cx="5833" cy="115"/>
          </a:xfrm>
        </p:grpSpPr>
        <p:pic>
          <p:nvPicPr>
            <p:cNvPr id="24584" name="36 Rectángulo"/>
            <p:cNvPicPr>
              <a:picLocks noChangeArrowheads="1"/>
            </p:cNvPicPr>
            <p:nvPr/>
          </p:nvPicPr>
          <p:blipFill>
            <a:blip r:embed="rId3"/>
            <a:srcRect/>
            <a:stretch>
              <a:fillRect/>
            </a:stretch>
          </p:blipFill>
          <p:spPr bwMode="auto">
            <a:xfrm>
              <a:off x="-38" y="261"/>
              <a:ext cx="5833" cy="115"/>
            </a:xfrm>
            <a:prstGeom prst="rect">
              <a:avLst/>
            </a:prstGeom>
            <a:noFill/>
            <a:ln w="9525">
              <a:noFill/>
              <a:miter lim="800000"/>
              <a:headEnd/>
              <a:tailEnd/>
            </a:ln>
          </p:spPr>
        </p:pic>
        <p:sp>
          <p:nvSpPr>
            <p:cNvPr id="24585" name="Text Box 10"/>
            <p:cNvSpPr txBox="1">
              <a:spLocks noChangeArrowheads="1"/>
            </p:cNvSpPr>
            <p:nvPr/>
          </p:nvSpPr>
          <p:spPr bwMode="auto">
            <a:xfrm rot="10800000">
              <a:off x="0" y="285"/>
              <a:ext cx="5760" cy="45"/>
            </a:xfrm>
            <a:prstGeom prst="rect">
              <a:avLst/>
            </a:prstGeom>
            <a:noFill/>
            <a:ln w="9525">
              <a:noFill/>
              <a:miter lim="800000"/>
              <a:headEnd/>
              <a:tailEnd/>
            </a:ln>
          </p:spPr>
          <p:txBody>
            <a:bodyPr rot="10800000" anchor="ctr"/>
            <a:lstStyle/>
            <a:p>
              <a:pPr algn="ctr"/>
              <a:endParaRPr lang="es-ES" sz="1800">
                <a:solidFill>
                  <a:srgbClr val="FFFFFF"/>
                </a:solidFill>
                <a:latin typeface="Calibri" pitchFamily="34" charset="0"/>
              </a:endParaRPr>
            </a:p>
          </p:txBody>
        </p:sp>
      </p:grpSp>
      <p:sp>
        <p:nvSpPr>
          <p:cNvPr id="22" name="21 Rectángulo"/>
          <p:cNvSpPr/>
          <p:nvPr/>
        </p:nvSpPr>
        <p:spPr>
          <a:xfrm>
            <a:off x="358775" y="1411288"/>
            <a:ext cx="8672513" cy="2921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AR" sz="1800" b="1">
                <a:solidFill>
                  <a:srgbClr val="FFFFFF"/>
                </a:solidFill>
              </a:rPr>
              <a:t>CESION DE FACTURAS CONFORMADAS POR Y.P.F.  SA</a:t>
            </a:r>
          </a:p>
        </p:txBody>
      </p:sp>
      <p:sp>
        <p:nvSpPr>
          <p:cNvPr id="24583" name="Text Box 12"/>
          <p:cNvSpPr txBox="1">
            <a:spLocks noChangeArrowheads="1"/>
          </p:cNvSpPr>
          <p:nvPr/>
        </p:nvSpPr>
        <p:spPr bwMode="auto">
          <a:xfrm>
            <a:off x="503238" y="1987550"/>
            <a:ext cx="8424862" cy="2308225"/>
          </a:xfrm>
          <a:prstGeom prst="rect">
            <a:avLst/>
          </a:prstGeom>
          <a:noFill/>
          <a:ln w="9525">
            <a:noFill/>
            <a:miter lim="800000"/>
            <a:headEnd/>
            <a:tailEnd/>
          </a:ln>
        </p:spPr>
        <p:txBody>
          <a:bodyPr>
            <a:spAutoFit/>
          </a:bodyPr>
          <a:lstStyle/>
          <a:p>
            <a:pPr algn="just"/>
            <a:r>
              <a:rPr lang="es-ES" sz="2400"/>
              <a:t>El Banco del Chubut SA posee líneas de crédito habilitadas para el descuento de facturas.</a:t>
            </a:r>
          </a:p>
          <a:p>
            <a:pPr algn="just"/>
            <a:endParaRPr lang="es-ES" sz="2400"/>
          </a:p>
          <a:p>
            <a:pPr algn="just"/>
            <a:r>
              <a:rPr lang="es-ES" sz="2400"/>
              <a:t>Están disponibles exclusivamente para proveedores de YPF SA, los que primeramente deben vincularse crediticiamente con nuestra Entidad. TNA 19,95%.</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34 Rectángulo"/>
          <p:cNvSpPr/>
          <p:nvPr/>
        </p:nvSpPr>
        <p:spPr>
          <a:xfrm>
            <a:off x="355130" y="582216"/>
            <a:ext cx="8699500" cy="454744"/>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s-AR" sz="1800" dirty="0"/>
          </a:p>
        </p:txBody>
      </p:sp>
      <p:pic>
        <p:nvPicPr>
          <p:cNvPr id="25604" name="Picture 51" descr="isologo Banco del Chubut"/>
          <p:cNvPicPr>
            <a:picLocks noChangeAspect="1" noChangeArrowheads="1"/>
          </p:cNvPicPr>
          <p:nvPr/>
        </p:nvPicPr>
        <p:blipFill>
          <a:blip r:embed="rId2"/>
          <a:srcRect/>
          <a:stretch>
            <a:fillRect/>
          </a:stretch>
        </p:blipFill>
        <p:spPr bwMode="auto">
          <a:xfrm>
            <a:off x="431800" y="500063"/>
            <a:ext cx="3340100" cy="696912"/>
          </a:xfrm>
          <a:prstGeom prst="rect">
            <a:avLst/>
          </a:prstGeom>
          <a:noFill/>
          <a:ln w="9525">
            <a:noFill/>
            <a:miter lim="800000"/>
            <a:headEnd/>
            <a:tailEnd/>
          </a:ln>
        </p:spPr>
      </p:pic>
      <p:grpSp>
        <p:nvGrpSpPr>
          <p:cNvPr id="25605" name="36 Rectángulo"/>
          <p:cNvGrpSpPr>
            <a:grpSpLocks/>
          </p:cNvGrpSpPr>
          <p:nvPr/>
        </p:nvGrpSpPr>
        <p:grpSpPr bwMode="auto">
          <a:xfrm>
            <a:off x="358775" y="1052513"/>
            <a:ext cx="8785225" cy="182562"/>
            <a:chOff x="-38" y="261"/>
            <a:chExt cx="5833" cy="115"/>
          </a:xfrm>
        </p:grpSpPr>
        <p:pic>
          <p:nvPicPr>
            <p:cNvPr id="25608" name="36 Rectángulo"/>
            <p:cNvPicPr>
              <a:picLocks noChangeArrowheads="1"/>
            </p:cNvPicPr>
            <p:nvPr/>
          </p:nvPicPr>
          <p:blipFill>
            <a:blip r:embed="rId3"/>
            <a:srcRect/>
            <a:stretch>
              <a:fillRect/>
            </a:stretch>
          </p:blipFill>
          <p:spPr bwMode="auto">
            <a:xfrm>
              <a:off x="-38" y="261"/>
              <a:ext cx="5833" cy="115"/>
            </a:xfrm>
            <a:prstGeom prst="rect">
              <a:avLst/>
            </a:prstGeom>
            <a:noFill/>
            <a:ln w="9525">
              <a:noFill/>
              <a:miter lim="800000"/>
              <a:headEnd/>
              <a:tailEnd/>
            </a:ln>
          </p:spPr>
        </p:pic>
        <p:sp>
          <p:nvSpPr>
            <p:cNvPr id="25609" name="Text Box 10"/>
            <p:cNvSpPr txBox="1">
              <a:spLocks noChangeArrowheads="1"/>
            </p:cNvSpPr>
            <p:nvPr/>
          </p:nvSpPr>
          <p:spPr bwMode="auto">
            <a:xfrm rot="10800000">
              <a:off x="0" y="285"/>
              <a:ext cx="5760" cy="45"/>
            </a:xfrm>
            <a:prstGeom prst="rect">
              <a:avLst/>
            </a:prstGeom>
            <a:noFill/>
            <a:ln w="9525">
              <a:noFill/>
              <a:miter lim="800000"/>
              <a:headEnd/>
              <a:tailEnd/>
            </a:ln>
          </p:spPr>
          <p:txBody>
            <a:bodyPr rot="10800000" anchor="ctr"/>
            <a:lstStyle/>
            <a:p>
              <a:pPr algn="ctr"/>
              <a:endParaRPr lang="es-ES" sz="1800">
                <a:solidFill>
                  <a:srgbClr val="FFFFFF"/>
                </a:solidFill>
                <a:latin typeface="Calibri" pitchFamily="34" charset="0"/>
              </a:endParaRPr>
            </a:p>
          </p:txBody>
        </p:sp>
      </p:grpSp>
      <p:sp>
        <p:nvSpPr>
          <p:cNvPr id="22" name="21 Rectángulo"/>
          <p:cNvSpPr/>
          <p:nvPr/>
        </p:nvSpPr>
        <p:spPr>
          <a:xfrm>
            <a:off x="358775" y="1339850"/>
            <a:ext cx="8672513" cy="2921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AR" sz="1800" b="1">
                <a:solidFill>
                  <a:srgbClr val="FFFFFF"/>
                </a:solidFill>
              </a:rPr>
              <a:t>CESION DE FLUJO DE FONDOS EMERGENTES DE CONTRATOS CON YPF SA</a:t>
            </a:r>
          </a:p>
        </p:txBody>
      </p:sp>
      <p:sp>
        <p:nvSpPr>
          <p:cNvPr id="25607" name="Text Box 12"/>
          <p:cNvSpPr txBox="1">
            <a:spLocks noChangeArrowheads="1"/>
          </p:cNvSpPr>
          <p:nvPr/>
        </p:nvSpPr>
        <p:spPr bwMode="auto">
          <a:xfrm>
            <a:off x="503238" y="1916113"/>
            <a:ext cx="8424862" cy="4154487"/>
          </a:xfrm>
          <a:prstGeom prst="rect">
            <a:avLst/>
          </a:prstGeom>
          <a:noFill/>
          <a:ln w="9525">
            <a:noFill/>
            <a:miter lim="800000"/>
            <a:headEnd/>
            <a:tailEnd/>
          </a:ln>
        </p:spPr>
        <p:txBody>
          <a:bodyPr>
            <a:spAutoFit/>
          </a:bodyPr>
          <a:lstStyle/>
          <a:p>
            <a:pPr algn="just"/>
            <a:r>
              <a:rPr lang="es-ES" sz="2400"/>
              <a:t>El Banco del Chubut SA aceptará como garantía de eventuales operaciones de clientes proveedores de YPF SA, que califiquen a crédito pero </a:t>
            </a:r>
            <a:r>
              <a:rPr lang="es-ES" sz="2400" b="1" u="sng"/>
              <a:t>no cuenten con disponibilidad de garantías propias</a:t>
            </a:r>
            <a:r>
              <a:rPr lang="es-ES" sz="2400"/>
              <a:t>, los flujos de fondos emergentes de los contratos de obras y/o servicios suscriptos con YPF SA.  </a:t>
            </a:r>
          </a:p>
          <a:p>
            <a:pPr algn="just"/>
            <a:endParaRPr lang="es-ES" sz="2400"/>
          </a:p>
          <a:p>
            <a:pPr algn="just"/>
            <a:r>
              <a:rPr lang="es-ES" sz="2400"/>
              <a:t>En esta operatoria el programa SUSTENTA será de importancia relevante para lograr la autorización de las cesiones que se presenten.  Dependiendo de la magnitud de los montos de préstamos solicitados, quedarán sujetos a consideración previa del Directorio del Banco del Chubut SA.</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34 Rectángulo"/>
          <p:cNvSpPr/>
          <p:nvPr/>
        </p:nvSpPr>
        <p:spPr>
          <a:xfrm>
            <a:off x="355130" y="437754"/>
            <a:ext cx="8699500" cy="454743"/>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s-AR" sz="1800" dirty="0"/>
          </a:p>
        </p:txBody>
      </p:sp>
      <p:pic>
        <p:nvPicPr>
          <p:cNvPr id="26628" name="Picture 51" descr="isologo Banco del Chubut"/>
          <p:cNvPicPr>
            <a:picLocks noChangeAspect="1" noChangeArrowheads="1"/>
          </p:cNvPicPr>
          <p:nvPr/>
        </p:nvPicPr>
        <p:blipFill>
          <a:blip r:embed="rId2"/>
          <a:srcRect/>
          <a:stretch>
            <a:fillRect/>
          </a:stretch>
        </p:blipFill>
        <p:spPr bwMode="auto">
          <a:xfrm>
            <a:off x="431800" y="355600"/>
            <a:ext cx="3340100" cy="696913"/>
          </a:xfrm>
          <a:prstGeom prst="rect">
            <a:avLst/>
          </a:prstGeom>
          <a:noFill/>
          <a:ln w="9525">
            <a:noFill/>
            <a:miter lim="800000"/>
            <a:headEnd/>
            <a:tailEnd/>
          </a:ln>
        </p:spPr>
      </p:pic>
      <p:grpSp>
        <p:nvGrpSpPr>
          <p:cNvPr id="26629" name="36 Rectángulo"/>
          <p:cNvGrpSpPr>
            <a:grpSpLocks/>
          </p:cNvGrpSpPr>
          <p:nvPr/>
        </p:nvGrpSpPr>
        <p:grpSpPr bwMode="auto">
          <a:xfrm>
            <a:off x="358775" y="908050"/>
            <a:ext cx="8785225" cy="182563"/>
            <a:chOff x="-38" y="261"/>
            <a:chExt cx="5833" cy="115"/>
          </a:xfrm>
        </p:grpSpPr>
        <p:pic>
          <p:nvPicPr>
            <p:cNvPr id="26632" name="36 Rectángulo"/>
            <p:cNvPicPr>
              <a:picLocks noChangeArrowheads="1"/>
            </p:cNvPicPr>
            <p:nvPr/>
          </p:nvPicPr>
          <p:blipFill>
            <a:blip r:embed="rId3"/>
            <a:srcRect/>
            <a:stretch>
              <a:fillRect/>
            </a:stretch>
          </p:blipFill>
          <p:spPr bwMode="auto">
            <a:xfrm>
              <a:off x="-38" y="261"/>
              <a:ext cx="5833" cy="115"/>
            </a:xfrm>
            <a:prstGeom prst="rect">
              <a:avLst/>
            </a:prstGeom>
            <a:noFill/>
            <a:ln w="9525">
              <a:noFill/>
              <a:miter lim="800000"/>
              <a:headEnd/>
              <a:tailEnd/>
            </a:ln>
          </p:spPr>
        </p:pic>
        <p:sp>
          <p:nvSpPr>
            <p:cNvPr id="26633" name="Text Box 10"/>
            <p:cNvSpPr txBox="1">
              <a:spLocks noChangeArrowheads="1"/>
            </p:cNvSpPr>
            <p:nvPr/>
          </p:nvSpPr>
          <p:spPr bwMode="auto">
            <a:xfrm rot="10800000">
              <a:off x="0" y="285"/>
              <a:ext cx="5760" cy="45"/>
            </a:xfrm>
            <a:prstGeom prst="rect">
              <a:avLst/>
            </a:prstGeom>
            <a:noFill/>
            <a:ln w="9525">
              <a:noFill/>
              <a:miter lim="800000"/>
              <a:headEnd/>
              <a:tailEnd/>
            </a:ln>
          </p:spPr>
          <p:txBody>
            <a:bodyPr rot="10800000" anchor="ctr"/>
            <a:lstStyle/>
            <a:p>
              <a:pPr algn="ctr"/>
              <a:endParaRPr lang="es-ES" sz="1800">
                <a:solidFill>
                  <a:srgbClr val="FFFFFF"/>
                </a:solidFill>
                <a:latin typeface="Calibri" pitchFamily="34" charset="0"/>
              </a:endParaRPr>
            </a:p>
          </p:txBody>
        </p:sp>
      </p:grpSp>
      <p:sp>
        <p:nvSpPr>
          <p:cNvPr id="22" name="21 Rectángulo"/>
          <p:cNvSpPr/>
          <p:nvPr/>
        </p:nvSpPr>
        <p:spPr>
          <a:xfrm>
            <a:off x="358775" y="1195388"/>
            <a:ext cx="8672513" cy="2921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AR" sz="1800" b="1">
                <a:solidFill>
                  <a:srgbClr val="FFFFFF"/>
                </a:solidFill>
              </a:rPr>
              <a:t>OTRAS OPERACIONES HABITUALES</a:t>
            </a:r>
          </a:p>
        </p:txBody>
      </p:sp>
      <p:sp>
        <p:nvSpPr>
          <p:cNvPr id="26631" name="Text Box 12"/>
          <p:cNvSpPr txBox="1">
            <a:spLocks noChangeArrowheads="1"/>
          </p:cNvSpPr>
          <p:nvPr/>
        </p:nvSpPr>
        <p:spPr bwMode="auto">
          <a:xfrm>
            <a:off x="503238" y="1771650"/>
            <a:ext cx="8424862" cy="1200150"/>
          </a:xfrm>
          <a:prstGeom prst="rect">
            <a:avLst/>
          </a:prstGeom>
          <a:noFill/>
          <a:ln w="9525">
            <a:noFill/>
            <a:miter lim="800000"/>
            <a:headEnd/>
            <a:tailEnd/>
          </a:ln>
        </p:spPr>
        <p:txBody>
          <a:bodyPr>
            <a:spAutoFit/>
          </a:bodyPr>
          <a:lstStyle/>
          <a:p>
            <a:pPr algn="just"/>
            <a:r>
              <a:rPr lang="es-ES" sz="2400"/>
              <a:t>Sumado a este importante esfuerzo de comercialización en apoyo del sector productivo provincial, se continúa con las líneas de crédito que ya se encuentran activas.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34 Rectángulo"/>
          <p:cNvSpPr/>
          <p:nvPr/>
        </p:nvSpPr>
        <p:spPr>
          <a:xfrm>
            <a:off x="-744" y="-27384"/>
            <a:ext cx="9144744" cy="454744"/>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s-AR" sz="1800" dirty="0"/>
          </a:p>
        </p:txBody>
      </p:sp>
      <p:pic>
        <p:nvPicPr>
          <p:cNvPr id="27652" name="Picture 51" descr="isologo Banco del Chubut"/>
          <p:cNvPicPr>
            <a:picLocks noChangeAspect="1" noChangeArrowheads="1"/>
          </p:cNvPicPr>
          <p:nvPr/>
        </p:nvPicPr>
        <p:blipFill>
          <a:blip r:embed="rId3"/>
          <a:srcRect/>
          <a:stretch>
            <a:fillRect/>
          </a:stretch>
        </p:blipFill>
        <p:spPr bwMode="auto">
          <a:xfrm>
            <a:off x="36513" y="-147638"/>
            <a:ext cx="3340100" cy="696913"/>
          </a:xfrm>
          <a:prstGeom prst="rect">
            <a:avLst/>
          </a:prstGeom>
          <a:noFill/>
          <a:ln w="9525">
            <a:noFill/>
            <a:miter lim="800000"/>
            <a:headEnd/>
            <a:tailEnd/>
          </a:ln>
        </p:spPr>
      </p:pic>
      <p:sp>
        <p:nvSpPr>
          <p:cNvPr id="37" name="36 Rectángulo"/>
          <p:cNvSpPr/>
          <p:nvPr/>
        </p:nvSpPr>
        <p:spPr>
          <a:xfrm flipV="1">
            <a:off x="0" y="452122"/>
            <a:ext cx="9144000" cy="7200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fontAlgn="auto">
              <a:spcBef>
                <a:spcPts val="0"/>
              </a:spcBef>
              <a:spcAft>
                <a:spcPts val="0"/>
              </a:spcAft>
              <a:defRPr/>
            </a:pPr>
            <a:endParaRPr lang="es-AR" sz="1800" dirty="0"/>
          </a:p>
        </p:txBody>
      </p:sp>
      <p:sp>
        <p:nvSpPr>
          <p:cNvPr id="27656" name="8 Rectángulo redondeado"/>
          <p:cNvSpPr>
            <a:spLocks noChangeArrowheads="1"/>
          </p:cNvSpPr>
          <p:nvPr/>
        </p:nvSpPr>
        <p:spPr bwMode="auto">
          <a:xfrm>
            <a:off x="3348038" y="1412875"/>
            <a:ext cx="1252537" cy="506413"/>
          </a:xfrm>
          <a:prstGeom prst="roundRect">
            <a:avLst>
              <a:gd name="adj" fmla="val 16667"/>
            </a:avLst>
          </a:prstGeom>
          <a:solidFill>
            <a:srgbClr val="4FB8C3"/>
          </a:solidFill>
          <a:ln w="25400" algn="ctr">
            <a:solidFill>
              <a:srgbClr val="4FB8C3"/>
            </a:solidFill>
            <a:round/>
            <a:headEnd/>
            <a:tailEnd/>
          </a:ln>
        </p:spPr>
        <p:txBody>
          <a:bodyPr anchor="ctr"/>
          <a:lstStyle/>
          <a:p>
            <a:pPr algn="ctr"/>
            <a:r>
              <a:rPr lang="es-AR"/>
              <a:t>Destino</a:t>
            </a:r>
          </a:p>
        </p:txBody>
      </p:sp>
      <p:sp>
        <p:nvSpPr>
          <p:cNvPr id="27657" name="9 Rectángulo redondeado"/>
          <p:cNvSpPr>
            <a:spLocks noChangeArrowheads="1"/>
          </p:cNvSpPr>
          <p:nvPr/>
        </p:nvSpPr>
        <p:spPr bwMode="auto">
          <a:xfrm>
            <a:off x="6084888" y="1412875"/>
            <a:ext cx="1223962" cy="544513"/>
          </a:xfrm>
          <a:prstGeom prst="roundRect">
            <a:avLst>
              <a:gd name="adj" fmla="val 16667"/>
            </a:avLst>
          </a:prstGeom>
          <a:solidFill>
            <a:srgbClr val="4FB8C3"/>
          </a:solidFill>
          <a:ln w="25400" algn="ctr">
            <a:solidFill>
              <a:srgbClr val="4FB8C3"/>
            </a:solidFill>
            <a:round/>
            <a:headEnd/>
            <a:tailEnd/>
          </a:ln>
        </p:spPr>
        <p:txBody>
          <a:bodyPr anchor="ctr"/>
          <a:lstStyle/>
          <a:p>
            <a:pPr algn="ctr"/>
            <a:r>
              <a:rPr lang="es-AR"/>
              <a:t>Plazo</a:t>
            </a:r>
          </a:p>
        </p:txBody>
      </p:sp>
      <p:sp>
        <p:nvSpPr>
          <p:cNvPr id="13" name="12 Rectángulo"/>
          <p:cNvSpPr/>
          <p:nvPr/>
        </p:nvSpPr>
        <p:spPr>
          <a:xfrm>
            <a:off x="3348038" y="2205038"/>
            <a:ext cx="1231900" cy="12954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ES" sz="1400" dirty="0">
                <a:solidFill>
                  <a:schemeClr val="tx1"/>
                </a:solidFill>
                <a:latin typeface="Arial" pitchFamily="34" charset="0"/>
                <a:cs typeface="Arial" pitchFamily="34" charset="0"/>
              </a:rPr>
              <a:t>Evolución Comercial y Capital de Trabajo</a:t>
            </a:r>
            <a:endParaRPr lang="es-AR" sz="1400" dirty="0">
              <a:solidFill>
                <a:schemeClr val="tx1"/>
              </a:solidFill>
              <a:latin typeface="Arial" pitchFamily="34" charset="0"/>
              <a:cs typeface="Arial" pitchFamily="34" charset="0"/>
            </a:endParaRPr>
          </a:p>
        </p:txBody>
      </p:sp>
      <p:sp>
        <p:nvSpPr>
          <p:cNvPr id="22" name="21 Rectángulo"/>
          <p:cNvSpPr/>
          <p:nvPr/>
        </p:nvSpPr>
        <p:spPr>
          <a:xfrm>
            <a:off x="250825" y="692150"/>
            <a:ext cx="8672513" cy="2921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ES" b="1">
                <a:solidFill>
                  <a:srgbClr val="FFFFFF"/>
                </a:solidFill>
                <a:latin typeface="Baskerville Old Face" pitchFamily="18" charset="0"/>
              </a:rPr>
              <a:t>LINEAS DE CREDITO HABITUALES</a:t>
            </a:r>
            <a:r>
              <a:rPr lang="es-ES" sz="1800" b="1">
                <a:solidFill>
                  <a:srgbClr val="FFFFFF"/>
                </a:solidFill>
              </a:rPr>
              <a:t> </a:t>
            </a:r>
            <a:endParaRPr lang="es-AR" sz="1800" b="1">
              <a:solidFill>
                <a:srgbClr val="FFFFFF"/>
              </a:solidFill>
              <a:latin typeface="Baskerville Old Face" pitchFamily="18" charset="0"/>
            </a:endParaRPr>
          </a:p>
        </p:txBody>
      </p:sp>
      <p:sp>
        <p:nvSpPr>
          <p:cNvPr id="23" name="22 Rectángulo redondeado"/>
          <p:cNvSpPr/>
          <p:nvPr/>
        </p:nvSpPr>
        <p:spPr>
          <a:xfrm>
            <a:off x="7521732" y="1369630"/>
            <a:ext cx="1210651" cy="603811"/>
          </a:xfrm>
          <a:prstGeom prst="round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anchor="ctr"/>
          <a:lstStyle/>
          <a:p>
            <a:pPr algn="ctr">
              <a:defRPr/>
            </a:pPr>
            <a:r>
              <a:rPr lang="es-AR">
                <a:solidFill>
                  <a:schemeClr val="tx1"/>
                </a:solidFill>
                <a:latin typeface="Baskerville Old Face" pitchFamily="18" charset="0"/>
              </a:rPr>
              <a:t>Tasa </a:t>
            </a:r>
          </a:p>
        </p:txBody>
      </p:sp>
      <p:sp>
        <p:nvSpPr>
          <p:cNvPr id="27663" name="8 Rectángulo redondeado"/>
          <p:cNvSpPr>
            <a:spLocks noChangeArrowheads="1"/>
          </p:cNvSpPr>
          <p:nvPr/>
        </p:nvSpPr>
        <p:spPr bwMode="auto">
          <a:xfrm>
            <a:off x="395288" y="1412875"/>
            <a:ext cx="1296987" cy="506413"/>
          </a:xfrm>
          <a:prstGeom prst="roundRect">
            <a:avLst>
              <a:gd name="adj" fmla="val 16667"/>
            </a:avLst>
          </a:prstGeom>
          <a:solidFill>
            <a:srgbClr val="4FB8C3"/>
          </a:solidFill>
          <a:ln w="25400" algn="ctr">
            <a:solidFill>
              <a:srgbClr val="4FB8C3"/>
            </a:solidFill>
            <a:round/>
            <a:headEnd/>
            <a:tailEnd/>
          </a:ln>
        </p:spPr>
        <p:txBody>
          <a:bodyPr anchor="ctr"/>
          <a:lstStyle/>
          <a:p>
            <a:pPr algn="ctr"/>
            <a:r>
              <a:rPr lang="es-AR"/>
              <a:t>Descripción</a:t>
            </a:r>
          </a:p>
        </p:txBody>
      </p:sp>
      <p:sp>
        <p:nvSpPr>
          <p:cNvPr id="27664" name="8 Rectángulo redondeado"/>
          <p:cNvSpPr>
            <a:spLocks noChangeArrowheads="1"/>
          </p:cNvSpPr>
          <p:nvPr/>
        </p:nvSpPr>
        <p:spPr bwMode="auto">
          <a:xfrm>
            <a:off x="1835150" y="1412875"/>
            <a:ext cx="1368425" cy="506413"/>
          </a:xfrm>
          <a:prstGeom prst="roundRect">
            <a:avLst>
              <a:gd name="adj" fmla="val 16667"/>
            </a:avLst>
          </a:prstGeom>
          <a:solidFill>
            <a:srgbClr val="4FB8C3"/>
          </a:solidFill>
          <a:ln w="25400" algn="ctr">
            <a:solidFill>
              <a:srgbClr val="4FB8C3"/>
            </a:solidFill>
            <a:round/>
            <a:headEnd/>
            <a:tailEnd/>
          </a:ln>
        </p:spPr>
        <p:txBody>
          <a:bodyPr anchor="ctr"/>
          <a:lstStyle/>
          <a:p>
            <a:pPr algn="ctr"/>
            <a:r>
              <a:rPr lang="es-AR"/>
              <a:t>Beneficiarios</a:t>
            </a:r>
          </a:p>
        </p:txBody>
      </p:sp>
      <p:sp>
        <p:nvSpPr>
          <p:cNvPr id="4" name="12 Rectángulo"/>
          <p:cNvSpPr/>
          <p:nvPr/>
        </p:nvSpPr>
        <p:spPr>
          <a:xfrm>
            <a:off x="1835150" y="2205038"/>
            <a:ext cx="1368425" cy="12954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sz="1400" dirty="0">
                <a:solidFill>
                  <a:srgbClr val="000000"/>
                </a:solidFill>
                <a:latin typeface="Arial" pitchFamily="34" charset="0"/>
                <a:cs typeface="Arial" pitchFamily="34" charset="0"/>
              </a:rPr>
              <a:t>Personas Físicas y/o Empresas</a:t>
            </a:r>
          </a:p>
        </p:txBody>
      </p:sp>
      <p:sp>
        <p:nvSpPr>
          <p:cNvPr id="5" name="12 Rectángulo"/>
          <p:cNvSpPr/>
          <p:nvPr/>
        </p:nvSpPr>
        <p:spPr>
          <a:xfrm>
            <a:off x="395288" y="2205038"/>
            <a:ext cx="1296987" cy="12954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sz="1400" dirty="0">
                <a:solidFill>
                  <a:srgbClr val="000000"/>
                </a:solidFill>
                <a:latin typeface="Arial" pitchFamily="34" charset="0"/>
                <a:cs typeface="Arial" pitchFamily="34" charset="0"/>
              </a:rPr>
              <a:t>Préstamos Evolución Comercial</a:t>
            </a:r>
          </a:p>
        </p:txBody>
      </p:sp>
      <p:sp>
        <p:nvSpPr>
          <p:cNvPr id="27667" name="9 Rectángulo redondeado"/>
          <p:cNvSpPr>
            <a:spLocks noChangeArrowheads="1"/>
          </p:cNvSpPr>
          <p:nvPr/>
        </p:nvSpPr>
        <p:spPr bwMode="auto">
          <a:xfrm>
            <a:off x="4716463" y="1412875"/>
            <a:ext cx="1223962" cy="544513"/>
          </a:xfrm>
          <a:prstGeom prst="roundRect">
            <a:avLst>
              <a:gd name="adj" fmla="val 16667"/>
            </a:avLst>
          </a:prstGeom>
          <a:solidFill>
            <a:srgbClr val="4FB8C3"/>
          </a:solidFill>
          <a:ln w="25400" algn="ctr">
            <a:solidFill>
              <a:srgbClr val="4FB8C3"/>
            </a:solidFill>
            <a:round/>
            <a:headEnd/>
            <a:tailEnd/>
          </a:ln>
        </p:spPr>
        <p:txBody>
          <a:bodyPr anchor="ctr"/>
          <a:lstStyle/>
          <a:p>
            <a:pPr algn="ctr"/>
            <a:r>
              <a:rPr lang="es-AR"/>
              <a:t>Monto</a:t>
            </a:r>
          </a:p>
        </p:txBody>
      </p:sp>
      <p:sp>
        <p:nvSpPr>
          <p:cNvPr id="7" name="12 Rectángulo"/>
          <p:cNvSpPr/>
          <p:nvPr/>
        </p:nvSpPr>
        <p:spPr>
          <a:xfrm>
            <a:off x="4716463" y="2205038"/>
            <a:ext cx="1231900" cy="12954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dirty="0">
                <a:solidFill>
                  <a:srgbClr val="000000"/>
                </a:solidFill>
                <a:latin typeface="Arial" pitchFamily="34" charset="0"/>
                <a:cs typeface="Arial" pitchFamily="34" charset="0"/>
              </a:rPr>
              <a:t>S/ calificación del cliente</a:t>
            </a:r>
          </a:p>
        </p:txBody>
      </p:sp>
      <p:sp>
        <p:nvSpPr>
          <p:cNvPr id="21" name="20 Rectángulo"/>
          <p:cNvSpPr/>
          <p:nvPr/>
        </p:nvSpPr>
        <p:spPr>
          <a:xfrm>
            <a:off x="7451725" y="2205038"/>
            <a:ext cx="1403350" cy="1295400"/>
          </a:xfrm>
          <a:prstGeom prst="rect">
            <a:avLst/>
          </a:prstGeom>
          <a:solidFill>
            <a:schemeClr val="accent6">
              <a:lumMod val="60000"/>
              <a:lumOff val="40000"/>
            </a:schemeClr>
          </a:solidFill>
        </p:spPr>
        <p:style>
          <a:lnRef idx="1">
            <a:schemeClr val="accent5"/>
          </a:lnRef>
          <a:fillRef idx="2">
            <a:schemeClr val="accent5"/>
          </a:fillRef>
          <a:effectRef idx="1">
            <a:schemeClr val="accent5"/>
          </a:effectRef>
          <a:fontRef idx="minor">
            <a:schemeClr val="dk1"/>
          </a:fontRef>
        </p:style>
        <p:txBody>
          <a:bodyPr anchor="ctr"/>
          <a:lstStyle/>
          <a:p>
            <a:pPr algn="ctr">
              <a:defRPr/>
            </a:pPr>
            <a:endParaRPr lang="es-AR" sz="1400" dirty="0">
              <a:solidFill>
                <a:srgbClr val="000000"/>
              </a:solidFill>
              <a:latin typeface="Arial" pitchFamily="34" charset="0"/>
              <a:cs typeface="Arial" pitchFamily="34" charset="0"/>
            </a:endParaRPr>
          </a:p>
          <a:p>
            <a:pPr algn="ctr">
              <a:defRPr/>
            </a:pPr>
            <a:r>
              <a:rPr lang="es-AR" sz="1400" dirty="0">
                <a:solidFill>
                  <a:srgbClr val="000000"/>
                </a:solidFill>
                <a:latin typeface="Arial" pitchFamily="34" charset="0"/>
                <a:cs typeface="Arial" pitchFamily="34" charset="0"/>
              </a:rPr>
              <a:t>TNA: 24,82%</a:t>
            </a:r>
          </a:p>
          <a:p>
            <a:pPr algn="ctr">
              <a:defRPr/>
            </a:pPr>
            <a:r>
              <a:rPr lang="es-AR" sz="1400" dirty="0">
                <a:solidFill>
                  <a:srgbClr val="000000"/>
                </a:solidFill>
                <a:latin typeface="Arial" pitchFamily="34" charset="0"/>
                <a:cs typeface="Arial" pitchFamily="34" charset="0"/>
              </a:rPr>
              <a:t>TEM: 2,04%</a:t>
            </a:r>
          </a:p>
          <a:p>
            <a:pPr algn="ctr">
              <a:defRPr/>
            </a:pPr>
            <a:r>
              <a:rPr lang="es-AR" sz="1400" dirty="0">
                <a:solidFill>
                  <a:srgbClr val="000000"/>
                </a:solidFill>
                <a:latin typeface="Arial" pitchFamily="34" charset="0"/>
                <a:cs typeface="Arial" pitchFamily="34" charset="0"/>
              </a:rPr>
              <a:t>Variable</a:t>
            </a:r>
          </a:p>
          <a:p>
            <a:pPr algn="ctr">
              <a:defRPr/>
            </a:pPr>
            <a:endParaRPr lang="es-AR" dirty="0">
              <a:solidFill>
                <a:srgbClr val="000000"/>
              </a:solidFill>
              <a:latin typeface="Arial" pitchFamily="34" charset="0"/>
              <a:cs typeface="Arial" pitchFamily="34" charset="0"/>
            </a:endParaRPr>
          </a:p>
        </p:txBody>
      </p:sp>
      <p:sp>
        <p:nvSpPr>
          <p:cNvPr id="8" name="12 Rectángulo"/>
          <p:cNvSpPr/>
          <p:nvPr/>
        </p:nvSpPr>
        <p:spPr>
          <a:xfrm>
            <a:off x="6084888" y="2205038"/>
            <a:ext cx="1231900" cy="12954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sz="1400" dirty="0">
                <a:solidFill>
                  <a:srgbClr val="000000"/>
                </a:solidFill>
                <a:latin typeface="Arial" pitchFamily="34" charset="0"/>
                <a:cs typeface="Arial" pitchFamily="34" charset="0"/>
              </a:rPr>
              <a:t>Hasta </a:t>
            </a:r>
          </a:p>
          <a:p>
            <a:pPr algn="ctr">
              <a:defRPr/>
            </a:pPr>
            <a:r>
              <a:rPr lang="es-AR" sz="1400" dirty="0">
                <a:solidFill>
                  <a:srgbClr val="000000"/>
                </a:solidFill>
                <a:latin typeface="Arial" pitchFamily="34" charset="0"/>
                <a:cs typeface="Arial" pitchFamily="34" charset="0"/>
              </a:rPr>
              <a:t>36 meses</a:t>
            </a:r>
          </a:p>
        </p:txBody>
      </p:sp>
      <p:sp>
        <p:nvSpPr>
          <p:cNvPr id="30" name="12 Rectángulo"/>
          <p:cNvSpPr/>
          <p:nvPr/>
        </p:nvSpPr>
        <p:spPr>
          <a:xfrm>
            <a:off x="409575" y="5089525"/>
            <a:ext cx="1296988" cy="12954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sz="1400" dirty="0">
                <a:solidFill>
                  <a:srgbClr val="000000"/>
                </a:solidFill>
                <a:latin typeface="Arial" pitchFamily="34" charset="0"/>
                <a:cs typeface="Arial" pitchFamily="34" charset="0"/>
              </a:rPr>
              <a:t>Descuento de Facturas</a:t>
            </a:r>
          </a:p>
        </p:txBody>
      </p:sp>
      <p:sp>
        <p:nvSpPr>
          <p:cNvPr id="31" name="12 Rectángulo"/>
          <p:cNvSpPr/>
          <p:nvPr/>
        </p:nvSpPr>
        <p:spPr>
          <a:xfrm>
            <a:off x="1835150" y="5089525"/>
            <a:ext cx="1368425" cy="12954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sz="1400" dirty="0">
                <a:solidFill>
                  <a:srgbClr val="000000"/>
                </a:solidFill>
                <a:latin typeface="Arial" pitchFamily="34" charset="0"/>
                <a:cs typeface="Arial" pitchFamily="34" charset="0"/>
              </a:rPr>
              <a:t>Personas físicas y/o Empresas</a:t>
            </a:r>
          </a:p>
        </p:txBody>
      </p:sp>
      <p:sp>
        <p:nvSpPr>
          <p:cNvPr id="32" name="12 Rectángulo"/>
          <p:cNvSpPr/>
          <p:nvPr/>
        </p:nvSpPr>
        <p:spPr>
          <a:xfrm>
            <a:off x="3392488" y="5084763"/>
            <a:ext cx="1323975" cy="12954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ES" sz="1400" dirty="0">
                <a:solidFill>
                  <a:schemeClr val="tx1"/>
                </a:solidFill>
                <a:latin typeface="Arial" pitchFamily="34" charset="0"/>
                <a:cs typeface="Arial" pitchFamily="34" charset="0"/>
              </a:rPr>
              <a:t>Evolución</a:t>
            </a:r>
            <a:endParaRPr lang="es-AR" sz="1400" dirty="0">
              <a:solidFill>
                <a:schemeClr val="tx1"/>
              </a:solidFill>
              <a:latin typeface="Arial" pitchFamily="34" charset="0"/>
              <a:cs typeface="Arial" pitchFamily="34" charset="0"/>
            </a:endParaRPr>
          </a:p>
        </p:txBody>
      </p:sp>
      <p:sp>
        <p:nvSpPr>
          <p:cNvPr id="33" name="12 Rectángulo"/>
          <p:cNvSpPr/>
          <p:nvPr/>
        </p:nvSpPr>
        <p:spPr>
          <a:xfrm>
            <a:off x="4859338" y="5124450"/>
            <a:ext cx="1089025" cy="125571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es-AR" sz="1400" dirty="0">
              <a:solidFill>
                <a:srgbClr val="000000"/>
              </a:solidFill>
              <a:latin typeface="Arial" pitchFamily="34" charset="0"/>
              <a:cs typeface="Arial" pitchFamily="34" charset="0"/>
            </a:endParaRPr>
          </a:p>
          <a:p>
            <a:pPr algn="ctr">
              <a:defRPr/>
            </a:pPr>
            <a:r>
              <a:rPr lang="es-AR" sz="1400" dirty="0">
                <a:solidFill>
                  <a:srgbClr val="000000"/>
                </a:solidFill>
                <a:latin typeface="Arial" pitchFamily="34" charset="0"/>
                <a:cs typeface="Arial" pitchFamily="34" charset="0"/>
              </a:rPr>
              <a:t>S/ calificación del cliente (90% valor factura)</a:t>
            </a:r>
          </a:p>
          <a:p>
            <a:pPr algn="ctr">
              <a:defRPr/>
            </a:pPr>
            <a:endParaRPr lang="es-AR" sz="1400" dirty="0">
              <a:solidFill>
                <a:srgbClr val="000000"/>
              </a:solidFill>
              <a:latin typeface="Arial" pitchFamily="34" charset="0"/>
              <a:cs typeface="Arial" pitchFamily="34" charset="0"/>
            </a:endParaRPr>
          </a:p>
        </p:txBody>
      </p:sp>
      <p:sp>
        <p:nvSpPr>
          <p:cNvPr id="34" name="12 Rectángulo"/>
          <p:cNvSpPr/>
          <p:nvPr/>
        </p:nvSpPr>
        <p:spPr>
          <a:xfrm>
            <a:off x="6091238" y="5114925"/>
            <a:ext cx="1231900" cy="1265238"/>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sz="1400" dirty="0">
                <a:solidFill>
                  <a:srgbClr val="000000"/>
                </a:solidFill>
                <a:latin typeface="Arial" pitchFamily="34" charset="0"/>
                <a:cs typeface="Arial" pitchFamily="34" charset="0"/>
              </a:rPr>
              <a:t>Hasta </a:t>
            </a:r>
          </a:p>
          <a:p>
            <a:pPr algn="ctr">
              <a:defRPr/>
            </a:pPr>
            <a:r>
              <a:rPr lang="es-AR" sz="1400" dirty="0">
                <a:solidFill>
                  <a:srgbClr val="000000"/>
                </a:solidFill>
                <a:latin typeface="Arial" pitchFamily="34" charset="0"/>
                <a:cs typeface="Arial" pitchFamily="34" charset="0"/>
              </a:rPr>
              <a:t>180 días</a:t>
            </a:r>
          </a:p>
        </p:txBody>
      </p:sp>
      <p:sp>
        <p:nvSpPr>
          <p:cNvPr id="36" name="20 Rectángulo"/>
          <p:cNvSpPr/>
          <p:nvPr/>
        </p:nvSpPr>
        <p:spPr>
          <a:xfrm>
            <a:off x="7451725" y="5114925"/>
            <a:ext cx="1403350" cy="1265238"/>
          </a:xfrm>
          <a:prstGeom prst="rect">
            <a:avLst/>
          </a:prstGeom>
          <a:solidFill>
            <a:schemeClr val="accent6">
              <a:lumMod val="60000"/>
              <a:lumOff val="40000"/>
            </a:schemeClr>
          </a:solidFill>
        </p:spPr>
        <p:style>
          <a:lnRef idx="1">
            <a:schemeClr val="accent5"/>
          </a:lnRef>
          <a:fillRef idx="2">
            <a:schemeClr val="accent5"/>
          </a:fillRef>
          <a:effectRef idx="1">
            <a:schemeClr val="accent5"/>
          </a:effectRef>
          <a:fontRef idx="minor">
            <a:schemeClr val="dk1"/>
          </a:fontRef>
        </p:style>
        <p:txBody>
          <a:bodyPr anchor="ctr"/>
          <a:lstStyle/>
          <a:p>
            <a:pPr algn="ctr">
              <a:defRPr/>
            </a:pPr>
            <a:endParaRPr lang="es-AR" sz="1400" dirty="0">
              <a:solidFill>
                <a:srgbClr val="000000"/>
              </a:solidFill>
              <a:latin typeface="Arial" pitchFamily="34" charset="0"/>
              <a:cs typeface="Arial" pitchFamily="34" charset="0"/>
            </a:endParaRPr>
          </a:p>
          <a:p>
            <a:pPr algn="ctr">
              <a:defRPr/>
            </a:pPr>
            <a:r>
              <a:rPr lang="es-AR" sz="1400" dirty="0">
                <a:solidFill>
                  <a:srgbClr val="000000"/>
                </a:solidFill>
                <a:latin typeface="Arial" pitchFamily="34" charset="0"/>
                <a:cs typeface="Arial" pitchFamily="34" charset="0"/>
              </a:rPr>
              <a:t>TNA: 19,95%</a:t>
            </a:r>
          </a:p>
          <a:p>
            <a:pPr algn="ctr">
              <a:defRPr/>
            </a:pPr>
            <a:r>
              <a:rPr lang="es-AR" sz="1400" dirty="0">
                <a:solidFill>
                  <a:srgbClr val="000000"/>
                </a:solidFill>
                <a:latin typeface="Arial" pitchFamily="34" charset="0"/>
                <a:cs typeface="Arial" pitchFamily="34" charset="0"/>
              </a:rPr>
              <a:t>TEM: 1,64%</a:t>
            </a:r>
          </a:p>
          <a:p>
            <a:pPr algn="ctr">
              <a:defRPr/>
            </a:pPr>
            <a:r>
              <a:rPr lang="es-AR" sz="1400" dirty="0">
                <a:solidFill>
                  <a:srgbClr val="000000"/>
                </a:solidFill>
                <a:latin typeface="Arial" pitchFamily="34" charset="0"/>
                <a:cs typeface="Arial" pitchFamily="34" charset="0"/>
              </a:rPr>
              <a:t>Adelantada</a:t>
            </a:r>
          </a:p>
          <a:p>
            <a:pPr algn="ctr">
              <a:defRPr/>
            </a:pPr>
            <a:endParaRPr lang="es-AR" dirty="0">
              <a:solidFill>
                <a:srgbClr val="000000"/>
              </a:solidFill>
              <a:latin typeface="Baskerville Old Face" pitchFamily="18" charset="0"/>
            </a:endParaRPr>
          </a:p>
        </p:txBody>
      </p:sp>
      <p:sp>
        <p:nvSpPr>
          <p:cNvPr id="38" name="12 Rectángulo"/>
          <p:cNvSpPr/>
          <p:nvPr/>
        </p:nvSpPr>
        <p:spPr>
          <a:xfrm>
            <a:off x="409575" y="3646488"/>
            <a:ext cx="1296988" cy="12954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sz="1400" dirty="0">
                <a:solidFill>
                  <a:srgbClr val="000000"/>
                </a:solidFill>
                <a:latin typeface="Arial" pitchFamily="34" charset="0"/>
                <a:cs typeface="Arial" pitchFamily="34" charset="0"/>
              </a:rPr>
              <a:t>Compra de cheques de pago diferido de tercero</a:t>
            </a:r>
          </a:p>
        </p:txBody>
      </p:sp>
      <p:sp>
        <p:nvSpPr>
          <p:cNvPr id="39" name="12 Rectángulo"/>
          <p:cNvSpPr/>
          <p:nvPr/>
        </p:nvSpPr>
        <p:spPr>
          <a:xfrm>
            <a:off x="1835150" y="3646488"/>
            <a:ext cx="1368425" cy="12954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sz="1400" dirty="0">
                <a:solidFill>
                  <a:srgbClr val="000000"/>
                </a:solidFill>
                <a:latin typeface="Arial" pitchFamily="34" charset="0"/>
                <a:cs typeface="Arial" pitchFamily="34" charset="0"/>
              </a:rPr>
              <a:t>Personas físicas y/o Empresas</a:t>
            </a:r>
          </a:p>
        </p:txBody>
      </p:sp>
      <p:sp>
        <p:nvSpPr>
          <p:cNvPr id="40" name="12 Rectángulo"/>
          <p:cNvSpPr/>
          <p:nvPr/>
        </p:nvSpPr>
        <p:spPr>
          <a:xfrm>
            <a:off x="3392488" y="3641725"/>
            <a:ext cx="1323975" cy="12954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ES" sz="1400" dirty="0">
                <a:solidFill>
                  <a:schemeClr val="tx1"/>
                </a:solidFill>
                <a:latin typeface="Arial" pitchFamily="34" charset="0"/>
                <a:cs typeface="Arial" pitchFamily="34" charset="0"/>
              </a:rPr>
              <a:t>Destinos Varios</a:t>
            </a:r>
            <a:endParaRPr lang="es-AR" sz="1400" dirty="0">
              <a:solidFill>
                <a:schemeClr val="tx1"/>
              </a:solidFill>
              <a:latin typeface="Arial" pitchFamily="34" charset="0"/>
              <a:cs typeface="Arial" pitchFamily="34" charset="0"/>
            </a:endParaRPr>
          </a:p>
        </p:txBody>
      </p:sp>
      <p:sp>
        <p:nvSpPr>
          <p:cNvPr id="41" name="12 Rectángulo"/>
          <p:cNvSpPr/>
          <p:nvPr/>
        </p:nvSpPr>
        <p:spPr>
          <a:xfrm>
            <a:off x="4859338" y="3681413"/>
            <a:ext cx="1089025" cy="1255712"/>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sz="1400" dirty="0">
                <a:solidFill>
                  <a:srgbClr val="000000"/>
                </a:solidFill>
                <a:latin typeface="Arial" pitchFamily="34" charset="0"/>
                <a:cs typeface="Arial" pitchFamily="34" charset="0"/>
              </a:rPr>
              <a:t>S/ calificación del cliente</a:t>
            </a:r>
          </a:p>
          <a:p>
            <a:pPr algn="ctr">
              <a:defRPr/>
            </a:pPr>
            <a:endParaRPr lang="es-AR" sz="1400" dirty="0">
              <a:solidFill>
                <a:srgbClr val="000000"/>
              </a:solidFill>
              <a:latin typeface="Arial" pitchFamily="34" charset="0"/>
              <a:cs typeface="Arial" pitchFamily="34" charset="0"/>
            </a:endParaRPr>
          </a:p>
        </p:txBody>
      </p:sp>
      <p:sp>
        <p:nvSpPr>
          <p:cNvPr id="42" name="12 Rectángulo"/>
          <p:cNvSpPr/>
          <p:nvPr/>
        </p:nvSpPr>
        <p:spPr>
          <a:xfrm>
            <a:off x="6091238" y="3671888"/>
            <a:ext cx="1231900" cy="126523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sz="1400" dirty="0">
                <a:solidFill>
                  <a:srgbClr val="000000"/>
                </a:solidFill>
                <a:latin typeface="Arial" pitchFamily="34" charset="0"/>
                <a:cs typeface="Arial" pitchFamily="34" charset="0"/>
              </a:rPr>
              <a:t>Hasta </a:t>
            </a:r>
          </a:p>
          <a:p>
            <a:pPr algn="ctr">
              <a:defRPr/>
            </a:pPr>
            <a:r>
              <a:rPr lang="es-AR" sz="1400" dirty="0">
                <a:solidFill>
                  <a:srgbClr val="000000"/>
                </a:solidFill>
                <a:latin typeface="Arial" pitchFamily="34" charset="0"/>
                <a:cs typeface="Arial" pitchFamily="34" charset="0"/>
              </a:rPr>
              <a:t>90 días</a:t>
            </a:r>
          </a:p>
        </p:txBody>
      </p:sp>
      <p:sp>
        <p:nvSpPr>
          <p:cNvPr id="43" name="20 Rectángulo"/>
          <p:cNvSpPr/>
          <p:nvPr/>
        </p:nvSpPr>
        <p:spPr>
          <a:xfrm>
            <a:off x="7451725" y="3671888"/>
            <a:ext cx="1403350" cy="1265237"/>
          </a:xfrm>
          <a:prstGeom prst="rect">
            <a:avLst/>
          </a:prstGeom>
          <a:solidFill>
            <a:schemeClr val="accent6">
              <a:lumMod val="60000"/>
              <a:lumOff val="40000"/>
            </a:schemeClr>
          </a:solidFill>
        </p:spPr>
        <p:style>
          <a:lnRef idx="1">
            <a:schemeClr val="accent5"/>
          </a:lnRef>
          <a:fillRef idx="2">
            <a:schemeClr val="accent5"/>
          </a:fillRef>
          <a:effectRef idx="1">
            <a:schemeClr val="accent5"/>
          </a:effectRef>
          <a:fontRef idx="minor">
            <a:schemeClr val="dk1"/>
          </a:fontRef>
        </p:style>
        <p:txBody>
          <a:bodyPr anchor="ctr"/>
          <a:lstStyle/>
          <a:p>
            <a:pPr algn="ctr">
              <a:defRPr/>
            </a:pPr>
            <a:endParaRPr lang="es-AR" sz="1400" dirty="0">
              <a:solidFill>
                <a:srgbClr val="000000"/>
              </a:solidFill>
              <a:latin typeface="Arial" pitchFamily="34" charset="0"/>
              <a:cs typeface="Arial" pitchFamily="34" charset="0"/>
            </a:endParaRPr>
          </a:p>
          <a:p>
            <a:pPr algn="ctr">
              <a:defRPr/>
            </a:pPr>
            <a:r>
              <a:rPr lang="es-AR" sz="1400" dirty="0">
                <a:solidFill>
                  <a:srgbClr val="000000"/>
                </a:solidFill>
                <a:latin typeface="Arial" pitchFamily="34" charset="0"/>
                <a:cs typeface="Arial" pitchFamily="34" charset="0"/>
              </a:rPr>
              <a:t>TNA: 20,10%</a:t>
            </a:r>
          </a:p>
          <a:p>
            <a:pPr algn="ctr">
              <a:defRPr/>
            </a:pPr>
            <a:r>
              <a:rPr lang="es-AR" sz="1400" dirty="0">
                <a:solidFill>
                  <a:srgbClr val="000000"/>
                </a:solidFill>
                <a:latin typeface="Arial" pitchFamily="34" charset="0"/>
                <a:cs typeface="Arial" pitchFamily="34" charset="0"/>
              </a:rPr>
              <a:t>TEM: 1,68%</a:t>
            </a:r>
          </a:p>
          <a:p>
            <a:pPr algn="ctr">
              <a:defRPr/>
            </a:pPr>
            <a:r>
              <a:rPr lang="es-AR" sz="1400" dirty="0">
                <a:solidFill>
                  <a:srgbClr val="000000"/>
                </a:solidFill>
                <a:latin typeface="Arial" pitchFamily="34" charset="0"/>
                <a:cs typeface="Arial" pitchFamily="34" charset="0"/>
              </a:rPr>
              <a:t>Adelantada</a:t>
            </a:r>
          </a:p>
          <a:p>
            <a:pPr algn="ctr">
              <a:defRPr/>
            </a:pPr>
            <a:endParaRPr lang="es-AR" dirty="0">
              <a:solidFill>
                <a:srgbClr val="000000"/>
              </a:solidFill>
              <a:latin typeface="Baskerville Old Face"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34 Rectángulo"/>
          <p:cNvSpPr/>
          <p:nvPr/>
        </p:nvSpPr>
        <p:spPr>
          <a:xfrm>
            <a:off x="-744" y="-27384"/>
            <a:ext cx="9144744" cy="454744"/>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s-AR" sz="1800" dirty="0"/>
          </a:p>
        </p:txBody>
      </p:sp>
      <p:pic>
        <p:nvPicPr>
          <p:cNvPr id="29700" name="Picture 51" descr="isologo Banco del Chubut"/>
          <p:cNvPicPr>
            <a:picLocks noChangeAspect="1" noChangeArrowheads="1"/>
          </p:cNvPicPr>
          <p:nvPr/>
        </p:nvPicPr>
        <p:blipFill>
          <a:blip r:embed="rId2"/>
          <a:srcRect/>
          <a:stretch>
            <a:fillRect/>
          </a:stretch>
        </p:blipFill>
        <p:spPr bwMode="auto">
          <a:xfrm>
            <a:off x="36513" y="-147638"/>
            <a:ext cx="3340100" cy="696913"/>
          </a:xfrm>
          <a:prstGeom prst="rect">
            <a:avLst/>
          </a:prstGeom>
          <a:noFill/>
          <a:ln w="9525">
            <a:noFill/>
            <a:miter lim="800000"/>
            <a:headEnd/>
            <a:tailEnd/>
          </a:ln>
        </p:spPr>
      </p:pic>
      <p:sp>
        <p:nvSpPr>
          <p:cNvPr id="37" name="36 Rectángulo"/>
          <p:cNvSpPr/>
          <p:nvPr/>
        </p:nvSpPr>
        <p:spPr>
          <a:xfrm flipV="1">
            <a:off x="0" y="452122"/>
            <a:ext cx="9144000" cy="7200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fontAlgn="auto">
              <a:spcBef>
                <a:spcPts val="0"/>
              </a:spcBef>
              <a:spcAft>
                <a:spcPts val="0"/>
              </a:spcAft>
              <a:defRPr/>
            </a:pPr>
            <a:endParaRPr lang="es-AR" sz="1800" dirty="0"/>
          </a:p>
        </p:txBody>
      </p:sp>
      <p:sp>
        <p:nvSpPr>
          <p:cNvPr id="29704" name="8 Rectángulo redondeado"/>
          <p:cNvSpPr>
            <a:spLocks noChangeArrowheads="1"/>
          </p:cNvSpPr>
          <p:nvPr/>
        </p:nvSpPr>
        <p:spPr bwMode="auto">
          <a:xfrm>
            <a:off x="3348038" y="1412875"/>
            <a:ext cx="1252537" cy="506413"/>
          </a:xfrm>
          <a:prstGeom prst="roundRect">
            <a:avLst>
              <a:gd name="adj" fmla="val 16667"/>
            </a:avLst>
          </a:prstGeom>
          <a:solidFill>
            <a:srgbClr val="4FB8C3"/>
          </a:solidFill>
          <a:ln w="25400" algn="ctr">
            <a:solidFill>
              <a:srgbClr val="4FB8C3"/>
            </a:solidFill>
            <a:round/>
            <a:headEnd/>
            <a:tailEnd/>
          </a:ln>
        </p:spPr>
        <p:txBody>
          <a:bodyPr anchor="ctr"/>
          <a:lstStyle/>
          <a:p>
            <a:pPr algn="ctr"/>
            <a:r>
              <a:rPr lang="es-AR"/>
              <a:t>Destino</a:t>
            </a:r>
          </a:p>
        </p:txBody>
      </p:sp>
      <p:sp>
        <p:nvSpPr>
          <p:cNvPr id="29705" name="9 Rectángulo redondeado"/>
          <p:cNvSpPr>
            <a:spLocks noChangeArrowheads="1"/>
          </p:cNvSpPr>
          <p:nvPr/>
        </p:nvSpPr>
        <p:spPr bwMode="auto">
          <a:xfrm>
            <a:off x="6084888" y="1412875"/>
            <a:ext cx="1223962" cy="544513"/>
          </a:xfrm>
          <a:prstGeom prst="roundRect">
            <a:avLst>
              <a:gd name="adj" fmla="val 16667"/>
            </a:avLst>
          </a:prstGeom>
          <a:solidFill>
            <a:srgbClr val="4FB8C3"/>
          </a:solidFill>
          <a:ln w="25400" algn="ctr">
            <a:solidFill>
              <a:srgbClr val="4FB8C3"/>
            </a:solidFill>
            <a:round/>
            <a:headEnd/>
            <a:tailEnd/>
          </a:ln>
        </p:spPr>
        <p:txBody>
          <a:bodyPr anchor="ctr"/>
          <a:lstStyle/>
          <a:p>
            <a:pPr algn="ctr"/>
            <a:r>
              <a:rPr lang="es-AR"/>
              <a:t>Plazo</a:t>
            </a:r>
          </a:p>
        </p:txBody>
      </p:sp>
      <p:sp>
        <p:nvSpPr>
          <p:cNvPr id="22" name="21 Rectángulo"/>
          <p:cNvSpPr/>
          <p:nvPr/>
        </p:nvSpPr>
        <p:spPr>
          <a:xfrm>
            <a:off x="250825" y="692150"/>
            <a:ext cx="8672513" cy="2921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ES" b="1">
                <a:solidFill>
                  <a:srgbClr val="FFFFFF"/>
                </a:solidFill>
                <a:latin typeface="Baskerville Old Face" pitchFamily="18" charset="0"/>
              </a:rPr>
              <a:t>LINEAS DE CREDITO HABITUALES</a:t>
            </a:r>
            <a:r>
              <a:rPr lang="es-ES" sz="1800" b="1">
                <a:solidFill>
                  <a:srgbClr val="FFFFFF"/>
                </a:solidFill>
              </a:rPr>
              <a:t> </a:t>
            </a:r>
            <a:endParaRPr lang="es-AR" sz="1800" b="1">
              <a:solidFill>
                <a:srgbClr val="FFFFFF"/>
              </a:solidFill>
            </a:endParaRPr>
          </a:p>
        </p:txBody>
      </p:sp>
      <p:sp>
        <p:nvSpPr>
          <p:cNvPr id="23" name="22 Rectángulo redondeado"/>
          <p:cNvSpPr/>
          <p:nvPr/>
        </p:nvSpPr>
        <p:spPr>
          <a:xfrm>
            <a:off x="7521732" y="1369630"/>
            <a:ext cx="1210651" cy="603811"/>
          </a:xfrm>
          <a:prstGeom prst="round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anchor="ctr"/>
          <a:lstStyle/>
          <a:p>
            <a:pPr algn="ctr">
              <a:defRPr/>
            </a:pPr>
            <a:r>
              <a:rPr lang="es-AR">
                <a:solidFill>
                  <a:schemeClr val="tx1"/>
                </a:solidFill>
                <a:latin typeface="Baskerville Old Face" pitchFamily="18" charset="0"/>
              </a:rPr>
              <a:t>Tasa </a:t>
            </a:r>
          </a:p>
        </p:txBody>
      </p:sp>
      <p:sp>
        <p:nvSpPr>
          <p:cNvPr id="29710" name="8 Rectángulo redondeado"/>
          <p:cNvSpPr>
            <a:spLocks noChangeArrowheads="1"/>
          </p:cNvSpPr>
          <p:nvPr/>
        </p:nvSpPr>
        <p:spPr bwMode="auto">
          <a:xfrm>
            <a:off x="395288" y="1412875"/>
            <a:ext cx="1296987" cy="506413"/>
          </a:xfrm>
          <a:prstGeom prst="roundRect">
            <a:avLst>
              <a:gd name="adj" fmla="val 16667"/>
            </a:avLst>
          </a:prstGeom>
          <a:solidFill>
            <a:srgbClr val="4FB8C3"/>
          </a:solidFill>
          <a:ln w="25400" algn="ctr">
            <a:solidFill>
              <a:srgbClr val="4FB8C3"/>
            </a:solidFill>
            <a:round/>
            <a:headEnd/>
            <a:tailEnd/>
          </a:ln>
        </p:spPr>
        <p:txBody>
          <a:bodyPr anchor="ctr"/>
          <a:lstStyle/>
          <a:p>
            <a:pPr algn="ctr"/>
            <a:r>
              <a:rPr lang="es-AR"/>
              <a:t>Descripción</a:t>
            </a:r>
          </a:p>
        </p:txBody>
      </p:sp>
      <p:sp>
        <p:nvSpPr>
          <p:cNvPr id="29711" name="8 Rectángulo redondeado"/>
          <p:cNvSpPr>
            <a:spLocks noChangeArrowheads="1"/>
          </p:cNvSpPr>
          <p:nvPr/>
        </p:nvSpPr>
        <p:spPr bwMode="auto">
          <a:xfrm>
            <a:off x="1835150" y="1412875"/>
            <a:ext cx="1368425" cy="506413"/>
          </a:xfrm>
          <a:prstGeom prst="roundRect">
            <a:avLst>
              <a:gd name="adj" fmla="val 16667"/>
            </a:avLst>
          </a:prstGeom>
          <a:solidFill>
            <a:srgbClr val="4FB8C3"/>
          </a:solidFill>
          <a:ln w="25400" algn="ctr">
            <a:solidFill>
              <a:srgbClr val="4FB8C3"/>
            </a:solidFill>
            <a:round/>
            <a:headEnd/>
            <a:tailEnd/>
          </a:ln>
        </p:spPr>
        <p:txBody>
          <a:bodyPr anchor="ctr"/>
          <a:lstStyle/>
          <a:p>
            <a:pPr algn="ctr"/>
            <a:r>
              <a:rPr lang="es-AR"/>
              <a:t>Beneficiarios</a:t>
            </a:r>
          </a:p>
        </p:txBody>
      </p:sp>
      <p:sp>
        <p:nvSpPr>
          <p:cNvPr id="29712" name="9 Rectángulo redondeado"/>
          <p:cNvSpPr>
            <a:spLocks noChangeArrowheads="1"/>
          </p:cNvSpPr>
          <p:nvPr/>
        </p:nvSpPr>
        <p:spPr bwMode="auto">
          <a:xfrm>
            <a:off x="4716463" y="1412875"/>
            <a:ext cx="1223962" cy="544513"/>
          </a:xfrm>
          <a:prstGeom prst="roundRect">
            <a:avLst>
              <a:gd name="adj" fmla="val 16667"/>
            </a:avLst>
          </a:prstGeom>
          <a:solidFill>
            <a:srgbClr val="4FB8C3"/>
          </a:solidFill>
          <a:ln w="25400" algn="ctr">
            <a:solidFill>
              <a:srgbClr val="4FB8C3"/>
            </a:solidFill>
            <a:round/>
            <a:headEnd/>
            <a:tailEnd/>
          </a:ln>
        </p:spPr>
        <p:txBody>
          <a:bodyPr anchor="ctr"/>
          <a:lstStyle/>
          <a:p>
            <a:pPr algn="ctr"/>
            <a:r>
              <a:rPr lang="es-AR"/>
              <a:t>Monto</a:t>
            </a:r>
          </a:p>
        </p:txBody>
      </p:sp>
      <p:sp>
        <p:nvSpPr>
          <p:cNvPr id="13" name="12 Rectángulo"/>
          <p:cNvSpPr/>
          <p:nvPr/>
        </p:nvSpPr>
        <p:spPr>
          <a:xfrm>
            <a:off x="3348038" y="2205038"/>
            <a:ext cx="1231900" cy="12954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ES" sz="1400" dirty="0">
                <a:solidFill>
                  <a:schemeClr val="tx1"/>
                </a:solidFill>
                <a:latin typeface="Arial" pitchFamily="34" charset="0"/>
                <a:cs typeface="Arial" pitchFamily="34" charset="0"/>
              </a:rPr>
              <a:t>Refinanciar Exportación</a:t>
            </a:r>
          </a:p>
          <a:p>
            <a:pPr algn="ctr">
              <a:defRPr/>
            </a:pPr>
            <a:r>
              <a:rPr lang="es-ES" sz="1400" dirty="0">
                <a:solidFill>
                  <a:schemeClr val="tx1"/>
                </a:solidFill>
                <a:latin typeface="Arial" pitchFamily="34" charset="0"/>
                <a:cs typeface="Arial" pitchFamily="34" charset="0"/>
              </a:rPr>
              <a:t>Financiación Importación </a:t>
            </a:r>
            <a:endParaRPr lang="es-AR" sz="1400" dirty="0">
              <a:solidFill>
                <a:schemeClr val="tx1"/>
              </a:solidFill>
              <a:latin typeface="Arial" pitchFamily="34" charset="0"/>
              <a:cs typeface="Arial" pitchFamily="34" charset="0"/>
            </a:endParaRPr>
          </a:p>
        </p:txBody>
      </p:sp>
      <p:sp>
        <p:nvSpPr>
          <p:cNvPr id="5" name="12 Rectángulo"/>
          <p:cNvSpPr/>
          <p:nvPr/>
        </p:nvSpPr>
        <p:spPr>
          <a:xfrm>
            <a:off x="1835150" y="2205038"/>
            <a:ext cx="1368425" cy="12954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sz="1400" dirty="0">
                <a:solidFill>
                  <a:srgbClr val="000000"/>
                </a:solidFill>
                <a:latin typeface="Arial" pitchFamily="34" charset="0"/>
                <a:cs typeface="Arial" pitchFamily="34" charset="0"/>
              </a:rPr>
              <a:t>Personas físicas y/o Empresas Exportadoras  Importadoras</a:t>
            </a:r>
          </a:p>
        </p:txBody>
      </p:sp>
      <p:sp>
        <p:nvSpPr>
          <p:cNvPr id="6" name="12 Rectángulo"/>
          <p:cNvSpPr/>
          <p:nvPr/>
        </p:nvSpPr>
        <p:spPr>
          <a:xfrm>
            <a:off x="395288" y="2205038"/>
            <a:ext cx="1296987" cy="12954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sz="1400" dirty="0">
                <a:solidFill>
                  <a:srgbClr val="000000"/>
                </a:solidFill>
                <a:latin typeface="Arial" pitchFamily="34" charset="0"/>
                <a:cs typeface="Arial" pitchFamily="34" charset="0"/>
              </a:rPr>
              <a:t>Comercio Exterior</a:t>
            </a:r>
          </a:p>
        </p:txBody>
      </p:sp>
      <p:sp>
        <p:nvSpPr>
          <p:cNvPr id="7" name="12 Rectángulo"/>
          <p:cNvSpPr/>
          <p:nvPr/>
        </p:nvSpPr>
        <p:spPr>
          <a:xfrm>
            <a:off x="4716463" y="2205038"/>
            <a:ext cx="1231900" cy="12954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sz="1400" dirty="0">
                <a:solidFill>
                  <a:srgbClr val="000000"/>
                </a:solidFill>
              </a:rPr>
              <a:t>U$S</a:t>
            </a:r>
          </a:p>
          <a:p>
            <a:pPr algn="ctr">
              <a:defRPr/>
            </a:pPr>
            <a:r>
              <a:rPr lang="es-AR" sz="1400" dirty="0">
                <a:solidFill>
                  <a:srgbClr val="000000"/>
                </a:solidFill>
              </a:rPr>
              <a:t>S / calificación del cliente</a:t>
            </a:r>
          </a:p>
        </p:txBody>
      </p:sp>
      <p:sp>
        <p:nvSpPr>
          <p:cNvPr id="21" name="20 Rectángulo"/>
          <p:cNvSpPr/>
          <p:nvPr/>
        </p:nvSpPr>
        <p:spPr>
          <a:xfrm>
            <a:off x="7451725" y="2205038"/>
            <a:ext cx="1403350" cy="1295400"/>
          </a:xfrm>
          <a:prstGeom prst="rect">
            <a:avLst/>
          </a:prstGeom>
          <a:solidFill>
            <a:schemeClr val="accent6">
              <a:lumMod val="60000"/>
              <a:lumOff val="40000"/>
            </a:schemeClr>
          </a:solidFill>
        </p:spPr>
        <p:style>
          <a:lnRef idx="1">
            <a:schemeClr val="accent5"/>
          </a:lnRef>
          <a:fillRef idx="2">
            <a:schemeClr val="accent5"/>
          </a:fillRef>
          <a:effectRef idx="1">
            <a:schemeClr val="accent5"/>
          </a:effectRef>
          <a:fontRef idx="minor">
            <a:schemeClr val="dk1"/>
          </a:fontRef>
        </p:style>
        <p:txBody>
          <a:bodyPr anchor="ctr"/>
          <a:lstStyle/>
          <a:p>
            <a:pPr algn="ctr">
              <a:defRPr/>
            </a:pPr>
            <a:endParaRPr lang="es-AR" sz="1400" dirty="0">
              <a:solidFill>
                <a:srgbClr val="000000"/>
              </a:solidFill>
              <a:latin typeface="Arial" pitchFamily="34" charset="0"/>
              <a:cs typeface="Arial" pitchFamily="34" charset="0"/>
            </a:endParaRPr>
          </a:p>
          <a:p>
            <a:pPr algn="ctr">
              <a:defRPr/>
            </a:pPr>
            <a:r>
              <a:rPr lang="es-AR" sz="1400" dirty="0">
                <a:solidFill>
                  <a:srgbClr val="000000"/>
                </a:solidFill>
                <a:latin typeface="Arial" pitchFamily="34" charset="0"/>
                <a:cs typeface="Arial" pitchFamily="34" charset="0"/>
              </a:rPr>
              <a:t>Desde </a:t>
            </a:r>
          </a:p>
          <a:p>
            <a:pPr algn="ctr">
              <a:defRPr/>
            </a:pPr>
            <a:r>
              <a:rPr lang="es-AR" sz="1400" dirty="0">
                <a:solidFill>
                  <a:srgbClr val="000000"/>
                </a:solidFill>
                <a:latin typeface="Arial" pitchFamily="34" charset="0"/>
                <a:cs typeface="Arial" pitchFamily="34" charset="0"/>
              </a:rPr>
              <a:t>TNA: 2,80%</a:t>
            </a:r>
          </a:p>
          <a:p>
            <a:pPr algn="ctr">
              <a:defRPr/>
            </a:pPr>
            <a:r>
              <a:rPr lang="es-AR" sz="1400" dirty="0">
                <a:solidFill>
                  <a:srgbClr val="000000"/>
                </a:solidFill>
                <a:latin typeface="Arial" pitchFamily="34" charset="0"/>
                <a:cs typeface="Arial" pitchFamily="34" charset="0"/>
              </a:rPr>
              <a:t>Hasta</a:t>
            </a:r>
          </a:p>
          <a:p>
            <a:pPr algn="ctr">
              <a:defRPr/>
            </a:pPr>
            <a:r>
              <a:rPr lang="es-AR" sz="1400" dirty="0">
                <a:solidFill>
                  <a:srgbClr val="000000"/>
                </a:solidFill>
                <a:latin typeface="Arial" pitchFamily="34" charset="0"/>
                <a:cs typeface="Arial" pitchFamily="34" charset="0"/>
              </a:rPr>
              <a:t>TNA: 6,81%</a:t>
            </a:r>
          </a:p>
          <a:p>
            <a:pPr algn="ctr">
              <a:defRPr/>
            </a:pPr>
            <a:r>
              <a:rPr lang="es-AR" sz="1400" dirty="0">
                <a:solidFill>
                  <a:srgbClr val="000000"/>
                </a:solidFill>
                <a:latin typeface="Arial" pitchFamily="34" charset="0"/>
                <a:cs typeface="Arial" pitchFamily="34" charset="0"/>
              </a:rPr>
              <a:t>Variable</a:t>
            </a:r>
          </a:p>
          <a:p>
            <a:pPr algn="ctr">
              <a:defRPr/>
            </a:pPr>
            <a:endParaRPr lang="es-AR" sz="1400" dirty="0">
              <a:solidFill>
                <a:srgbClr val="000000"/>
              </a:solidFill>
              <a:latin typeface="Arial" pitchFamily="34" charset="0"/>
              <a:cs typeface="Arial" pitchFamily="34" charset="0"/>
            </a:endParaRPr>
          </a:p>
        </p:txBody>
      </p:sp>
      <p:sp>
        <p:nvSpPr>
          <p:cNvPr id="8" name="12 Rectángulo"/>
          <p:cNvSpPr/>
          <p:nvPr/>
        </p:nvSpPr>
        <p:spPr>
          <a:xfrm>
            <a:off x="6084888" y="2205038"/>
            <a:ext cx="1231900" cy="12954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sz="1400" dirty="0">
                <a:solidFill>
                  <a:srgbClr val="000000"/>
                </a:solidFill>
                <a:latin typeface="Arial" pitchFamily="34" charset="0"/>
                <a:cs typeface="Arial" pitchFamily="34" charset="0"/>
              </a:rPr>
              <a:t>Hasta </a:t>
            </a:r>
          </a:p>
          <a:p>
            <a:pPr algn="ctr">
              <a:defRPr/>
            </a:pPr>
            <a:r>
              <a:rPr lang="es-AR" sz="1400" dirty="0">
                <a:solidFill>
                  <a:srgbClr val="000000"/>
                </a:solidFill>
                <a:latin typeface="Arial" pitchFamily="34" charset="0"/>
                <a:cs typeface="Arial" pitchFamily="34" charset="0"/>
              </a:rPr>
              <a:t>180 días</a:t>
            </a:r>
          </a:p>
        </p:txBody>
      </p:sp>
      <p:sp>
        <p:nvSpPr>
          <p:cNvPr id="11" name="12 Rectángulo"/>
          <p:cNvSpPr/>
          <p:nvPr/>
        </p:nvSpPr>
        <p:spPr>
          <a:xfrm>
            <a:off x="3348038" y="3644900"/>
            <a:ext cx="1231900" cy="12954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ES" sz="1400" dirty="0">
                <a:solidFill>
                  <a:schemeClr val="tx1"/>
                </a:solidFill>
                <a:latin typeface="Arial" pitchFamily="34" charset="0"/>
                <a:cs typeface="Arial" pitchFamily="34" charset="0"/>
              </a:rPr>
              <a:t>Adquisición vehículos y maquinarias</a:t>
            </a:r>
            <a:endParaRPr lang="es-AR" sz="1400" dirty="0">
              <a:solidFill>
                <a:schemeClr val="tx1"/>
              </a:solidFill>
              <a:latin typeface="Arial" pitchFamily="34" charset="0"/>
              <a:cs typeface="Arial" pitchFamily="34" charset="0"/>
            </a:endParaRPr>
          </a:p>
        </p:txBody>
      </p:sp>
      <p:sp>
        <p:nvSpPr>
          <p:cNvPr id="12" name="12 Rectángulo"/>
          <p:cNvSpPr/>
          <p:nvPr/>
        </p:nvSpPr>
        <p:spPr>
          <a:xfrm>
            <a:off x="1835150" y="3644900"/>
            <a:ext cx="1368425" cy="12954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sz="1400" dirty="0">
                <a:solidFill>
                  <a:srgbClr val="000000"/>
                </a:solidFill>
                <a:latin typeface="Arial" pitchFamily="34" charset="0"/>
                <a:cs typeface="Arial" pitchFamily="34" charset="0"/>
              </a:rPr>
              <a:t>Personas físicas</a:t>
            </a:r>
          </a:p>
        </p:txBody>
      </p:sp>
      <p:sp>
        <p:nvSpPr>
          <p:cNvPr id="14" name="12 Rectángulo"/>
          <p:cNvSpPr/>
          <p:nvPr/>
        </p:nvSpPr>
        <p:spPr>
          <a:xfrm>
            <a:off x="395288" y="3644900"/>
            <a:ext cx="1296987" cy="12954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sz="1400" dirty="0">
                <a:solidFill>
                  <a:srgbClr val="000000"/>
                </a:solidFill>
                <a:latin typeface="Arial" pitchFamily="34" charset="0"/>
                <a:cs typeface="Arial" pitchFamily="34" charset="0"/>
              </a:rPr>
              <a:t>Préstamos Prendarios</a:t>
            </a:r>
          </a:p>
        </p:txBody>
      </p:sp>
      <p:sp>
        <p:nvSpPr>
          <p:cNvPr id="15" name="12 Rectángulo"/>
          <p:cNvSpPr/>
          <p:nvPr/>
        </p:nvSpPr>
        <p:spPr>
          <a:xfrm>
            <a:off x="4716463" y="3646488"/>
            <a:ext cx="1231900" cy="12954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sz="1400" dirty="0">
                <a:solidFill>
                  <a:srgbClr val="000000"/>
                </a:solidFill>
                <a:latin typeface="Arial" pitchFamily="34" charset="0"/>
                <a:cs typeface="Arial" pitchFamily="34" charset="0"/>
              </a:rPr>
              <a:t>Hasta </a:t>
            </a:r>
          </a:p>
          <a:p>
            <a:pPr algn="ctr">
              <a:defRPr/>
            </a:pPr>
            <a:r>
              <a:rPr lang="es-AR" sz="1400" dirty="0">
                <a:solidFill>
                  <a:srgbClr val="000000"/>
                </a:solidFill>
                <a:latin typeface="Arial" pitchFamily="34" charset="0"/>
                <a:cs typeface="Arial" pitchFamily="34" charset="0"/>
              </a:rPr>
              <a:t>75% del valor de factura</a:t>
            </a:r>
          </a:p>
        </p:txBody>
      </p:sp>
      <p:sp>
        <p:nvSpPr>
          <p:cNvPr id="16" name="20 Rectángulo"/>
          <p:cNvSpPr/>
          <p:nvPr/>
        </p:nvSpPr>
        <p:spPr>
          <a:xfrm>
            <a:off x="7451725" y="3644900"/>
            <a:ext cx="1403350" cy="1295400"/>
          </a:xfrm>
          <a:prstGeom prst="rect">
            <a:avLst/>
          </a:prstGeom>
          <a:solidFill>
            <a:schemeClr val="accent6">
              <a:lumMod val="60000"/>
              <a:lumOff val="40000"/>
            </a:schemeClr>
          </a:solidFill>
        </p:spPr>
        <p:style>
          <a:lnRef idx="1">
            <a:schemeClr val="accent5"/>
          </a:lnRef>
          <a:fillRef idx="2">
            <a:schemeClr val="accent5"/>
          </a:fillRef>
          <a:effectRef idx="1">
            <a:schemeClr val="accent5"/>
          </a:effectRef>
          <a:fontRef idx="minor">
            <a:schemeClr val="dk1"/>
          </a:fontRef>
        </p:style>
        <p:txBody>
          <a:bodyPr anchor="ctr"/>
          <a:lstStyle/>
          <a:p>
            <a:pPr algn="ctr">
              <a:defRPr/>
            </a:pPr>
            <a:endParaRPr lang="es-AR" sz="1400" dirty="0">
              <a:solidFill>
                <a:srgbClr val="000000"/>
              </a:solidFill>
              <a:latin typeface="Arial" pitchFamily="34" charset="0"/>
              <a:cs typeface="Arial" pitchFamily="34" charset="0"/>
            </a:endParaRPr>
          </a:p>
          <a:p>
            <a:pPr algn="ctr">
              <a:defRPr/>
            </a:pPr>
            <a:r>
              <a:rPr lang="es-AR" sz="1400" dirty="0">
                <a:solidFill>
                  <a:srgbClr val="000000"/>
                </a:solidFill>
                <a:latin typeface="Arial" pitchFamily="34" charset="0"/>
                <a:cs typeface="Arial" pitchFamily="34" charset="0"/>
              </a:rPr>
              <a:t>TNA: 23,04%</a:t>
            </a:r>
          </a:p>
          <a:p>
            <a:pPr algn="ctr">
              <a:defRPr/>
            </a:pPr>
            <a:r>
              <a:rPr lang="es-AR" sz="1400" dirty="0">
                <a:solidFill>
                  <a:srgbClr val="000000"/>
                </a:solidFill>
                <a:latin typeface="Arial" pitchFamily="34" charset="0"/>
                <a:cs typeface="Arial" pitchFamily="34" charset="0"/>
              </a:rPr>
              <a:t>TEM: 1,92%</a:t>
            </a:r>
          </a:p>
          <a:p>
            <a:pPr algn="ctr">
              <a:defRPr/>
            </a:pPr>
            <a:r>
              <a:rPr lang="es-AR" sz="1400" dirty="0">
                <a:solidFill>
                  <a:srgbClr val="000000"/>
                </a:solidFill>
                <a:latin typeface="Arial" pitchFamily="34" charset="0"/>
                <a:cs typeface="Arial" pitchFamily="34" charset="0"/>
              </a:rPr>
              <a:t>Variable</a:t>
            </a:r>
          </a:p>
          <a:p>
            <a:pPr algn="ctr">
              <a:defRPr/>
            </a:pPr>
            <a:endParaRPr lang="es-AR" sz="1400" dirty="0">
              <a:solidFill>
                <a:srgbClr val="000000"/>
              </a:solidFill>
              <a:latin typeface="Baskerville Old Face" pitchFamily="18" charset="0"/>
            </a:endParaRPr>
          </a:p>
        </p:txBody>
      </p:sp>
      <p:sp>
        <p:nvSpPr>
          <p:cNvPr id="17" name="12 Rectángulo"/>
          <p:cNvSpPr/>
          <p:nvPr/>
        </p:nvSpPr>
        <p:spPr>
          <a:xfrm>
            <a:off x="6084888" y="3644900"/>
            <a:ext cx="1231900" cy="12954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sz="1400" dirty="0">
                <a:solidFill>
                  <a:srgbClr val="000000"/>
                </a:solidFill>
                <a:latin typeface="Arial" pitchFamily="34" charset="0"/>
                <a:cs typeface="Arial" pitchFamily="34" charset="0"/>
              </a:rPr>
              <a:t>Hasta </a:t>
            </a:r>
          </a:p>
          <a:p>
            <a:pPr algn="ctr">
              <a:defRPr/>
            </a:pPr>
            <a:r>
              <a:rPr lang="es-AR" sz="1400" dirty="0">
                <a:solidFill>
                  <a:srgbClr val="000000"/>
                </a:solidFill>
                <a:latin typeface="Arial" pitchFamily="34" charset="0"/>
                <a:cs typeface="Arial" pitchFamily="34" charset="0"/>
              </a:rPr>
              <a:t>60 meses</a:t>
            </a:r>
          </a:p>
        </p:txBody>
      </p:sp>
      <p:sp>
        <p:nvSpPr>
          <p:cNvPr id="18" name="12 Rectángulo"/>
          <p:cNvSpPr/>
          <p:nvPr/>
        </p:nvSpPr>
        <p:spPr>
          <a:xfrm>
            <a:off x="3348038" y="5157788"/>
            <a:ext cx="1231900" cy="12954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ES" sz="1400" dirty="0">
                <a:solidFill>
                  <a:schemeClr val="tx1"/>
                </a:solidFill>
                <a:latin typeface="Arial" pitchFamily="34" charset="0"/>
                <a:cs typeface="Arial" pitchFamily="34" charset="0"/>
              </a:rPr>
              <a:t>Adquisición de bienes muebles registrables</a:t>
            </a:r>
            <a:endParaRPr lang="es-AR" sz="1400" dirty="0">
              <a:solidFill>
                <a:schemeClr val="tx1"/>
              </a:solidFill>
              <a:latin typeface="Arial" pitchFamily="34" charset="0"/>
              <a:cs typeface="Arial" pitchFamily="34" charset="0"/>
            </a:endParaRPr>
          </a:p>
        </p:txBody>
      </p:sp>
      <p:sp>
        <p:nvSpPr>
          <p:cNvPr id="19" name="12 Rectángulo"/>
          <p:cNvSpPr/>
          <p:nvPr/>
        </p:nvSpPr>
        <p:spPr>
          <a:xfrm>
            <a:off x="1835150" y="5157788"/>
            <a:ext cx="1368425" cy="12954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sz="1400" dirty="0">
                <a:solidFill>
                  <a:srgbClr val="000000"/>
                </a:solidFill>
                <a:latin typeface="Arial" pitchFamily="34" charset="0"/>
                <a:cs typeface="Arial" pitchFamily="34" charset="0"/>
              </a:rPr>
              <a:t>Personas físicas y/o Empresas</a:t>
            </a:r>
          </a:p>
        </p:txBody>
      </p:sp>
      <p:sp>
        <p:nvSpPr>
          <p:cNvPr id="20" name="12 Rectángulo"/>
          <p:cNvSpPr/>
          <p:nvPr/>
        </p:nvSpPr>
        <p:spPr>
          <a:xfrm>
            <a:off x="395288" y="5157788"/>
            <a:ext cx="1296987" cy="12954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sz="1400" dirty="0">
                <a:solidFill>
                  <a:srgbClr val="000000"/>
                </a:solidFill>
                <a:latin typeface="Arial" pitchFamily="34" charset="0"/>
                <a:cs typeface="Arial" pitchFamily="34" charset="0"/>
              </a:rPr>
              <a:t>Leasing</a:t>
            </a:r>
          </a:p>
        </p:txBody>
      </p:sp>
      <p:sp>
        <p:nvSpPr>
          <p:cNvPr id="24" name="12 Rectángulo"/>
          <p:cNvSpPr/>
          <p:nvPr/>
        </p:nvSpPr>
        <p:spPr>
          <a:xfrm>
            <a:off x="4716463" y="5157788"/>
            <a:ext cx="1231900" cy="12954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sz="1400" dirty="0">
                <a:solidFill>
                  <a:srgbClr val="000000"/>
                </a:solidFill>
                <a:latin typeface="Arial" pitchFamily="34" charset="0"/>
                <a:cs typeface="Arial" pitchFamily="34" charset="0"/>
              </a:rPr>
              <a:t>Hasta </a:t>
            </a:r>
          </a:p>
          <a:p>
            <a:pPr algn="ctr">
              <a:defRPr/>
            </a:pPr>
            <a:r>
              <a:rPr lang="es-AR" sz="1400" dirty="0">
                <a:solidFill>
                  <a:srgbClr val="000000"/>
                </a:solidFill>
                <a:latin typeface="Arial" pitchFamily="34" charset="0"/>
                <a:cs typeface="Arial" pitchFamily="34" charset="0"/>
              </a:rPr>
              <a:t>$ 800.000</a:t>
            </a:r>
          </a:p>
        </p:txBody>
      </p:sp>
      <p:sp>
        <p:nvSpPr>
          <p:cNvPr id="25" name="20 Rectángulo"/>
          <p:cNvSpPr/>
          <p:nvPr/>
        </p:nvSpPr>
        <p:spPr>
          <a:xfrm>
            <a:off x="7451725" y="5157788"/>
            <a:ext cx="1403350" cy="1295400"/>
          </a:xfrm>
          <a:prstGeom prst="rect">
            <a:avLst/>
          </a:prstGeom>
          <a:solidFill>
            <a:schemeClr val="accent6">
              <a:lumMod val="60000"/>
              <a:lumOff val="40000"/>
            </a:schemeClr>
          </a:solidFill>
        </p:spPr>
        <p:style>
          <a:lnRef idx="1">
            <a:schemeClr val="accent5"/>
          </a:lnRef>
          <a:fillRef idx="2">
            <a:schemeClr val="accent5"/>
          </a:fillRef>
          <a:effectRef idx="1">
            <a:schemeClr val="accent5"/>
          </a:effectRef>
          <a:fontRef idx="minor">
            <a:schemeClr val="dk1"/>
          </a:fontRef>
        </p:style>
        <p:txBody>
          <a:bodyPr anchor="ctr"/>
          <a:lstStyle/>
          <a:p>
            <a:pPr algn="ctr">
              <a:defRPr/>
            </a:pPr>
            <a:endParaRPr lang="es-AR" sz="1400" dirty="0">
              <a:solidFill>
                <a:srgbClr val="000000"/>
              </a:solidFill>
              <a:latin typeface="Arial" pitchFamily="34" charset="0"/>
              <a:cs typeface="Arial" pitchFamily="34" charset="0"/>
            </a:endParaRPr>
          </a:p>
          <a:p>
            <a:pPr algn="ctr">
              <a:defRPr/>
            </a:pPr>
            <a:r>
              <a:rPr lang="es-AR" sz="1400" dirty="0">
                <a:solidFill>
                  <a:srgbClr val="000000"/>
                </a:solidFill>
                <a:latin typeface="Arial" pitchFamily="34" charset="0"/>
                <a:cs typeface="Arial" pitchFamily="34" charset="0"/>
              </a:rPr>
              <a:t>TNA: 15,21%</a:t>
            </a:r>
          </a:p>
          <a:p>
            <a:pPr algn="ctr">
              <a:defRPr/>
            </a:pPr>
            <a:r>
              <a:rPr lang="es-AR" sz="1400" dirty="0">
                <a:solidFill>
                  <a:srgbClr val="000000"/>
                </a:solidFill>
                <a:latin typeface="Arial" pitchFamily="34" charset="0"/>
                <a:cs typeface="Arial" pitchFamily="34" charset="0"/>
              </a:rPr>
              <a:t>TEM: 1,25%</a:t>
            </a:r>
          </a:p>
          <a:p>
            <a:pPr algn="ctr">
              <a:defRPr/>
            </a:pPr>
            <a:r>
              <a:rPr lang="es-AR" sz="1400" dirty="0">
                <a:solidFill>
                  <a:srgbClr val="000000"/>
                </a:solidFill>
                <a:latin typeface="Arial" pitchFamily="34" charset="0"/>
                <a:cs typeface="Arial" pitchFamily="34" charset="0"/>
              </a:rPr>
              <a:t>Fija</a:t>
            </a:r>
          </a:p>
          <a:p>
            <a:pPr algn="ctr">
              <a:defRPr/>
            </a:pPr>
            <a:endParaRPr lang="es-AR" dirty="0">
              <a:solidFill>
                <a:srgbClr val="000000"/>
              </a:solidFill>
              <a:latin typeface="Baskerville Old Face" pitchFamily="18" charset="0"/>
            </a:endParaRPr>
          </a:p>
        </p:txBody>
      </p:sp>
      <p:sp>
        <p:nvSpPr>
          <p:cNvPr id="26" name="12 Rectángulo"/>
          <p:cNvSpPr/>
          <p:nvPr/>
        </p:nvSpPr>
        <p:spPr>
          <a:xfrm>
            <a:off x="6084888" y="5157788"/>
            <a:ext cx="1231900" cy="12954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sz="1400" dirty="0">
                <a:solidFill>
                  <a:srgbClr val="000000"/>
                </a:solidFill>
                <a:latin typeface="Arial" pitchFamily="34" charset="0"/>
                <a:cs typeface="Arial" pitchFamily="34" charset="0"/>
              </a:rPr>
              <a:t>Hasta </a:t>
            </a:r>
          </a:p>
          <a:p>
            <a:pPr algn="ctr">
              <a:defRPr/>
            </a:pPr>
            <a:r>
              <a:rPr lang="es-AR" sz="1400" dirty="0">
                <a:solidFill>
                  <a:srgbClr val="000000"/>
                </a:solidFill>
                <a:latin typeface="Arial" pitchFamily="34" charset="0"/>
                <a:cs typeface="Arial" pitchFamily="34" charset="0"/>
              </a:rPr>
              <a:t>36 meses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34 Rectángulo"/>
          <p:cNvSpPr/>
          <p:nvPr/>
        </p:nvSpPr>
        <p:spPr>
          <a:xfrm>
            <a:off x="355130" y="437754"/>
            <a:ext cx="8699500" cy="454743"/>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s-AR" sz="1800" dirty="0"/>
          </a:p>
        </p:txBody>
      </p:sp>
      <p:pic>
        <p:nvPicPr>
          <p:cNvPr id="30724" name="Picture 51" descr="isologo Banco del Chubut"/>
          <p:cNvPicPr>
            <a:picLocks noChangeAspect="1" noChangeArrowheads="1"/>
          </p:cNvPicPr>
          <p:nvPr/>
        </p:nvPicPr>
        <p:blipFill>
          <a:blip r:embed="rId2"/>
          <a:srcRect/>
          <a:stretch>
            <a:fillRect/>
          </a:stretch>
        </p:blipFill>
        <p:spPr bwMode="auto">
          <a:xfrm>
            <a:off x="431800" y="355600"/>
            <a:ext cx="3340100" cy="696913"/>
          </a:xfrm>
          <a:prstGeom prst="rect">
            <a:avLst/>
          </a:prstGeom>
          <a:noFill/>
          <a:ln w="9525">
            <a:noFill/>
            <a:miter lim="800000"/>
            <a:headEnd/>
            <a:tailEnd/>
          </a:ln>
        </p:spPr>
      </p:pic>
      <p:grpSp>
        <p:nvGrpSpPr>
          <p:cNvPr id="30725" name="36 Rectángulo"/>
          <p:cNvGrpSpPr>
            <a:grpSpLocks/>
          </p:cNvGrpSpPr>
          <p:nvPr/>
        </p:nvGrpSpPr>
        <p:grpSpPr bwMode="auto">
          <a:xfrm>
            <a:off x="358775" y="908050"/>
            <a:ext cx="8785225" cy="182563"/>
            <a:chOff x="-38" y="261"/>
            <a:chExt cx="5833" cy="115"/>
          </a:xfrm>
        </p:grpSpPr>
        <p:pic>
          <p:nvPicPr>
            <p:cNvPr id="30728" name="36 Rectángulo"/>
            <p:cNvPicPr>
              <a:picLocks noChangeArrowheads="1"/>
            </p:cNvPicPr>
            <p:nvPr/>
          </p:nvPicPr>
          <p:blipFill>
            <a:blip r:embed="rId3"/>
            <a:srcRect/>
            <a:stretch>
              <a:fillRect/>
            </a:stretch>
          </p:blipFill>
          <p:spPr bwMode="auto">
            <a:xfrm>
              <a:off x="-38" y="261"/>
              <a:ext cx="5833" cy="115"/>
            </a:xfrm>
            <a:prstGeom prst="rect">
              <a:avLst/>
            </a:prstGeom>
            <a:noFill/>
            <a:ln w="9525">
              <a:noFill/>
              <a:miter lim="800000"/>
              <a:headEnd/>
              <a:tailEnd/>
            </a:ln>
          </p:spPr>
        </p:pic>
        <p:sp>
          <p:nvSpPr>
            <p:cNvPr id="30729" name="Text Box 10"/>
            <p:cNvSpPr txBox="1">
              <a:spLocks noChangeArrowheads="1"/>
            </p:cNvSpPr>
            <p:nvPr/>
          </p:nvSpPr>
          <p:spPr bwMode="auto">
            <a:xfrm rot="10800000">
              <a:off x="0" y="285"/>
              <a:ext cx="5760" cy="45"/>
            </a:xfrm>
            <a:prstGeom prst="rect">
              <a:avLst/>
            </a:prstGeom>
            <a:noFill/>
            <a:ln w="9525">
              <a:noFill/>
              <a:miter lim="800000"/>
              <a:headEnd/>
              <a:tailEnd/>
            </a:ln>
          </p:spPr>
          <p:txBody>
            <a:bodyPr rot="10800000" anchor="ctr"/>
            <a:lstStyle/>
            <a:p>
              <a:pPr algn="ctr"/>
              <a:endParaRPr lang="es-ES" sz="1800">
                <a:solidFill>
                  <a:srgbClr val="FFFFFF"/>
                </a:solidFill>
                <a:latin typeface="Calibri" pitchFamily="34" charset="0"/>
              </a:endParaRPr>
            </a:p>
          </p:txBody>
        </p:sp>
      </p:grpSp>
      <p:sp>
        <p:nvSpPr>
          <p:cNvPr id="22" name="21 Rectángulo"/>
          <p:cNvSpPr/>
          <p:nvPr/>
        </p:nvSpPr>
        <p:spPr>
          <a:xfrm>
            <a:off x="358775" y="1195388"/>
            <a:ext cx="8672513" cy="2921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AR" sz="1800" b="1">
                <a:solidFill>
                  <a:srgbClr val="FFFFFF"/>
                </a:solidFill>
              </a:rPr>
              <a:t>OTRAS OPERACIONES HABITUALES</a:t>
            </a:r>
          </a:p>
        </p:txBody>
      </p:sp>
      <p:sp>
        <p:nvSpPr>
          <p:cNvPr id="30727" name="Text Box 12"/>
          <p:cNvSpPr txBox="1">
            <a:spLocks noChangeArrowheads="1"/>
          </p:cNvSpPr>
          <p:nvPr/>
        </p:nvSpPr>
        <p:spPr bwMode="auto">
          <a:xfrm>
            <a:off x="503238" y="1771650"/>
            <a:ext cx="8424862" cy="1938338"/>
          </a:xfrm>
          <a:prstGeom prst="rect">
            <a:avLst/>
          </a:prstGeom>
          <a:noFill/>
          <a:ln w="9525">
            <a:noFill/>
            <a:miter lim="800000"/>
            <a:headEnd/>
            <a:tailEnd/>
          </a:ln>
        </p:spPr>
        <p:txBody>
          <a:bodyPr>
            <a:spAutoFit/>
          </a:bodyPr>
          <a:lstStyle/>
          <a:p>
            <a:pPr algn="just"/>
            <a:r>
              <a:rPr lang="es-AR" sz="2400"/>
              <a:t>Trabajar con el Banco del Chubut SA a su vez permitirá la adhesión a otros servicios como el de pago de haberes, lo que posibilita al personal de las empresas clientes acceder a líneas de préstamos personales, hipotecarios y de financiación de tarjetas en condiciones muy competitivas. </a:t>
            </a:r>
            <a:endParaRPr lang="es-ES" sz="24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34 Rectángulo"/>
          <p:cNvSpPr/>
          <p:nvPr/>
        </p:nvSpPr>
        <p:spPr>
          <a:xfrm>
            <a:off x="212255" y="188516"/>
            <a:ext cx="8699500" cy="454744"/>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s-AR" sz="1800" dirty="0"/>
          </a:p>
        </p:txBody>
      </p:sp>
      <p:pic>
        <p:nvPicPr>
          <p:cNvPr id="15364" name="Picture 51" descr="isologo Banco del Chubut"/>
          <p:cNvPicPr>
            <a:picLocks noChangeAspect="1" noChangeArrowheads="1"/>
          </p:cNvPicPr>
          <p:nvPr/>
        </p:nvPicPr>
        <p:blipFill>
          <a:blip r:embed="rId2"/>
          <a:srcRect/>
          <a:stretch>
            <a:fillRect/>
          </a:stretch>
        </p:blipFill>
        <p:spPr bwMode="auto">
          <a:xfrm>
            <a:off x="252413" y="68263"/>
            <a:ext cx="3340100" cy="696912"/>
          </a:xfrm>
          <a:prstGeom prst="rect">
            <a:avLst/>
          </a:prstGeom>
          <a:noFill/>
          <a:ln w="9525">
            <a:noFill/>
            <a:miter lim="800000"/>
            <a:headEnd/>
            <a:tailEnd/>
          </a:ln>
        </p:spPr>
      </p:pic>
      <p:grpSp>
        <p:nvGrpSpPr>
          <p:cNvPr id="15365" name="36 Rectángulo"/>
          <p:cNvGrpSpPr>
            <a:grpSpLocks/>
          </p:cNvGrpSpPr>
          <p:nvPr/>
        </p:nvGrpSpPr>
        <p:grpSpPr bwMode="auto">
          <a:xfrm>
            <a:off x="179388" y="620713"/>
            <a:ext cx="8785225" cy="182562"/>
            <a:chOff x="-38" y="261"/>
            <a:chExt cx="5833" cy="115"/>
          </a:xfrm>
        </p:grpSpPr>
        <p:pic>
          <p:nvPicPr>
            <p:cNvPr id="15368" name="36 Rectángulo"/>
            <p:cNvPicPr>
              <a:picLocks noChangeArrowheads="1"/>
            </p:cNvPicPr>
            <p:nvPr/>
          </p:nvPicPr>
          <p:blipFill>
            <a:blip r:embed="rId3"/>
            <a:srcRect/>
            <a:stretch>
              <a:fillRect/>
            </a:stretch>
          </p:blipFill>
          <p:spPr bwMode="auto">
            <a:xfrm>
              <a:off x="-38" y="261"/>
              <a:ext cx="5833" cy="115"/>
            </a:xfrm>
            <a:prstGeom prst="rect">
              <a:avLst/>
            </a:prstGeom>
            <a:noFill/>
            <a:ln w="9525">
              <a:noFill/>
              <a:miter lim="800000"/>
              <a:headEnd/>
              <a:tailEnd/>
            </a:ln>
          </p:spPr>
        </p:pic>
        <p:sp>
          <p:nvSpPr>
            <p:cNvPr id="15369" name="Text Box 10"/>
            <p:cNvSpPr txBox="1">
              <a:spLocks noChangeArrowheads="1"/>
            </p:cNvSpPr>
            <p:nvPr/>
          </p:nvSpPr>
          <p:spPr bwMode="auto">
            <a:xfrm rot="10800000">
              <a:off x="0" y="285"/>
              <a:ext cx="5760" cy="45"/>
            </a:xfrm>
            <a:prstGeom prst="rect">
              <a:avLst/>
            </a:prstGeom>
            <a:noFill/>
            <a:ln w="9525">
              <a:noFill/>
              <a:miter lim="800000"/>
              <a:headEnd/>
              <a:tailEnd/>
            </a:ln>
          </p:spPr>
          <p:txBody>
            <a:bodyPr rot="10800000" anchor="ctr"/>
            <a:lstStyle/>
            <a:p>
              <a:pPr algn="ctr"/>
              <a:endParaRPr lang="es-ES" sz="1800">
                <a:solidFill>
                  <a:srgbClr val="FFFFFF"/>
                </a:solidFill>
                <a:latin typeface="Calibri" pitchFamily="34" charset="0"/>
              </a:endParaRPr>
            </a:p>
          </p:txBody>
        </p:sp>
      </p:grpSp>
      <p:sp>
        <p:nvSpPr>
          <p:cNvPr id="22" name="21 Rectángulo"/>
          <p:cNvSpPr/>
          <p:nvPr/>
        </p:nvSpPr>
        <p:spPr>
          <a:xfrm>
            <a:off x="179388" y="908050"/>
            <a:ext cx="8672512" cy="2921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ES" b="1">
                <a:solidFill>
                  <a:srgbClr val="FFFFFF"/>
                </a:solidFill>
                <a:latin typeface="Baskerville Old Face" pitchFamily="18" charset="0"/>
              </a:rPr>
              <a:t>POLITICA DE APOYO AL SECTOR PRODUCTIVO PROVINCIAL</a:t>
            </a:r>
            <a:endParaRPr lang="es-AR" sz="1800" b="1">
              <a:solidFill>
                <a:srgbClr val="FFFFFF"/>
              </a:solidFill>
            </a:endParaRPr>
          </a:p>
        </p:txBody>
      </p:sp>
      <p:sp>
        <p:nvSpPr>
          <p:cNvPr id="15367" name="Text Box 39"/>
          <p:cNvSpPr txBox="1">
            <a:spLocks noChangeArrowheads="1"/>
          </p:cNvSpPr>
          <p:nvPr/>
        </p:nvSpPr>
        <p:spPr bwMode="auto">
          <a:xfrm>
            <a:off x="323850" y="1484313"/>
            <a:ext cx="8424863" cy="3786187"/>
          </a:xfrm>
          <a:prstGeom prst="rect">
            <a:avLst/>
          </a:prstGeom>
          <a:noFill/>
          <a:ln w="9525">
            <a:noFill/>
            <a:miter lim="800000"/>
            <a:headEnd/>
            <a:tailEnd/>
          </a:ln>
        </p:spPr>
        <p:txBody>
          <a:bodyPr>
            <a:spAutoFit/>
          </a:bodyPr>
          <a:lstStyle/>
          <a:p>
            <a:pPr algn="just"/>
            <a:r>
              <a:rPr lang="es-ES" sz="2400"/>
              <a:t>Es de interés público nacional alcanzar el autoabastecimiento de hidrocarburos, tal cual se expresa en la sanción de la Ley N° 26.741.</a:t>
            </a:r>
          </a:p>
          <a:p>
            <a:pPr algn="just"/>
            <a:endParaRPr lang="es-ES" sz="2400"/>
          </a:p>
          <a:p>
            <a:pPr algn="just"/>
            <a:r>
              <a:rPr lang="es-ES" sz="2400"/>
              <a:t>Para ello es necesario que las Empresas Regionales puedan optimizar sus procesos e incorporar nuevos servicios y tecnología.</a:t>
            </a:r>
          </a:p>
          <a:p>
            <a:pPr algn="just"/>
            <a:endParaRPr lang="es-ES" sz="2400"/>
          </a:p>
          <a:p>
            <a:pPr algn="just"/>
            <a:r>
              <a:rPr lang="es-ES" sz="2400"/>
              <a:t>La Provincia del Chubut tiene un rol protagónico y comprometido con los objetivos anteriores, siendo una de las provincias líderes en política energética como en lograr aumentos de la producción de los yacimientos.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34 Rectángulo"/>
          <p:cNvSpPr/>
          <p:nvPr/>
        </p:nvSpPr>
        <p:spPr>
          <a:xfrm>
            <a:off x="212255" y="188516"/>
            <a:ext cx="8699500" cy="454744"/>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s-AR" sz="1800" dirty="0"/>
          </a:p>
        </p:txBody>
      </p:sp>
      <p:pic>
        <p:nvPicPr>
          <p:cNvPr id="16388" name="Picture 51" descr="isologo Banco del Chubut"/>
          <p:cNvPicPr>
            <a:picLocks noChangeAspect="1" noChangeArrowheads="1"/>
          </p:cNvPicPr>
          <p:nvPr/>
        </p:nvPicPr>
        <p:blipFill>
          <a:blip r:embed="rId2"/>
          <a:srcRect/>
          <a:stretch>
            <a:fillRect/>
          </a:stretch>
        </p:blipFill>
        <p:spPr bwMode="auto">
          <a:xfrm>
            <a:off x="252413" y="68263"/>
            <a:ext cx="3340100" cy="696912"/>
          </a:xfrm>
          <a:prstGeom prst="rect">
            <a:avLst/>
          </a:prstGeom>
          <a:noFill/>
          <a:ln w="9525">
            <a:noFill/>
            <a:miter lim="800000"/>
            <a:headEnd/>
            <a:tailEnd/>
          </a:ln>
        </p:spPr>
      </p:pic>
      <p:grpSp>
        <p:nvGrpSpPr>
          <p:cNvPr id="16389" name="36 Rectángulo"/>
          <p:cNvGrpSpPr>
            <a:grpSpLocks/>
          </p:cNvGrpSpPr>
          <p:nvPr/>
        </p:nvGrpSpPr>
        <p:grpSpPr bwMode="auto">
          <a:xfrm>
            <a:off x="179388" y="620713"/>
            <a:ext cx="8785225" cy="182562"/>
            <a:chOff x="-38" y="261"/>
            <a:chExt cx="5833" cy="115"/>
          </a:xfrm>
        </p:grpSpPr>
        <p:pic>
          <p:nvPicPr>
            <p:cNvPr id="16392" name="36 Rectángulo"/>
            <p:cNvPicPr>
              <a:picLocks noChangeArrowheads="1"/>
            </p:cNvPicPr>
            <p:nvPr/>
          </p:nvPicPr>
          <p:blipFill>
            <a:blip r:embed="rId3"/>
            <a:srcRect/>
            <a:stretch>
              <a:fillRect/>
            </a:stretch>
          </p:blipFill>
          <p:spPr bwMode="auto">
            <a:xfrm>
              <a:off x="-38" y="261"/>
              <a:ext cx="5833" cy="115"/>
            </a:xfrm>
            <a:prstGeom prst="rect">
              <a:avLst/>
            </a:prstGeom>
            <a:noFill/>
            <a:ln w="9525">
              <a:noFill/>
              <a:miter lim="800000"/>
              <a:headEnd/>
              <a:tailEnd/>
            </a:ln>
          </p:spPr>
        </p:pic>
        <p:sp>
          <p:nvSpPr>
            <p:cNvPr id="16393" name="Text Box 10"/>
            <p:cNvSpPr txBox="1">
              <a:spLocks noChangeArrowheads="1"/>
            </p:cNvSpPr>
            <p:nvPr/>
          </p:nvSpPr>
          <p:spPr bwMode="auto">
            <a:xfrm rot="10800000">
              <a:off x="0" y="285"/>
              <a:ext cx="5760" cy="45"/>
            </a:xfrm>
            <a:prstGeom prst="rect">
              <a:avLst/>
            </a:prstGeom>
            <a:noFill/>
            <a:ln w="9525">
              <a:noFill/>
              <a:miter lim="800000"/>
              <a:headEnd/>
              <a:tailEnd/>
            </a:ln>
          </p:spPr>
          <p:txBody>
            <a:bodyPr rot="10800000" anchor="ctr"/>
            <a:lstStyle/>
            <a:p>
              <a:pPr algn="ctr"/>
              <a:endParaRPr lang="es-ES" sz="1800">
                <a:solidFill>
                  <a:srgbClr val="FFFFFF"/>
                </a:solidFill>
                <a:latin typeface="Calibri" pitchFamily="34" charset="0"/>
              </a:endParaRPr>
            </a:p>
          </p:txBody>
        </p:sp>
      </p:grpSp>
      <p:sp>
        <p:nvSpPr>
          <p:cNvPr id="22" name="21 Rectángulo"/>
          <p:cNvSpPr/>
          <p:nvPr/>
        </p:nvSpPr>
        <p:spPr>
          <a:xfrm>
            <a:off x="179388" y="908050"/>
            <a:ext cx="8672512" cy="2921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ES" b="1">
                <a:solidFill>
                  <a:srgbClr val="FFFFFF"/>
                </a:solidFill>
                <a:latin typeface="Baskerville Old Face" pitchFamily="18" charset="0"/>
              </a:rPr>
              <a:t>POLITICA DE APOYO AL SECTOR PRODUCTIVO PROVINCIAL</a:t>
            </a:r>
            <a:endParaRPr lang="es-AR" sz="1800" b="1">
              <a:solidFill>
                <a:srgbClr val="FFFFFF"/>
              </a:solidFill>
            </a:endParaRPr>
          </a:p>
        </p:txBody>
      </p:sp>
      <p:sp>
        <p:nvSpPr>
          <p:cNvPr id="20519" name="Text Box 39"/>
          <p:cNvSpPr txBox="1">
            <a:spLocks noChangeArrowheads="1"/>
          </p:cNvSpPr>
          <p:nvPr/>
        </p:nvSpPr>
        <p:spPr bwMode="auto">
          <a:xfrm>
            <a:off x="323850" y="1484313"/>
            <a:ext cx="8424863" cy="4894262"/>
          </a:xfrm>
          <a:prstGeom prst="rect">
            <a:avLst/>
          </a:prstGeom>
          <a:noFill/>
          <a:ln w="9525">
            <a:noFill/>
            <a:miter lim="800000"/>
            <a:headEnd/>
            <a:tailEnd/>
          </a:ln>
          <a:effectLst/>
        </p:spPr>
        <p:txBody>
          <a:bodyPr>
            <a:spAutoFit/>
          </a:bodyPr>
          <a:lstStyle/>
          <a:p>
            <a:pPr algn="just">
              <a:defRPr/>
            </a:pPr>
            <a:r>
              <a:rPr lang="es-ES" sz="2400" dirty="0"/>
              <a:t>Por ello, el Banco del Chubut SA:</a:t>
            </a:r>
          </a:p>
          <a:p>
            <a:pPr algn="just">
              <a:defRPr/>
            </a:pPr>
            <a:endParaRPr lang="es-ES" sz="2400" dirty="0"/>
          </a:p>
          <a:p>
            <a:pPr marL="342900" indent="-342900" algn="just">
              <a:buFont typeface="Arial" pitchFamily="34" charset="0"/>
              <a:buChar char="•"/>
              <a:defRPr/>
            </a:pPr>
            <a:r>
              <a:rPr lang="es-ES" sz="2400" dirty="0"/>
              <a:t>Ha generado nuevas líneas crediticias con interés bonificado o subsidiado por el Ministerio de la Producción de la Provincia del Chubut, tanto para inversiones como para capital de trabajo de </a:t>
            </a:r>
            <a:r>
              <a:rPr lang="es-ES" sz="2400" dirty="0" err="1"/>
              <a:t>MiPyMEs</a:t>
            </a:r>
            <a:r>
              <a:rPr lang="es-ES" sz="2400" dirty="0"/>
              <a:t>. </a:t>
            </a:r>
          </a:p>
          <a:p>
            <a:pPr marL="342900" indent="-342900" algn="just">
              <a:buFont typeface="Arial" pitchFamily="34" charset="0"/>
              <a:buChar char="•"/>
              <a:defRPr/>
            </a:pPr>
            <a:endParaRPr lang="es-ES" sz="2400" dirty="0"/>
          </a:p>
          <a:p>
            <a:pPr marL="342900" indent="-342900" algn="just">
              <a:buFont typeface="Arial" pitchFamily="34" charset="0"/>
              <a:buChar char="•"/>
              <a:defRPr/>
            </a:pPr>
            <a:r>
              <a:rPr lang="es-ES" sz="2400" dirty="0"/>
              <a:t>En el marco del programa SUSTENTA, destinó un cupo del financiamiento productivo impulsado por el BCRA, para financiar inversiones productivas en la provincia.</a:t>
            </a:r>
          </a:p>
          <a:p>
            <a:pPr marL="342900" indent="-342900" algn="just">
              <a:buFont typeface="Arial" pitchFamily="34" charset="0"/>
              <a:buChar char="•"/>
              <a:defRPr/>
            </a:pPr>
            <a:endParaRPr lang="es-ES" sz="2400" dirty="0"/>
          </a:p>
          <a:p>
            <a:pPr marL="342900" indent="-342900" algn="just">
              <a:buFont typeface="Arial" pitchFamily="34" charset="0"/>
              <a:buChar char="•"/>
              <a:defRPr/>
            </a:pPr>
            <a:r>
              <a:rPr lang="es-ES" sz="2400" dirty="0"/>
              <a:t>Trabaja en fortalecer el crecimiento en las colocaciones de préstamos destinados al sector productivo.</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34 Rectángulo"/>
          <p:cNvSpPr/>
          <p:nvPr/>
        </p:nvSpPr>
        <p:spPr>
          <a:xfrm>
            <a:off x="-744" y="-27384"/>
            <a:ext cx="9144744" cy="454744"/>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s-AR" sz="1800" dirty="0"/>
          </a:p>
        </p:txBody>
      </p:sp>
      <p:pic>
        <p:nvPicPr>
          <p:cNvPr id="17412" name="Picture 51" descr="isologo Banco del Chubut"/>
          <p:cNvPicPr>
            <a:picLocks noChangeAspect="1" noChangeArrowheads="1"/>
          </p:cNvPicPr>
          <p:nvPr/>
        </p:nvPicPr>
        <p:blipFill>
          <a:blip r:embed="rId2"/>
          <a:srcRect/>
          <a:stretch>
            <a:fillRect/>
          </a:stretch>
        </p:blipFill>
        <p:spPr bwMode="auto">
          <a:xfrm>
            <a:off x="36513" y="-147638"/>
            <a:ext cx="3340100" cy="696913"/>
          </a:xfrm>
          <a:prstGeom prst="rect">
            <a:avLst/>
          </a:prstGeom>
          <a:noFill/>
          <a:ln w="9525">
            <a:noFill/>
            <a:miter lim="800000"/>
            <a:headEnd/>
            <a:tailEnd/>
          </a:ln>
        </p:spPr>
      </p:pic>
      <p:sp>
        <p:nvSpPr>
          <p:cNvPr id="37" name="36 Rectángulo"/>
          <p:cNvSpPr/>
          <p:nvPr/>
        </p:nvSpPr>
        <p:spPr>
          <a:xfrm flipV="1">
            <a:off x="0" y="452122"/>
            <a:ext cx="9144000" cy="7200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fontAlgn="auto">
              <a:spcBef>
                <a:spcPts val="0"/>
              </a:spcBef>
              <a:spcAft>
                <a:spcPts val="0"/>
              </a:spcAft>
              <a:defRPr/>
            </a:pPr>
            <a:endParaRPr lang="es-AR" sz="1800" dirty="0"/>
          </a:p>
        </p:txBody>
      </p:sp>
      <p:sp>
        <p:nvSpPr>
          <p:cNvPr id="17416" name="8 Rectángulo redondeado"/>
          <p:cNvSpPr>
            <a:spLocks noChangeArrowheads="1"/>
          </p:cNvSpPr>
          <p:nvPr/>
        </p:nvSpPr>
        <p:spPr bwMode="auto">
          <a:xfrm>
            <a:off x="3348038" y="1412875"/>
            <a:ext cx="1252537" cy="506413"/>
          </a:xfrm>
          <a:prstGeom prst="roundRect">
            <a:avLst>
              <a:gd name="adj" fmla="val 16667"/>
            </a:avLst>
          </a:prstGeom>
          <a:solidFill>
            <a:srgbClr val="4FB8C3"/>
          </a:solidFill>
          <a:ln w="25400" algn="ctr">
            <a:solidFill>
              <a:srgbClr val="4FB8C3"/>
            </a:solidFill>
            <a:round/>
            <a:headEnd/>
            <a:tailEnd/>
          </a:ln>
        </p:spPr>
        <p:txBody>
          <a:bodyPr anchor="ctr"/>
          <a:lstStyle/>
          <a:p>
            <a:pPr algn="ctr"/>
            <a:r>
              <a:rPr lang="es-AR"/>
              <a:t>Destino</a:t>
            </a:r>
          </a:p>
        </p:txBody>
      </p:sp>
      <p:sp>
        <p:nvSpPr>
          <p:cNvPr id="17417" name="9 Rectángulo redondeado"/>
          <p:cNvSpPr>
            <a:spLocks noChangeArrowheads="1"/>
          </p:cNvSpPr>
          <p:nvPr/>
        </p:nvSpPr>
        <p:spPr bwMode="auto">
          <a:xfrm>
            <a:off x="6084888" y="1412875"/>
            <a:ext cx="1223962" cy="544513"/>
          </a:xfrm>
          <a:prstGeom prst="roundRect">
            <a:avLst>
              <a:gd name="adj" fmla="val 16667"/>
            </a:avLst>
          </a:prstGeom>
          <a:solidFill>
            <a:srgbClr val="4FB8C3"/>
          </a:solidFill>
          <a:ln w="25400" algn="ctr">
            <a:solidFill>
              <a:srgbClr val="4FB8C3"/>
            </a:solidFill>
            <a:round/>
            <a:headEnd/>
            <a:tailEnd/>
          </a:ln>
        </p:spPr>
        <p:txBody>
          <a:bodyPr anchor="ctr"/>
          <a:lstStyle/>
          <a:p>
            <a:pPr algn="ctr"/>
            <a:r>
              <a:rPr lang="es-AR"/>
              <a:t>Plazo</a:t>
            </a:r>
          </a:p>
        </p:txBody>
      </p:sp>
      <p:sp>
        <p:nvSpPr>
          <p:cNvPr id="13" name="12 Rectángulo"/>
          <p:cNvSpPr/>
          <p:nvPr/>
        </p:nvSpPr>
        <p:spPr>
          <a:xfrm>
            <a:off x="3348038" y="2349500"/>
            <a:ext cx="1231900" cy="12239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ES" dirty="0">
                <a:solidFill>
                  <a:schemeClr val="tx1"/>
                </a:solidFill>
                <a:latin typeface="Arial" pitchFamily="34" charset="0"/>
                <a:cs typeface="Arial" pitchFamily="34" charset="0"/>
              </a:rPr>
              <a:t>Capital de trabajo</a:t>
            </a:r>
            <a:endParaRPr lang="es-AR" dirty="0">
              <a:solidFill>
                <a:schemeClr val="tx1"/>
              </a:solidFill>
              <a:latin typeface="Arial" pitchFamily="34" charset="0"/>
              <a:cs typeface="Arial" pitchFamily="34" charset="0"/>
            </a:endParaRPr>
          </a:p>
        </p:txBody>
      </p:sp>
      <p:sp>
        <p:nvSpPr>
          <p:cNvPr id="22" name="21 Rectángulo"/>
          <p:cNvSpPr/>
          <p:nvPr/>
        </p:nvSpPr>
        <p:spPr>
          <a:xfrm>
            <a:off x="250825" y="692150"/>
            <a:ext cx="8672513" cy="2921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ES" sz="1800" b="1">
                <a:solidFill>
                  <a:srgbClr val="FFFFFF"/>
                </a:solidFill>
              </a:rPr>
              <a:t>PRESTAMOS SUBSIDIADOS: CONVENIO CON EL MINISTERIO DE LA PRODUCCION </a:t>
            </a:r>
            <a:endParaRPr lang="es-AR" sz="1800" b="1">
              <a:solidFill>
                <a:srgbClr val="FFFFFF"/>
              </a:solidFill>
              <a:latin typeface="Baskerville Old Face" pitchFamily="18" charset="0"/>
            </a:endParaRPr>
          </a:p>
        </p:txBody>
      </p:sp>
      <p:sp>
        <p:nvSpPr>
          <p:cNvPr id="23" name="22 Rectángulo redondeado"/>
          <p:cNvSpPr/>
          <p:nvPr/>
        </p:nvSpPr>
        <p:spPr>
          <a:xfrm>
            <a:off x="7521732" y="1369630"/>
            <a:ext cx="1210651" cy="603811"/>
          </a:xfrm>
          <a:prstGeom prst="round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anchor="ctr"/>
          <a:lstStyle/>
          <a:p>
            <a:pPr algn="ctr">
              <a:defRPr/>
            </a:pPr>
            <a:r>
              <a:rPr lang="es-AR">
                <a:solidFill>
                  <a:schemeClr val="tx1"/>
                </a:solidFill>
                <a:latin typeface="Baskerville Old Face" pitchFamily="18" charset="0"/>
              </a:rPr>
              <a:t>Tasa </a:t>
            </a:r>
          </a:p>
        </p:txBody>
      </p:sp>
      <p:sp>
        <p:nvSpPr>
          <p:cNvPr id="40" name="39 Rectángulo"/>
          <p:cNvSpPr/>
          <p:nvPr/>
        </p:nvSpPr>
        <p:spPr>
          <a:xfrm>
            <a:off x="395288" y="3716338"/>
            <a:ext cx="8424862" cy="576262"/>
          </a:xfrm>
          <a:prstGeom prst="rect">
            <a:avLst/>
          </a:prstGeom>
          <a:gradFill>
            <a:gsLst>
              <a:gs pos="2600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s-ES">
                <a:solidFill>
                  <a:schemeClr val="tx1"/>
                </a:solidFill>
                <a:latin typeface="Baskerville Old Face" pitchFamily="18" charset="0"/>
              </a:rPr>
              <a:t>Las Pymes son el sector que agrega valor con fuerte incorporación de empleo. Sus habituales necesidades de Capital de Trabajo son atendidas eficientemente por el Banco del Chubut SA.</a:t>
            </a:r>
            <a:r>
              <a:rPr lang="es-ES" sz="1800">
                <a:solidFill>
                  <a:schemeClr val="tx1"/>
                </a:solidFill>
                <a:latin typeface="Arial" charset="0"/>
              </a:rPr>
              <a:t> </a:t>
            </a:r>
            <a:endParaRPr lang="es-AR" sz="1800">
              <a:solidFill>
                <a:schemeClr val="tx1"/>
              </a:solidFill>
              <a:latin typeface="Arial" charset="0"/>
            </a:endParaRPr>
          </a:p>
        </p:txBody>
      </p:sp>
      <p:sp>
        <p:nvSpPr>
          <p:cNvPr id="17424" name="8 Rectángulo redondeado"/>
          <p:cNvSpPr>
            <a:spLocks noChangeArrowheads="1"/>
          </p:cNvSpPr>
          <p:nvPr/>
        </p:nvSpPr>
        <p:spPr bwMode="auto">
          <a:xfrm>
            <a:off x="395288" y="1412875"/>
            <a:ext cx="1296987" cy="506413"/>
          </a:xfrm>
          <a:prstGeom prst="roundRect">
            <a:avLst>
              <a:gd name="adj" fmla="val 16667"/>
            </a:avLst>
          </a:prstGeom>
          <a:solidFill>
            <a:srgbClr val="4FB8C3"/>
          </a:solidFill>
          <a:ln w="25400" algn="ctr">
            <a:solidFill>
              <a:srgbClr val="4FB8C3"/>
            </a:solidFill>
            <a:round/>
            <a:headEnd/>
            <a:tailEnd/>
          </a:ln>
        </p:spPr>
        <p:txBody>
          <a:bodyPr anchor="ctr"/>
          <a:lstStyle/>
          <a:p>
            <a:pPr algn="ctr"/>
            <a:r>
              <a:rPr lang="es-AR"/>
              <a:t>Descripción</a:t>
            </a:r>
          </a:p>
        </p:txBody>
      </p:sp>
      <p:sp>
        <p:nvSpPr>
          <p:cNvPr id="17425" name="8 Rectángulo redondeado"/>
          <p:cNvSpPr>
            <a:spLocks noChangeArrowheads="1"/>
          </p:cNvSpPr>
          <p:nvPr/>
        </p:nvSpPr>
        <p:spPr bwMode="auto">
          <a:xfrm>
            <a:off x="1835150" y="1412875"/>
            <a:ext cx="1368425" cy="506413"/>
          </a:xfrm>
          <a:prstGeom prst="roundRect">
            <a:avLst>
              <a:gd name="adj" fmla="val 16667"/>
            </a:avLst>
          </a:prstGeom>
          <a:solidFill>
            <a:srgbClr val="4FB8C3"/>
          </a:solidFill>
          <a:ln w="25400" algn="ctr">
            <a:solidFill>
              <a:srgbClr val="4FB8C3"/>
            </a:solidFill>
            <a:round/>
            <a:headEnd/>
            <a:tailEnd/>
          </a:ln>
        </p:spPr>
        <p:txBody>
          <a:bodyPr anchor="ctr"/>
          <a:lstStyle/>
          <a:p>
            <a:pPr algn="ctr"/>
            <a:r>
              <a:rPr lang="es-AR"/>
              <a:t>Beneficiarios</a:t>
            </a:r>
          </a:p>
        </p:txBody>
      </p:sp>
      <p:sp>
        <p:nvSpPr>
          <p:cNvPr id="4" name="12 Rectángulo"/>
          <p:cNvSpPr/>
          <p:nvPr/>
        </p:nvSpPr>
        <p:spPr>
          <a:xfrm>
            <a:off x="1835150" y="2349500"/>
            <a:ext cx="1368425" cy="12239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dirty="0">
                <a:solidFill>
                  <a:srgbClr val="000000"/>
                </a:solidFill>
                <a:latin typeface="Arial" pitchFamily="34" charset="0"/>
                <a:cs typeface="Arial" pitchFamily="34" charset="0"/>
              </a:rPr>
              <a:t>MYPES / PYMES con antigüedad de 1 año</a:t>
            </a:r>
          </a:p>
        </p:txBody>
      </p:sp>
      <p:sp>
        <p:nvSpPr>
          <p:cNvPr id="5" name="12 Rectángulo"/>
          <p:cNvSpPr/>
          <p:nvPr/>
        </p:nvSpPr>
        <p:spPr>
          <a:xfrm>
            <a:off x="395288" y="2349500"/>
            <a:ext cx="1296987" cy="12239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dirty="0">
                <a:solidFill>
                  <a:srgbClr val="000000"/>
                </a:solidFill>
                <a:latin typeface="Arial" pitchFamily="34" charset="0"/>
                <a:cs typeface="Arial" pitchFamily="34" charset="0"/>
              </a:rPr>
              <a:t>Préstamos de Capital de Trabajo</a:t>
            </a:r>
          </a:p>
        </p:txBody>
      </p:sp>
      <p:sp>
        <p:nvSpPr>
          <p:cNvPr id="17428" name="9 Rectángulo redondeado"/>
          <p:cNvSpPr>
            <a:spLocks noChangeArrowheads="1"/>
          </p:cNvSpPr>
          <p:nvPr/>
        </p:nvSpPr>
        <p:spPr bwMode="auto">
          <a:xfrm>
            <a:off x="4716463" y="1412875"/>
            <a:ext cx="1223962" cy="544513"/>
          </a:xfrm>
          <a:prstGeom prst="roundRect">
            <a:avLst>
              <a:gd name="adj" fmla="val 16667"/>
            </a:avLst>
          </a:prstGeom>
          <a:solidFill>
            <a:srgbClr val="4FB8C3"/>
          </a:solidFill>
          <a:ln w="25400" algn="ctr">
            <a:solidFill>
              <a:srgbClr val="4FB8C3"/>
            </a:solidFill>
            <a:round/>
            <a:headEnd/>
            <a:tailEnd/>
          </a:ln>
        </p:spPr>
        <p:txBody>
          <a:bodyPr anchor="ctr"/>
          <a:lstStyle/>
          <a:p>
            <a:pPr algn="ctr"/>
            <a:r>
              <a:rPr lang="es-AR"/>
              <a:t>Monto</a:t>
            </a:r>
          </a:p>
        </p:txBody>
      </p:sp>
      <p:sp>
        <p:nvSpPr>
          <p:cNvPr id="7" name="12 Rectángulo"/>
          <p:cNvSpPr/>
          <p:nvPr/>
        </p:nvSpPr>
        <p:spPr>
          <a:xfrm>
            <a:off x="4716463" y="2349500"/>
            <a:ext cx="1231900" cy="12239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dirty="0">
                <a:solidFill>
                  <a:srgbClr val="000000"/>
                </a:solidFill>
                <a:latin typeface="Arial" pitchFamily="34" charset="0"/>
                <a:cs typeface="Arial" pitchFamily="34" charset="0"/>
              </a:rPr>
              <a:t>Hasta </a:t>
            </a:r>
          </a:p>
          <a:p>
            <a:pPr algn="ctr">
              <a:defRPr/>
            </a:pPr>
            <a:r>
              <a:rPr lang="es-AR" dirty="0">
                <a:solidFill>
                  <a:srgbClr val="000000"/>
                </a:solidFill>
                <a:latin typeface="Arial" pitchFamily="34" charset="0"/>
                <a:cs typeface="Arial" pitchFamily="34" charset="0"/>
              </a:rPr>
              <a:t>$ 800.000</a:t>
            </a:r>
          </a:p>
        </p:txBody>
      </p:sp>
      <p:sp>
        <p:nvSpPr>
          <p:cNvPr id="21" name="20 Rectángulo"/>
          <p:cNvSpPr/>
          <p:nvPr/>
        </p:nvSpPr>
        <p:spPr>
          <a:xfrm>
            <a:off x="7451725" y="2349500"/>
            <a:ext cx="1403350" cy="1223963"/>
          </a:xfrm>
          <a:prstGeom prst="rect">
            <a:avLst/>
          </a:prstGeom>
          <a:solidFill>
            <a:schemeClr val="accent6">
              <a:lumMod val="60000"/>
              <a:lumOff val="40000"/>
            </a:schemeClr>
          </a:solidFill>
        </p:spPr>
        <p:style>
          <a:lnRef idx="1">
            <a:schemeClr val="accent5"/>
          </a:lnRef>
          <a:fillRef idx="2">
            <a:schemeClr val="accent5"/>
          </a:fillRef>
          <a:effectRef idx="1">
            <a:schemeClr val="accent5"/>
          </a:effectRef>
          <a:fontRef idx="minor">
            <a:schemeClr val="dk1"/>
          </a:fontRef>
        </p:style>
        <p:txBody>
          <a:bodyPr anchor="ctr"/>
          <a:lstStyle/>
          <a:p>
            <a:pPr algn="ctr">
              <a:defRPr/>
            </a:pPr>
            <a:r>
              <a:rPr lang="es-AR" sz="1400" dirty="0">
                <a:solidFill>
                  <a:srgbClr val="000000"/>
                </a:solidFill>
                <a:latin typeface="Arial" pitchFamily="34" charset="0"/>
                <a:cs typeface="Arial" pitchFamily="34" charset="0"/>
              </a:rPr>
              <a:t>TNA: 19,71%</a:t>
            </a:r>
          </a:p>
          <a:p>
            <a:pPr algn="ctr">
              <a:defRPr/>
            </a:pPr>
            <a:r>
              <a:rPr lang="es-AR" sz="1400" dirty="0">
                <a:solidFill>
                  <a:srgbClr val="000000"/>
                </a:solidFill>
                <a:latin typeface="Arial" pitchFamily="34" charset="0"/>
                <a:cs typeface="Arial" pitchFamily="34" charset="0"/>
              </a:rPr>
              <a:t>TNA*: 14,71%</a:t>
            </a:r>
          </a:p>
          <a:p>
            <a:pPr algn="ctr">
              <a:defRPr/>
            </a:pPr>
            <a:r>
              <a:rPr lang="es-AR" sz="1400" dirty="0">
                <a:solidFill>
                  <a:srgbClr val="000000"/>
                </a:solidFill>
                <a:latin typeface="Arial" pitchFamily="34" charset="0"/>
                <a:cs typeface="Arial" pitchFamily="34" charset="0"/>
              </a:rPr>
              <a:t>Nota: * Tasa subsidiada</a:t>
            </a:r>
          </a:p>
          <a:p>
            <a:pPr algn="ctr">
              <a:defRPr/>
            </a:pPr>
            <a:r>
              <a:rPr lang="es-AR" sz="1400" dirty="0">
                <a:solidFill>
                  <a:srgbClr val="000000"/>
                </a:solidFill>
                <a:latin typeface="Arial" pitchFamily="34" charset="0"/>
                <a:cs typeface="Arial" pitchFamily="34" charset="0"/>
              </a:rPr>
              <a:t>Variable</a:t>
            </a:r>
          </a:p>
        </p:txBody>
      </p:sp>
      <p:sp>
        <p:nvSpPr>
          <p:cNvPr id="8" name="12 Rectángulo"/>
          <p:cNvSpPr/>
          <p:nvPr/>
        </p:nvSpPr>
        <p:spPr>
          <a:xfrm>
            <a:off x="6084888" y="2349500"/>
            <a:ext cx="1231900" cy="12239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dirty="0">
                <a:solidFill>
                  <a:srgbClr val="000000"/>
                </a:solidFill>
                <a:latin typeface="Arial" pitchFamily="34" charset="0"/>
                <a:cs typeface="Arial" pitchFamily="34" charset="0"/>
              </a:rPr>
              <a:t>Hasta </a:t>
            </a:r>
          </a:p>
          <a:p>
            <a:pPr algn="ctr">
              <a:defRPr/>
            </a:pPr>
            <a:r>
              <a:rPr lang="es-AR" dirty="0">
                <a:solidFill>
                  <a:srgbClr val="000000"/>
                </a:solidFill>
                <a:latin typeface="Arial" pitchFamily="34" charset="0"/>
                <a:cs typeface="Arial" pitchFamily="34" charset="0"/>
              </a:rPr>
              <a:t>36 meses</a:t>
            </a:r>
          </a:p>
        </p:txBody>
      </p:sp>
      <p:sp>
        <p:nvSpPr>
          <p:cNvPr id="11" name="12 Rectángulo"/>
          <p:cNvSpPr/>
          <p:nvPr/>
        </p:nvSpPr>
        <p:spPr>
          <a:xfrm>
            <a:off x="3348038" y="4437063"/>
            <a:ext cx="1231900" cy="151288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ES" dirty="0">
                <a:solidFill>
                  <a:schemeClr val="tx1"/>
                </a:solidFill>
                <a:latin typeface="Arial" pitchFamily="34" charset="0"/>
                <a:cs typeface="Arial" pitchFamily="34" charset="0"/>
              </a:rPr>
              <a:t>Inversión bienes de capital</a:t>
            </a:r>
            <a:endParaRPr lang="es-AR" dirty="0">
              <a:solidFill>
                <a:schemeClr val="tx1"/>
              </a:solidFill>
              <a:latin typeface="Arial" pitchFamily="34" charset="0"/>
              <a:cs typeface="Arial" pitchFamily="34" charset="0"/>
            </a:endParaRPr>
          </a:p>
        </p:txBody>
      </p:sp>
      <p:sp>
        <p:nvSpPr>
          <p:cNvPr id="12" name="12 Rectángulo"/>
          <p:cNvSpPr/>
          <p:nvPr/>
        </p:nvSpPr>
        <p:spPr>
          <a:xfrm>
            <a:off x="1835150" y="4437063"/>
            <a:ext cx="1368425" cy="151288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dirty="0">
                <a:solidFill>
                  <a:srgbClr val="000000"/>
                </a:solidFill>
                <a:latin typeface="Arial" pitchFamily="34" charset="0"/>
                <a:cs typeface="Arial" pitchFamily="34" charset="0"/>
              </a:rPr>
              <a:t>MYPES / PYMES con antigüedad de 1 año</a:t>
            </a:r>
          </a:p>
        </p:txBody>
      </p:sp>
      <p:sp>
        <p:nvSpPr>
          <p:cNvPr id="14" name="12 Rectángulo"/>
          <p:cNvSpPr/>
          <p:nvPr/>
        </p:nvSpPr>
        <p:spPr>
          <a:xfrm>
            <a:off x="395288" y="4437063"/>
            <a:ext cx="1296987" cy="151288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dirty="0">
                <a:solidFill>
                  <a:srgbClr val="000000"/>
                </a:solidFill>
                <a:latin typeface="Arial" pitchFamily="34" charset="0"/>
                <a:cs typeface="Arial" pitchFamily="34" charset="0"/>
              </a:rPr>
              <a:t>Préstamos para Inversión</a:t>
            </a:r>
          </a:p>
        </p:txBody>
      </p:sp>
      <p:sp>
        <p:nvSpPr>
          <p:cNvPr id="15" name="12 Rectángulo"/>
          <p:cNvSpPr/>
          <p:nvPr/>
        </p:nvSpPr>
        <p:spPr>
          <a:xfrm>
            <a:off x="4716463" y="4437063"/>
            <a:ext cx="1231900" cy="151288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dirty="0">
                <a:solidFill>
                  <a:srgbClr val="000000"/>
                </a:solidFill>
                <a:latin typeface="Arial" pitchFamily="34" charset="0"/>
                <a:cs typeface="Arial" pitchFamily="34" charset="0"/>
              </a:rPr>
              <a:t>Hasta </a:t>
            </a:r>
          </a:p>
          <a:p>
            <a:pPr algn="ctr">
              <a:defRPr/>
            </a:pPr>
            <a:r>
              <a:rPr lang="es-AR" dirty="0">
                <a:solidFill>
                  <a:srgbClr val="000000"/>
                </a:solidFill>
                <a:latin typeface="Arial" pitchFamily="34" charset="0"/>
                <a:cs typeface="Arial" pitchFamily="34" charset="0"/>
              </a:rPr>
              <a:t>$ 800.000</a:t>
            </a:r>
          </a:p>
        </p:txBody>
      </p:sp>
      <p:sp>
        <p:nvSpPr>
          <p:cNvPr id="16" name="20 Rectángulo"/>
          <p:cNvSpPr/>
          <p:nvPr/>
        </p:nvSpPr>
        <p:spPr>
          <a:xfrm>
            <a:off x="7451725" y="4437063"/>
            <a:ext cx="1403350" cy="1512887"/>
          </a:xfrm>
          <a:prstGeom prst="rect">
            <a:avLst/>
          </a:prstGeom>
          <a:solidFill>
            <a:schemeClr val="accent6">
              <a:lumMod val="60000"/>
              <a:lumOff val="40000"/>
            </a:schemeClr>
          </a:solidFill>
        </p:spPr>
        <p:style>
          <a:lnRef idx="1">
            <a:schemeClr val="accent5"/>
          </a:lnRef>
          <a:fillRef idx="2">
            <a:schemeClr val="accent5"/>
          </a:fillRef>
          <a:effectRef idx="1">
            <a:schemeClr val="accent5"/>
          </a:effectRef>
          <a:fontRef idx="minor">
            <a:schemeClr val="dk1"/>
          </a:fontRef>
        </p:style>
        <p:txBody>
          <a:bodyPr anchor="ctr"/>
          <a:lstStyle/>
          <a:p>
            <a:pPr algn="ctr">
              <a:defRPr/>
            </a:pPr>
            <a:endParaRPr lang="es-AR" sz="1400" dirty="0">
              <a:solidFill>
                <a:srgbClr val="000000"/>
              </a:solidFill>
              <a:latin typeface="Arial" pitchFamily="34" charset="0"/>
              <a:cs typeface="Arial" pitchFamily="34" charset="0"/>
            </a:endParaRPr>
          </a:p>
          <a:p>
            <a:pPr algn="ctr">
              <a:defRPr/>
            </a:pPr>
            <a:r>
              <a:rPr lang="es-AR" sz="1400" dirty="0">
                <a:solidFill>
                  <a:srgbClr val="000000"/>
                </a:solidFill>
                <a:latin typeface="Arial" pitchFamily="34" charset="0"/>
                <a:cs typeface="Arial" pitchFamily="34" charset="0"/>
              </a:rPr>
              <a:t>TNA: 15,25%</a:t>
            </a:r>
          </a:p>
          <a:p>
            <a:pPr algn="ctr">
              <a:defRPr/>
            </a:pPr>
            <a:r>
              <a:rPr lang="es-AR" sz="1400" dirty="0">
                <a:solidFill>
                  <a:srgbClr val="000000"/>
                </a:solidFill>
                <a:latin typeface="Arial" pitchFamily="34" charset="0"/>
                <a:cs typeface="Arial" pitchFamily="34" charset="0"/>
              </a:rPr>
              <a:t>TNA*: 10,25%</a:t>
            </a:r>
          </a:p>
          <a:p>
            <a:pPr algn="ctr">
              <a:defRPr/>
            </a:pPr>
            <a:r>
              <a:rPr lang="es-AR" sz="1400" dirty="0">
                <a:solidFill>
                  <a:srgbClr val="000000"/>
                </a:solidFill>
                <a:latin typeface="Arial" pitchFamily="34" charset="0"/>
                <a:cs typeface="Arial" pitchFamily="34" charset="0"/>
              </a:rPr>
              <a:t>Nota: *Tasa subsidiada</a:t>
            </a:r>
          </a:p>
          <a:p>
            <a:pPr algn="ctr">
              <a:defRPr/>
            </a:pPr>
            <a:r>
              <a:rPr lang="es-AR" sz="1400" dirty="0">
                <a:solidFill>
                  <a:srgbClr val="000000"/>
                </a:solidFill>
                <a:latin typeface="Baskerville Old Face" pitchFamily="18" charset="0"/>
              </a:rPr>
              <a:t>Variable:</a:t>
            </a:r>
          </a:p>
          <a:p>
            <a:pPr algn="ctr">
              <a:defRPr/>
            </a:pPr>
            <a:r>
              <a:rPr lang="es-AR" sz="1400" dirty="0" err="1">
                <a:solidFill>
                  <a:srgbClr val="000000"/>
                </a:solidFill>
                <a:latin typeface="Baskerville Old Face" pitchFamily="18" charset="0"/>
              </a:rPr>
              <a:t>Badlar</a:t>
            </a:r>
            <a:r>
              <a:rPr lang="es-AR" sz="1400" dirty="0">
                <a:solidFill>
                  <a:srgbClr val="000000"/>
                </a:solidFill>
                <a:latin typeface="Baskerville Old Face" pitchFamily="18" charset="0"/>
              </a:rPr>
              <a:t> + 400 </a:t>
            </a:r>
            <a:r>
              <a:rPr lang="es-AR" sz="1400" dirty="0" err="1">
                <a:solidFill>
                  <a:srgbClr val="000000"/>
                </a:solidFill>
                <a:latin typeface="Baskerville Old Face" pitchFamily="18" charset="0"/>
              </a:rPr>
              <a:t>Pts</a:t>
            </a:r>
            <a:endParaRPr lang="es-AR" sz="1400" dirty="0">
              <a:solidFill>
                <a:srgbClr val="000000"/>
              </a:solidFill>
              <a:latin typeface="Baskerville Old Face" pitchFamily="18" charset="0"/>
            </a:endParaRPr>
          </a:p>
          <a:p>
            <a:pPr algn="ctr">
              <a:defRPr/>
            </a:pPr>
            <a:endParaRPr lang="es-AR" sz="1400" dirty="0">
              <a:solidFill>
                <a:srgbClr val="000000"/>
              </a:solidFill>
              <a:latin typeface="Arial" pitchFamily="34" charset="0"/>
              <a:cs typeface="Arial" pitchFamily="34" charset="0"/>
            </a:endParaRPr>
          </a:p>
        </p:txBody>
      </p:sp>
      <p:sp>
        <p:nvSpPr>
          <p:cNvPr id="17" name="12 Rectángulo"/>
          <p:cNvSpPr/>
          <p:nvPr/>
        </p:nvSpPr>
        <p:spPr>
          <a:xfrm>
            <a:off x="6084888" y="4437063"/>
            <a:ext cx="1231900" cy="151288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dirty="0">
                <a:solidFill>
                  <a:srgbClr val="000000"/>
                </a:solidFill>
                <a:latin typeface="Arial" pitchFamily="34" charset="0"/>
                <a:cs typeface="Arial" pitchFamily="34" charset="0"/>
              </a:rPr>
              <a:t>Hasta </a:t>
            </a:r>
          </a:p>
          <a:p>
            <a:pPr algn="ctr">
              <a:defRPr/>
            </a:pPr>
            <a:r>
              <a:rPr lang="es-AR" dirty="0">
                <a:solidFill>
                  <a:srgbClr val="000000"/>
                </a:solidFill>
                <a:latin typeface="Arial" pitchFamily="34" charset="0"/>
                <a:cs typeface="Arial" pitchFamily="34" charset="0"/>
              </a:rPr>
              <a:t>60 meses (Fija 36 meses)</a:t>
            </a:r>
          </a:p>
        </p:txBody>
      </p:sp>
      <p:sp>
        <p:nvSpPr>
          <p:cNvPr id="18" name="39 Rectángulo"/>
          <p:cNvSpPr/>
          <p:nvPr/>
        </p:nvSpPr>
        <p:spPr>
          <a:xfrm>
            <a:off x="395288" y="6021388"/>
            <a:ext cx="8424862" cy="576262"/>
          </a:xfrm>
          <a:prstGeom prst="rect">
            <a:avLst/>
          </a:prstGeom>
          <a:gradFill>
            <a:gsLst>
              <a:gs pos="2600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ES" dirty="0">
                <a:solidFill>
                  <a:schemeClr val="tx1"/>
                </a:solidFill>
                <a:latin typeface="Baskerville Old Face" pitchFamily="18" charset="0"/>
              </a:rPr>
              <a:t>El crecimiento de las Pymes en inversión multiplica el incremento de su producción. En los objetivos estratégicos provinciales, el Banco participa con el aporte de menores tasas y mayores plazos.</a:t>
            </a:r>
            <a:r>
              <a:rPr lang="es-ES" sz="1800" dirty="0">
                <a:solidFill>
                  <a:schemeClr val="tx1"/>
                </a:solidFill>
                <a:latin typeface="Arial" charset="0"/>
              </a:rPr>
              <a:t> </a:t>
            </a:r>
            <a:endParaRPr lang="es-AR" sz="1800" dirty="0">
              <a:solidFill>
                <a:schemeClr val="tx1"/>
              </a:solidFill>
              <a:latin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34 Rectángulo"/>
          <p:cNvSpPr/>
          <p:nvPr/>
        </p:nvSpPr>
        <p:spPr>
          <a:xfrm>
            <a:off x="391643" y="582216"/>
            <a:ext cx="8699499" cy="454744"/>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s-AR" sz="1800" dirty="0"/>
          </a:p>
        </p:txBody>
      </p:sp>
      <p:pic>
        <p:nvPicPr>
          <p:cNvPr id="18436" name="Picture 51" descr="isologo Banco del Chubut"/>
          <p:cNvPicPr>
            <a:picLocks noChangeAspect="1" noChangeArrowheads="1"/>
          </p:cNvPicPr>
          <p:nvPr/>
        </p:nvPicPr>
        <p:blipFill>
          <a:blip r:embed="rId2"/>
          <a:srcRect/>
          <a:stretch>
            <a:fillRect/>
          </a:stretch>
        </p:blipFill>
        <p:spPr bwMode="auto">
          <a:xfrm>
            <a:off x="684213" y="500063"/>
            <a:ext cx="3340100" cy="696912"/>
          </a:xfrm>
          <a:prstGeom prst="rect">
            <a:avLst/>
          </a:prstGeom>
          <a:noFill/>
          <a:ln w="9525">
            <a:noFill/>
            <a:miter lim="800000"/>
            <a:headEnd/>
            <a:tailEnd/>
          </a:ln>
        </p:spPr>
      </p:pic>
      <p:grpSp>
        <p:nvGrpSpPr>
          <p:cNvPr id="18437" name="36 Rectángulo"/>
          <p:cNvGrpSpPr>
            <a:grpSpLocks/>
          </p:cNvGrpSpPr>
          <p:nvPr/>
        </p:nvGrpSpPr>
        <p:grpSpPr bwMode="auto">
          <a:xfrm>
            <a:off x="358775" y="1052513"/>
            <a:ext cx="8785225" cy="182562"/>
            <a:chOff x="-38" y="261"/>
            <a:chExt cx="5833" cy="115"/>
          </a:xfrm>
        </p:grpSpPr>
        <p:pic>
          <p:nvPicPr>
            <p:cNvPr id="18439" name="36 Rectángulo"/>
            <p:cNvPicPr>
              <a:picLocks noChangeArrowheads="1"/>
            </p:cNvPicPr>
            <p:nvPr/>
          </p:nvPicPr>
          <p:blipFill>
            <a:blip r:embed="rId3"/>
            <a:srcRect/>
            <a:stretch>
              <a:fillRect/>
            </a:stretch>
          </p:blipFill>
          <p:spPr bwMode="auto">
            <a:xfrm>
              <a:off x="-38" y="261"/>
              <a:ext cx="5833" cy="115"/>
            </a:xfrm>
            <a:prstGeom prst="rect">
              <a:avLst/>
            </a:prstGeom>
            <a:noFill/>
            <a:ln w="9525">
              <a:noFill/>
              <a:miter lim="800000"/>
              <a:headEnd/>
              <a:tailEnd/>
            </a:ln>
          </p:spPr>
        </p:pic>
        <p:sp>
          <p:nvSpPr>
            <p:cNvPr id="18440" name="Text Box 10"/>
            <p:cNvSpPr txBox="1">
              <a:spLocks noChangeArrowheads="1"/>
            </p:cNvSpPr>
            <p:nvPr/>
          </p:nvSpPr>
          <p:spPr bwMode="auto">
            <a:xfrm rot="10800000">
              <a:off x="0" y="285"/>
              <a:ext cx="5760" cy="45"/>
            </a:xfrm>
            <a:prstGeom prst="rect">
              <a:avLst/>
            </a:prstGeom>
            <a:noFill/>
            <a:ln w="9525">
              <a:noFill/>
              <a:miter lim="800000"/>
              <a:headEnd/>
              <a:tailEnd/>
            </a:ln>
          </p:spPr>
          <p:txBody>
            <a:bodyPr rot="10800000" anchor="ctr"/>
            <a:lstStyle/>
            <a:p>
              <a:pPr algn="ctr"/>
              <a:endParaRPr lang="es-ES" sz="1800">
                <a:solidFill>
                  <a:srgbClr val="FFFFFF"/>
                </a:solidFill>
                <a:latin typeface="Calibri" pitchFamily="34" charset="0"/>
              </a:endParaRPr>
            </a:p>
          </p:txBody>
        </p:sp>
      </p:grpSp>
      <p:sp>
        <p:nvSpPr>
          <p:cNvPr id="22" name="21 Rectángulo"/>
          <p:cNvSpPr/>
          <p:nvPr/>
        </p:nvSpPr>
        <p:spPr>
          <a:xfrm>
            <a:off x="250825" y="2205038"/>
            <a:ext cx="8569325" cy="33115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s-AR" sz="4000" b="1">
                <a:solidFill>
                  <a:srgbClr val="FFFFFF"/>
                </a:solidFill>
              </a:rPr>
              <a:t>PROGRAMA SUSTENTA</a:t>
            </a:r>
          </a:p>
          <a:p>
            <a:pPr algn="ctr"/>
            <a:r>
              <a:rPr lang="es-AR" sz="4000" b="1">
                <a:solidFill>
                  <a:srgbClr val="FFFFFF"/>
                </a:solidFill>
              </a:rPr>
              <a:t>BANCO DEL CHUBUT SA</a:t>
            </a:r>
          </a:p>
          <a:p>
            <a:pPr algn="ctr"/>
            <a:r>
              <a:rPr lang="es-AR" sz="4000" b="1">
                <a:solidFill>
                  <a:srgbClr val="FFFFFF"/>
                </a:solidFill>
              </a:rPr>
              <a:t>MINISTERIO DE LA PRODUCCION</a:t>
            </a:r>
          </a:p>
          <a:p>
            <a:pPr algn="ctr"/>
            <a:r>
              <a:rPr lang="es-AR" sz="4000" b="1">
                <a:solidFill>
                  <a:srgbClr val="FFFFFF"/>
                </a:solidFill>
              </a:rPr>
              <a:t>CAMARA DE EMPRESAS REGIONALES DE SERVICIOS PETROLEROS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34 Rectángulo"/>
          <p:cNvSpPr/>
          <p:nvPr/>
        </p:nvSpPr>
        <p:spPr>
          <a:xfrm>
            <a:off x="355130" y="582216"/>
            <a:ext cx="8699500" cy="454744"/>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s-AR" sz="1800" dirty="0"/>
          </a:p>
        </p:txBody>
      </p:sp>
      <p:pic>
        <p:nvPicPr>
          <p:cNvPr id="19460" name="Picture 51" descr="isologo Banco del Chubut"/>
          <p:cNvPicPr>
            <a:picLocks noChangeAspect="1" noChangeArrowheads="1"/>
          </p:cNvPicPr>
          <p:nvPr/>
        </p:nvPicPr>
        <p:blipFill>
          <a:blip r:embed="rId2"/>
          <a:srcRect/>
          <a:stretch>
            <a:fillRect/>
          </a:stretch>
        </p:blipFill>
        <p:spPr bwMode="auto">
          <a:xfrm>
            <a:off x="431800" y="500063"/>
            <a:ext cx="3340100" cy="696912"/>
          </a:xfrm>
          <a:prstGeom prst="rect">
            <a:avLst/>
          </a:prstGeom>
          <a:noFill/>
          <a:ln w="9525">
            <a:noFill/>
            <a:miter lim="800000"/>
            <a:headEnd/>
            <a:tailEnd/>
          </a:ln>
        </p:spPr>
      </p:pic>
      <p:grpSp>
        <p:nvGrpSpPr>
          <p:cNvPr id="19461" name="36 Rectángulo"/>
          <p:cNvGrpSpPr>
            <a:grpSpLocks/>
          </p:cNvGrpSpPr>
          <p:nvPr/>
        </p:nvGrpSpPr>
        <p:grpSpPr bwMode="auto">
          <a:xfrm>
            <a:off x="358775" y="1052513"/>
            <a:ext cx="8785225" cy="182562"/>
            <a:chOff x="-38" y="261"/>
            <a:chExt cx="5833" cy="115"/>
          </a:xfrm>
        </p:grpSpPr>
        <p:pic>
          <p:nvPicPr>
            <p:cNvPr id="19464" name="36 Rectángulo"/>
            <p:cNvPicPr>
              <a:picLocks noChangeArrowheads="1"/>
            </p:cNvPicPr>
            <p:nvPr/>
          </p:nvPicPr>
          <p:blipFill>
            <a:blip r:embed="rId3"/>
            <a:srcRect/>
            <a:stretch>
              <a:fillRect/>
            </a:stretch>
          </p:blipFill>
          <p:spPr bwMode="auto">
            <a:xfrm>
              <a:off x="-38" y="261"/>
              <a:ext cx="5833" cy="115"/>
            </a:xfrm>
            <a:prstGeom prst="rect">
              <a:avLst/>
            </a:prstGeom>
            <a:noFill/>
            <a:ln w="9525">
              <a:noFill/>
              <a:miter lim="800000"/>
              <a:headEnd/>
              <a:tailEnd/>
            </a:ln>
          </p:spPr>
        </p:pic>
        <p:sp>
          <p:nvSpPr>
            <p:cNvPr id="19465" name="Text Box 10"/>
            <p:cNvSpPr txBox="1">
              <a:spLocks noChangeArrowheads="1"/>
            </p:cNvSpPr>
            <p:nvPr/>
          </p:nvSpPr>
          <p:spPr bwMode="auto">
            <a:xfrm rot="10800000">
              <a:off x="0" y="285"/>
              <a:ext cx="5760" cy="45"/>
            </a:xfrm>
            <a:prstGeom prst="rect">
              <a:avLst/>
            </a:prstGeom>
            <a:noFill/>
            <a:ln w="9525">
              <a:noFill/>
              <a:miter lim="800000"/>
              <a:headEnd/>
              <a:tailEnd/>
            </a:ln>
          </p:spPr>
          <p:txBody>
            <a:bodyPr rot="10800000" anchor="ctr"/>
            <a:lstStyle/>
            <a:p>
              <a:pPr algn="ctr"/>
              <a:endParaRPr lang="es-ES" sz="1800">
                <a:solidFill>
                  <a:srgbClr val="FFFFFF"/>
                </a:solidFill>
                <a:latin typeface="Calibri" pitchFamily="34" charset="0"/>
              </a:endParaRPr>
            </a:p>
          </p:txBody>
        </p:sp>
      </p:grpSp>
      <p:sp>
        <p:nvSpPr>
          <p:cNvPr id="22" name="21 Rectángulo"/>
          <p:cNvSpPr/>
          <p:nvPr/>
        </p:nvSpPr>
        <p:spPr>
          <a:xfrm>
            <a:off x="358775" y="1339850"/>
            <a:ext cx="8672513" cy="2921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AR" sz="1800" b="1">
                <a:solidFill>
                  <a:srgbClr val="FFFFFF"/>
                </a:solidFill>
              </a:rPr>
              <a:t>CONVENIO CON EL MINISTERIO DE LA PRODUCCION </a:t>
            </a:r>
          </a:p>
        </p:txBody>
      </p:sp>
      <p:sp>
        <p:nvSpPr>
          <p:cNvPr id="19463" name="Text Box 12"/>
          <p:cNvSpPr txBox="1">
            <a:spLocks noChangeArrowheads="1"/>
          </p:cNvSpPr>
          <p:nvPr/>
        </p:nvSpPr>
        <p:spPr bwMode="auto">
          <a:xfrm>
            <a:off x="503238" y="1916113"/>
            <a:ext cx="8424862" cy="3013075"/>
          </a:xfrm>
          <a:prstGeom prst="rect">
            <a:avLst/>
          </a:prstGeom>
          <a:noFill/>
          <a:ln w="9525">
            <a:noFill/>
            <a:miter lim="800000"/>
            <a:headEnd/>
            <a:tailEnd/>
          </a:ln>
        </p:spPr>
        <p:txBody>
          <a:bodyPr>
            <a:spAutoFit/>
          </a:bodyPr>
          <a:lstStyle/>
          <a:p>
            <a:pPr algn="just"/>
            <a:r>
              <a:rPr lang="es-ES" sz="2400"/>
              <a:t>En tanto que en las mismas condiciones de plazo y subsidio de tasa por parte del Ministerio de la Producción, recientemente el Directorio del Banco del Chubut SA ha aprobado la creación de una línea para inversión y adquisición de bienes de capital por hasta $ 3.000.000 y Capital de Trabajo hasta $ 1.000.000 destinado a las empresas que operan en la Cuenca del Golfo San Jorge, habiéndose incorporado a esta línea a empresas incluidas dentro del programa SUSTENTA.</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34 Rectángulo"/>
          <p:cNvSpPr/>
          <p:nvPr/>
        </p:nvSpPr>
        <p:spPr>
          <a:xfrm>
            <a:off x="-744" y="-27384"/>
            <a:ext cx="9144744" cy="454744"/>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s-AR" sz="1800" dirty="0"/>
          </a:p>
        </p:txBody>
      </p:sp>
      <p:pic>
        <p:nvPicPr>
          <p:cNvPr id="20484" name="Picture 51" descr="isologo Banco del Chubut"/>
          <p:cNvPicPr>
            <a:picLocks noChangeAspect="1" noChangeArrowheads="1"/>
          </p:cNvPicPr>
          <p:nvPr/>
        </p:nvPicPr>
        <p:blipFill>
          <a:blip r:embed="rId2"/>
          <a:srcRect/>
          <a:stretch>
            <a:fillRect/>
          </a:stretch>
        </p:blipFill>
        <p:spPr bwMode="auto">
          <a:xfrm>
            <a:off x="36513" y="-147638"/>
            <a:ext cx="3340100" cy="696913"/>
          </a:xfrm>
          <a:prstGeom prst="rect">
            <a:avLst/>
          </a:prstGeom>
          <a:noFill/>
          <a:ln w="9525">
            <a:noFill/>
            <a:miter lim="800000"/>
            <a:headEnd/>
            <a:tailEnd/>
          </a:ln>
        </p:spPr>
      </p:pic>
      <p:sp>
        <p:nvSpPr>
          <p:cNvPr id="37" name="36 Rectángulo"/>
          <p:cNvSpPr/>
          <p:nvPr/>
        </p:nvSpPr>
        <p:spPr>
          <a:xfrm flipV="1">
            <a:off x="0" y="452122"/>
            <a:ext cx="9144000" cy="7200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fontAlgn="auto">
              <a:spcBef>
                <a:spcPts val="0"/>
              </a:spcBef>
              <a:spcAft>
                <a:spcPts val="0"/>
              </a:spcAft>
              <a:defRPr/>
            </a:pPr>
            <a:endParaRPr lang="es-AR" sz="1800" dirty="0"/>
          </a:p>
        </p:txBody>
      </p:sp>
      <p:sp>
        <p:nvSpPr>
          <p:cNvPr id="20488" name="8 Rectángulo redondeado"/>
          <p:cNvSpPr>
            <a:spLocks noChangeArrowheads="1"/>
          </p:cNvSpPr>
          <p:nvPr/>
        </p:nvSpPr>
        <p:spPr bwMode="auto">
          <a:xfrm>
            <a:off x="3419475" y="1168400"/>
            <a:ext cx="1252538" cy="506413"/>
          </a:xfrm>
          <a:prstGeom prst="roundRect">
            <a:avLst>
              <a:gd name="adj" fmla="val 16667"/>
            </a:avLst>
          </a:prstGeom>
          <a:solidFill>
            <a:srgbClr val="4FB8C3"/>
          </a:solidFill>
          <a:ln w="25400" algn="ctr">
            <a:solidFill>
              <a:srgbClr val="4FB8C3"/>
            </a:solidFill>
            <a:round/>
            <a:headEnd/>
            <a:tailEnd/>
          </a:ln>
        </p:spPr>
        <p:txBody>
          <a:bodyPr anchor="ctr"/>
          <a:lstStyle/>
          <a:p>
            <a:pPr algn="ctr"/>
            <a:r>
              <a:rPr lang="es-AR"/>
              <a:t>Destino</a:t>
            </a:r>
          </a:p>
        </p:txBody>
      </p:sp>
      <p:sp>
        <p:nvSpPr>
          <p:cNvPr id="20489" name="9 Rectángulo redondeado"/>
          <p:cNvSpPr>
            <a:spLocks noChangeArrowheads="1"/>
          </p:cNvSpPr>
          <p:nvPr/>
        </p:nvSpPr>
        <p:spPr bwMode="auto">
          <a:xfrm>
            <a:off x="6227763" y="1168400"/>
            <a:ext cx="1223962" cy="544513"/>
          </a:xfrm>
          <a:prstGeom prst="roundRect">
            <a:avLst>
              <a:gd name="adj" fmla="val 16667"/>
            </a:avLst>
          </a:prstGeom>
          <a:solidFill>
            <a:srgbClr val="4FB8C3"/>
          </a:solidFill>
          <a:ln w="25400" algn="ctr">
            <a:solidFill>
              <a:srgbClr val="4FB8C3"/>
            </a:solidFill>
            <a:round/>
            <a:headEnd/>
            <a:tailEnd/>
          </a:ln>
        </p:spPr>
        <p:txBody>
          <a:bodyPr anchor="ctr"/>
          <a:lstStyle/>
          <a:p>
            <a:pPr algn="ctr"/>
            <a:r>
              <a:rPr lang="es-AR"/>
              <a:t>Plazo</a:t>
            </a:r>
          </a:p>
        </p:txBody>
      </p:sp>
      <p:sp>
        <p:nvSpPr>
          <p:cNvPr id="13" name="12 Rectángulo"/>
          <p:cNvSpPr/>
          <p:nvPr/>
        </p:nvSpPr>
        <p:spPr>
          <a:xfrm>
            <a:off x="3419475" y="1816100"/>
            <a:ext cx="1376363" cy="100965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ES" sz="1400" dirty="0">
                <a:solidFill>
                  <a:schemeClr val="tx1"/>
                </a:solidFill>
                <a:latin typeface="Baskerville Old Face" pitchFamily="18" charset="0"/>
              </a:rPr>
              <a:t>Bs. de capital nuevo y/o ampliación de instalaciones</a:t>
            </a:r>
            <a:endParaRPr lang="es-AR" sz="1400" dirty="0">
              <a:solidFill>
                <a:schemeClr val="tx1"/>
              </a:solidFill>
              <a:latin typeface="Baskerville Old Face" pitchFamily="18" charset="0"/>
            </a:endParaRPr>
          </a:p>
        </p:txBody>
      </p:sp>
      <p:sp>
        <p:nvSpPr>
          <p:cNvPr id="21" name="20 Rectángulo"/>
          <p:cNvSpPr/>
          <p:nvPr/>
        </p:nvSpPr>
        <p:spPr>
          <a:xfrm>
            <a:off x="7596188" y="1816100"/>
            <a:ext cx="1368425" cy="3529013"/>
          </a:xfrm>
          <a:prstGeom prst="rect">
            <a:avLst/>
          </a:prstGeom>
          <a:solidFill>
            <a:schemeClr val="accent6">
              <a:lumMod val="60000"/>
              <a:lumOff val="40000"/>
            </a:schemeClr>
          </a:solidFill>
        </p:spPr>
        <p:style>
          <a:lnRef idx="1">
            <a:schemeClr val="accent5"/>
          </a:lnRef>
          <a:fillRef idx="2">
            <a:schemeClr val="accent5"/>
          </a:fillRef>
          <a:effectRef idx="1">
            <a:schemeClr val="accent5"/>
          </a:effectRef>
          <a:fontRef idx="minor">
            <a:schemeClr val="dk1"/>
          </a:fontRef>
        </p:style>
        <p:txBody>
          <a:bodyPr anchor="ctr"/>
          <a:lstStyle/>
          <a:p>
            <a:pPr algn="ctr">
              <a:defRPr/>
            </a:pPr>
            <a:r>
              <a:rPr lang="es-AR" dirty="0">
                <a:solidFill>
                  <a:srgbClr val="000000"/>
                </a:solidFill>
                <a:latin typeface="Baskerville Old Face" pitchFamily="18" charset="0"/>
              </a:rPr>
              <a:t>TNA: 15,25%</a:t>
            </a:r>
          </a:p>
          <a:p>
            <a:pPr algn="ctr">
              <a:defRPr/>
            </a:pPr>
            <a:endParaRPr lang="es-AR" dirty="0">
              <a:solidFill>
                <a:srgbClr val="000000"/>
              </a:solidFill>
              <a:latin typeface="Baskerville Old Face" pitchFamily="18" charset="0"/>
            </a:endParaRPr>
          </a:p>
          <a:p>
            <a:pPr algn="ctr">
              <a:defRPr/>
            </a:pPr>
            <a:r>
              <a:rPr lang="es-AR" dirty="0">
                <a:solidFill>
                  <a:srgbClr val="000000"/>
                </a:solidFill>
                <a:latin typeface="Baskerville Old Face" pitchFamily="18" charset="0"/>
              </a:rPr>
              <a:t>TNA: 10,25% (Tasa Subsidiada) Variable</a:t>
            </a:r>
          </a:p>
          <a:p>
            <a:pPr algn="ctr">
              <a:defRPr/>
            </a:pPr>
            <a:r>
              <a:rPr lang="es-AR" sz="1400" dirty="0" err="1">
                <a:solidFill>
                  <a:srgbClr val="000000"/>
                </a:solidFill>
                <a:latin typeface="Baskerville Old Face" pitchFamily="18" charset="0"/>
              </a:rPr>
              <a:t>Badlar</a:t>
            </a:r>
            <a:r>
              <a:rPr lang="es-AR" sz="1400" dirty="0">
                <a:solidFill>
                  <a:srgbClr val="000000"/>
                </a:solidFill>
                <a:latin typeface="Baskerville Old Face" pitchFamily="18" charset="0"/>
              </a:rPr>
              <a:t> + 400 </a:t>
            </a:r>
            <a:r>
              <a:rPr lang="es-AR" sz="1400" dirty="0" err="1">
                <a:solidFill>
                  <a:srgbClr val="000000"/>
                </a:solidFill>
                <a:latin typeface="Baskerville Old Face" pitchFamily="18" charset="0"/>
              </a:rPr>
              <a:t>Pts</a:t>
            </a:r>
            <a:endParaRPr lang="es-AR" sz="1400" dirty="0">
              <a:solidFill>
                <a:srgbClr val="000000"/>
              </a:solidFill>
              <a:latin typeface="Baskerville Old Face" pitchFamily="18" charset="0"/>
            </a:endParaRPr>
          </a:p>
          <a:p>
            <a:pPr algn="ctr">
              <a:defRPr/>
            </a:pPr>
            <a:endParaRPr lang="es-AR" dirty="0">
              <a:solidFill>
                <a:srgbClr val="000000"/>
              </a:solidFill>
              <a:latin typeface="Baskerville Old Face" pitchFamily="18" charset="0"/>
            </a:endParaRPr>
          </a:p>
        </p:txBody>
      </p:sp>
      <p:sp>
        <p:nvSpPr>
          <p:cNvPr id="22" name="21 Rectángulo"/>
          <p:cNvSpPr/>
          <p:nvPr/>
        </p:nvSpPr>
        <p:spPr>
          <a:xfrm>
            <a:off x="147638" y="688975"/>
            <a:ext cx="8816975" cy="2921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ES" sz="1800" b="1">
                <a:solidFill>
                  <a:srgbClr val="FFFFFF"/>
                </a:solidFill>
              </a:rPr>
              <a:t>PRESTAMOS SUBSIDIADOS: CONVENIO CON EL MINISTERIO DE LA PRODUCCION </a:t>
            </a:r>
            <a:endParaRPr lang="es-AR" sz="1800" b="1">
              <a:solidFill>
                <a:srgbClr val="FFFFFF"/>
              </a:solidFill>
              <a:latin typeface="Baskerville Old Face" pitchFamily="18" charset="0"/>
            </a:endParaRPr>
          </a:p>
        </p:txBody>
      </p:sp>
      <p:sp>
        <p:nvSpPr>
          <p:cNvPr id="23" name="22 Rectángulo redondeado"/>
          <p:cNvSpPr/>
          <p:nvPr/>
        </p:nvSpPr>
        <p:spPr>
          <a:xfrm>
            <a:off x="7730332" y="1124744"/>
            <a:ext cx="1080119" cy="603811"/>
          </a:xfrm>
          <a:prstGeom prst="round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anchor="ctr"/>
          <a:lstStyle/>
          <a:p>
            <a:pPr algn="ctr">
              <a:defRPr/>
            </a:pPr>
            <a:r>
              <a:rPr lang="es-AR">
                <a:solidFill>
                  <a:schemeClr val="tx1"/>
                </a:solidFill>
                <a:latin typeface="Baskerville Old Face" pitchFamily="18" charset="0"/>
              </a:rPr>
              <a:t>Tasa </a:t>
            </a:r>
          </a:p>
        </p:txBody>
      </p:sp>
      <p:sp>
        <p:nvSpPr>
          <p:cNvPr id="20496" name="8 Rectángulo redondeado"/>
          <p:cNvSpPr>
            <a:spLocks noChangeArrowheads="1"/>
          </p:cNvSpPr>
          <p:nvPr/>
        </p:nvSpPr>
        <p:spPr bwMode="auto">
          <a:xfrm>
            <a:off x="395288" y="1168400"/>
            <a:ext cx="1368425" cy="506413"/>
          </a:xfrm>
          <a:prstGeom prst="roundRect">
            <a:avLst>
              <a:gd name="adj" fmla="val 16667"/>
            </a:avLst>
          </a:prstGeom>
          <a:solidFill>
            <a:srgbClr val="4FB8C3"/>
          </a:solidFill>
          <a:ln w="25400" algn="ctr">
            <a:solidFill>
              <a:srgbClr val="4FB8C3"/>
            </a:solidFill>
            <a:round/>
            <a:headEnd/>
            <a:tailEnd/>
          </a:ln>
        </p:spPr>
        <p:txBody>
          <a:bodyPr anchor="ctr"/>
          <a:lstStyle/>
          <a:p>
            <a:pPr algn="ctr"/>
            <a:r>
              <a:rPr lang="es-AR"/>
              <a:t>Descripción</a:t>
            </a:r>
          </a:p>
        </p:txBody>
      </p:sp>
      <p:sp>
        <p:nvSpPr>
          <p:cNvPr id="20497" name="8 Rectángulo redondeado"/>
          <p:cNvSpPr>
            <a:spLocks noChangeArrowheads="1"/>
          </p:cNvSpPr>
          <p:nvPr/>
        </p:nvSpPr>
        <p:spPr bwMode="auto">
          <a:xfrm>
            <a:off x="1908175" y="1168400"/>
            <a:ext cx="1368425" cy="506413"/>
          </a:xfrm>
          <a:prstGeom prst="roundRect">
            <a:avLst>
              <a:gd name="adj" fmla="val 16667"/>
            </a:avLst>
          </a:prstGeom>
          <a:solidFill>
            <a:srgbClr val="4FB8C3"/>
          </a:solidFill>
          <a:ln w="25400" algn="ctr">
            <a:solidFill>
              <a:srgbClr val="4FB8C3"/>
            </a:solidFill>
            <a:round/>
            <a:headEnd/>
            <a:tailEnd/>
          </a:ln>
        </p:spPr>
        <p:txBody>
          <a:bodyPr anchor="ctr"/>
          <a:lstStyle/>
          <a:p>
            <a:pPr algn="ctr"/>
            <a:r>
              <a:rPr lang="es-AR"/>
              <a:t>Beneficiarios</a:t>
            </a:r>
          </a:p>
        </p:txBody>
      </p:sp>
      <p:sp>
        <p:nvSpPr>
          <p:cNvPr id="4" name="12 Rectángulo"/>
          <p:cNvSpPr/>
          <p:nvPr/>
        </p:nvSpPr>
        <p:spPr>
          <a:xfrm>
            <a:off x="1836738" y="1816100"/>
            <a:ext cx="1468437" cy="467995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dirty="0">
                <a:solidFill>
                  <a:srgbClr val="000000"/>
                </a:solidFill>
                <a:latin typeface="Baskerville Old Face" pitchFamily="18" charset="0"/>
              </a:rPr>
              <a:t>Personas Físicas o jurídicas radicadas en la cuenca del Golfo San Jorge que sean parte de la Cámara de Empresas Regionales de Servicios Petroleros </a:t>
            </a:r>
          </a:p>
        </p:txBody>
      </p:sp>
      <p:sp>
        <p:nvSpPr>
          <p:cNvPr id="5" name="12 Rectángulo"/>
          <p:cNvSpPr/>
          <p:nvPr/>
        </p:nvSpPr>
        <p:spPr>
          <a:xfrm>
            <a:off x="395288" y="1816100"/>
            <a:ext cx="1368425" cy="467995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dirty="0">
                <a:solidFill>
                  <a:srgbClr val="000000"/>
                </a:solidFill>
                <a:latin typeface="Baskerville Old Face" pitchFamily="18" charset="0"/>
              </a:rPr>
              <a:t>Prestamos de Inversión y Capital de Trabajo p/ Empresas del Sector de petróleo y gas</a:t>
            </a:r>
          </a:p>
        </p:txBody>
      </p:sp>
      <p:sp>
        <p:nvSpPr>
          <p:cNvPr id="20500" name="9 Rectángulo redondeado"/>
          <p:cNvSpPr>
            <a:spLocks noChangeArrowheads="1"/>
          </p:cNvSpPr>
          <p:nvPr/>
        </p:nvSpPr>
        <p:spPr bwMode="auto">
          <a:xfrm>
            <a:off x="4859338" y="1168400"/>
            <a:ext cx="1225550" cy="544513"/>
          </a:xfrm>
          <a:prstGeom prst="roundRect">
            <a:avLst>
              <a:gd name="adj" fmla="val 16667"/>
            </a:avLst>
          </a:prstGeom>
          <a:solidFill>
            <a:srgbClr val="4FB8C3"/>
          </a:solidFill>
          <a:ln w="25400" algn="ctr">
            <a:solidFill>
              <a:srgbClr val="4FB8C3"/>
            </a:solidFill>
            <a:round/>
            <a:headEnd/>
            <a:tailEnd/>
          </a:ln>
        </p:spPr>
        <p:txBody>
          <a:bodyPr anchor="ctr"/>
          <a:lstStyle/>
          <a:p>
            <a:pPr algn="ctr"/>
            <a:r>
              <a:rPr lang="es-AR"/>
              <a:t>Monto</a:t>
            </a:r>
          </a:p>
        </p:txBody>
      </p:sp>
      <p:sp>
        <p:nvSpPr>
          <p:cNvPr id="7" name="12 Rectángulo"/>
          <p:cNvSpPr/>
          <p:nvPr/>
        </p:nvSpPr>
        <p:spPr>
          <a:xfrm>
            <a:off x="3419475" y="2895600"/>
            <a:ext cx="1376363" cy="936625"/>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sz="1400" dirty="0">
                <a:solidFill>
                  <a:schemeClr val="tx1"/>
                </a:solidFill>
                <a:latin typeface="Baskerville Old Face" pitchFamily="18" charset="0"/>
              </a:rPr>
              <a:t>Bs. de  capital nuevos p/ la radicación en la </a:t>
            </a:r>
            <a:r>
              <a:rPr lang="es-AR" sz="1400" dirty="0" err="1">
                <a:solidFill>
                  <a:schemeClr val="tx1"/>
                </a:solidFill>
                <a:latin typeface="Baskerville Old Face" pitchFamily="18" charset="0"/>
              </a:rPr>
              <a:t>Pcia</a:t>
            </a:r>
            <a:r>
              <a:rPr lang="es-AR" sz="1400" dirty="0">
                <a:solidFill>
                  <a:schemeClr val="tx1"/>
                </a:solidFill>
                <a:latin typeface="Baskerville Old Face" pitchFamily="18" charset="0"/>
              </a:rPr>
              <a:t>.</a:t>
            </a:r>
          </a:p>
        </p:txBody>
      </p:sp>
      <p:sp>
        <p:nvSpPr>
          <p:cNvPr id="8" name="12 Rectángulo"/>
          <p:cNvSpPr/>
          <p:nvPr/>
        </p:nvSpPr>
        <p:spPr>
          <a:xfrm>
            <a:off x="3419475" y="3903663"/>
            <a:ext cx="1376363" cy="144145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sz="1400" dirty="0" err="1">
                <a:solidFill>
                  <a:schemeClr val="tx1"/>
                </a:solidFill>
                <a:latin typeface="Baskerville Old Face" pitchFamily="18" charset="0"/>
              </a:rPr>
              <a:t>Incorp</a:t>
            </a:r>
            <a:r>
              <a:rPr lang="es-AR" sz="1400" dirty="0">
                <a:solidFill>
                  <a:schemeClr val="tx1"/>
                </a:solidFill>
                <a:latin typeface="Baskerville Old Face" pitchFamily="18" charset="0"/>
              </a:rPr>
              <a:t>. Nueva Tecnología, y producción de Bs. p/ sustitución de importaciones</a:t>
            </a:r>
          </a:p>
        </p:txBody>
      </p:sp>
      <p:sp>
        <p:nvSpPr>
          <p:cNvPr id="12" name="12 Rectángulo"/>
          <p:cNvSpPr/>
          <p:nvPr/>
        </p:nvSpPr>
        <p:spPr>
          <a:xfrm>
            <a:off x="4932363" y="1816100"/>
            <a:ext cx="1231900" cy="352901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dirty="0">
                <a:solidFill>
                  <a:srgbClr val="000000"/>
                </a:solidFill>
                <a:latin typeface="Baskerville Old Face" pitchFamily="18" charset="0"/>
              </a:rPr>
              <a:t>Hasta </a:t>
            </a:r>
          </a:p>
          <a:p>
            <a:pPr algn="ctr">
              <a:defRPr/>
            </a:pPr>
            <a:r>
              <a:rPr lang="es-AR" dirty="0">
                <a:solidFill>
                  <a:srgbClr val="000000"/>
                </a:solidFill>
                <a:latin typeface="Baskerville Old Face" pitchFamily="18" charset="0"/>
              </a:rPr>
              <a:t>$ 3.000.000</a:t>
            </a:r>
          </a:p>
        </p:txBody>
      </p:sp>
      <p:sp>
        <p:nvSpPr>
          <p:cNvPr id="18" name="12 Rectángulo"/>
          <p:cNvSpPr/>
          <p:nvPr/>
        </p:nvSpPr>
        <p:spPr>
          <a:xfrm>
            <a:off x="6292850" y="1816100"/>
            <a:ext cx="1231900" cy="352901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dirty="0">
                <a:solidFill>
                  <a:srgbClr val="000000"/>
                </a:solidFill>
                <a:latin typeface="Baskerville Old Face" pitchFamily="18" charset="0"/>
              </a:rPr>
              <a:t>Hasta </a:t>
            </a:r>
          </a:p>
          <a:p>
            <a:pPr algn="ctr">
              <a:defRPr/>
            </a:pPr>
            <a:r>
              <a:rPr lang="es-AR" dirty="0">
                <a:solidFill>
                  <a:srgbClr val="000000"/>
                </a:solidFill>
                <a:latin typeface="Baskerville Old Face" pitchFamily="18" charset="0"/>
              </a:rPr>
              <a:t> 60 meses (Fija 36 meses)</a:t>
            </a:r>
          </a:p>
        </p:txBody>
      </p:sp>
      <p:sp>
        <p:nvSpPr>
          <p:cNvPr id="30" name="12 Rectángulo"/>
          <p:cNvSpPr/>
          <p:nvPr/>
        </p:nvSpPr>
        <p:spPr>
          <a:xfrm>
            <a:off x="3427413" y="5487988"/>
            <a:ext cx="1374775" cy="1008062"/>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sz="1400" dirty="0">
                <a:solidFill>
                  <a:schemeClr val="tx1"/>
                </a:solidFill>
                <a:latin typeface="Baskerville Old Face" pitchFamily="18" charset="0"/>
              </a:rPr>
              <a:t>Capital de Trabajo</a:t>
            </a:r>
          </a:p>
        </p:txBody>
      </p:sp>
      <p:sp>
        <p:nvSpPr>
          <p:cNvPr id="31" name="12 Rectángulo"/>
          <p:cNvSpPr/>
          <p:nvPr/>
        </p:nvSpPr>
        <p:spPr>
          <a:xfrm>
            <a:off x="4932363" y="5487988"/>
            <a:ext cx="1231900" cy="1008062"/>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dirty="0">
                <a:solidFill>
                  <a:srgbClr val="000000"/>
                </a:solidFill>
                <a:latin typeface="Baskerville Old Face" pitchFamily="18" charset="0"/>
              </a:rPr>
              <a:t>Hasta </a:t>
            </a:r>
          </a:p>
          <a:p>
            <a:pPr algn="ctr">
              <a:defRPr/>
            </a:pPr>
            <a:r>
              <a:rPr lang="es-AR" dirty="0">
                <a:solidFill>
                  <a:srgbClr val="000000"/>
                </a:solidFill>
                <a:latin typeface="Baskerville Old Face" pitchFamily="18" charset="0"/>
              </a:rPr>
              <a:t>$ 1.000.000</a:t>
            </a:r>
          </a:p>
        </p:txBody>
      </p:sp>
      <p:sp>
        <p:nvSpPr>
          <p:cNvPr id="32" name="12 Rectángulo"/>
          <p:cNvSpPr/>
          <p:nvPr/>
        </p:nvSpPr>
        <p:spPr>
          <a:xfrm>
            <a:off x="6300788" y="5487988"/>
            <a:ext cx="1231900" cy="1008062"/>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dirty="0">
                <a:solidFill>
                  <a:srgbClr val="000000"/>
                </a:solidFill>
                <a:latin typeface="Baskerville Old Face" pitchFamily="18" charset="0"/>
              </a:rPr>
              <a:t>Hasta </a:t>
            </a:r>
          </a:p>
          <a:p>
            <a:pPr algn="ctr">
              <a:defRPr/>
            </a:pPr>
            <a:r>
              <a:rPr lang="es-AR" dirty="0">
                <a:solidFill>
                  <a:srgbClr val="000000"/>
                </a:solidFill>
                <a:latin typeface="Baskerville Old Face" pitchFamily="18" charset="0"/>
              </a:rPr>
              <a:t> 24 meses</a:t>
            </a:r>
          </a:p>
        </p:txBody>
      </p:sp>
      <p:sp>
        <p:nvSpPr>
          <p:cNvPr id="33" name="32 Rectángulo"/>
          <p:cNvSpPr/>
          <p:nvPr/>
        </p:nvSpPr>
        <p:spPr>
          <a:xfrm>
            <a:off x="7596188" y="5445125"/>
            <a:ext cx="1368425" cy="1079500"/>
          </a:xfrm>
          <a:prstGeom prst="rect">
            <a:avLst/>
          </a:prstGeom>
          <a:solidFill>
            <a:schemeClr val="accent6">
              <a:lumMod val="60000"/>
              <a:lumOff val="40000"/>
            </a:schemeClr>
          </a:solidFill>
        </p:spPr>
        <p:style>
          <a:lnRef idx="1">
            <a:schemeClr val="accent5"/>
          </a:lnRef>
          <a:fillRef idx="2">
            <a:schemeClr val="accent5"/>
          </a:fillRef>
          <a:effectRef idx="1">
            <a:schemeClr val="accent5"/>
          </a:effectRef>
          <a:fontRef idx="minor">
            <a:schemeClr val="dk1"/>
          </a:fontRef>
        </p:style>
        <p:txBody>
          <a:bodyPr anchor="ctr"/>
          <a:lstStyle/>
          <a:p>
            <a:pPr algn="ctr">
              <a:defRPr/>
            </a:pPr>
            <a:r>
              <a:rPr lang="es-AR" dirty="0">
                <a:solidFill>
                  <a:srgbClr val="000000"/>
                </a:solidFill>
                <a:latin typeface="Baskerville Old Face" pitchFamily="18" charset="0"/>
              </a:rPr>
              <a:t>TNA: 19,71%</a:t>
            </a:r>
          </a:p>
          <a:p>
            <a:pPr algn="ctr">
              <a:defRPr/>
            </a:pPr>
            <a:r>
              <a:rPr lang="es-AR" dirty="0">
                <a:solidFill>
                  <a:srgbClr val="000000"/>
                </a:solidFill>
                <a:latin typeface="Baskerville Old Face" pitchFamily="18" charset="0"/>
              </a:rPr>
              <a:t>TNA: 14,71% </a:t>
            </a:r>
            <a:r>
              <a:rPr lang="es-AR" sz="1400" dirty="0">
                <a:solidFill>
                  <a:srgbClr val="000000"/>
                </a:solidFill>
                <a:latin typeface="Baskerville Old Face" pitchFamily="18" charset="0"/>
              </a:rPr>
              <a:t>(Tasa Subsidiada) Variable</a:t>
            </a:r>
            <a:endParaRPr lang="es-AR" dirty="0">
              <a:solidFill>
                <a:srgbClr val="000000"/>
              </a:solidFill>
              <a:latin typeface="Baskerville Old Face"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34 Rectángulo"/>
          <p:cNvSpPr/>
          <p:nvPr/>
        </p:nvSpPr>
        <p:spPr>
          <a:xfrm>
            <a:off x="355130" y="582216"/>
            <a:ext cx="8699500" cy="454744"/>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s-AR" sz="1800" dirty="0"/>
          </a:p>
        </p:txBody>
      </p:sp>
      <p:pic>
        <p:nvPicPr>
          <p:cNvPr id="21508" name="Picture 51" descr="isologo Banco del Chubut"/>
          <p:cNvPicPr>
            <a:picLocks noChangeAspect="1" noChangeArrowheads="1"/>
          </p:cNvPicPr>
          <p:nvPr/>
        </p:nvPicPr>
        <p:blipFill>
          <a:blip r:embed="rId2"/>
          <a:srcRect/>
          <a:stretch>
            <a:fillRect/>
          </a:stretch>
        </p:blipFill>
        <p:spPr bwMode="auto">
          <a:xfrm>
            <a:off x="431800" y="500063"/>
            <a:ext cx="3340100" cy="696912"/>
          </a:xfrm>
          <a:prstGeom prst="rect">
            <a:avLst/>
          </a:prstGeom>
          <a:noFill/>
          <a:ln w="9525">
            <a:noFill/>
            <a:miter lim="800000"/>
            <a:headEnd/>
            <a:tailEnd/>
          </a:ln>
        </p:spPr>
      </p:pic>
      <p:grpSp>
        <p:nvGrpSpPr>
          <p:cNvPr id="21509" name="36 Rectángulo"/>
          <p:cNvGrpSpPr>
            <a:grpSpLocks/>
          </p:cNvGrpSpPr>
          <p:nvPr/>
        </p:nvGrpSpPr>
        <p:grpSpPr bwMode="auto">
          <a:xfrm>
            <a:off x="358775" y="1052513"/>
            <a:ext cx="8785225" cy="182562"/>
            <a:chOff x="-38" y="261"/>
            <a:chExt cx="5833" cy="115"/>
          </a:xfrm>
        </p:grpSpPr>
        <p:pic>
          <p:nvPicPr>
            <p:cNvPr id="21512" name="36 Rectángulo"/>
            <p:cNvPicPr>
              <a:picLocks noChangeArrowheads="1"/>
            </p:cNvPicPr>
            <p:nvPr/>
          </p:nvPicPr>
          <p:blipFill>
            <a:blip r:embed="rId3"/>
            <a:srcRect/>
            <a:stretch>
              <a:fillRect/>
            </a:stretch>
          </p:blipFill>
          <p:spPr bwMode="auto">
            <a:xfrm>
              <a:off x="-38" y="261"/>
              <a:ext cx="5833" cy="115"/>
            </a:xfrm>
            <a:prstGeom prst="rect">
              <a:avLst/>
            </a:prstGeom>
            <a:noFill/>
            <a:ln w="9525">
              <a:noFill/>
              <a:miter lim="800000"/>
              <a:headEnd/>
              <a:tailEnd/>
            </a:ln>
          </p:spPr>
        </p:pic>
        <p:sp>
          <p:nvSpPr>
            <p:cNvPr id="21513" name="Text Box 8"/>
            <p:cNvSpPr txBox="1">
              <a:spLocks noChangeArrowheads="1"/>
            </p:cNvSpPr>
            <p:nvPr/>
          </p:nvSpPr>
          <p:spPr bwMode="auto">
            <a:xfrm rot="10800000">
              <a:off x="0" y="285"/>
              <a:ext cx="5760" cy="45"/>
            </a:xfrm>
            <a:prstGeom prst="rect">
              <a:avLst/>
            </a:prstGeom>
            <a:noFill/>
            <a:ln w="9525">
              <a:noFill/>
              <a:miter lim="800000"/>
              <a:headEnd/>
              <a:tailEnd/>
            </a:ln>
          </p:spPr>
          <p:txBody>
            <a:bodyPr rot="10800000" anchor="ctr"/>
            <a:lstStyle/>
            <a:p>
              <a:pPr algn="ctr"/>
              <a:endParaRPr lang="es-ES" sz="1800">
                <a:solidFill>
                  <a:srgbClr val="FFFFFF"/>
                </a:solidFill>
                <a:latin typeface="Calibri" pitchFamily="34" charset="0"/>
              </a:endParaRPr>
            </a:p>
          </p:txBody>
        </p:sp>
      </p:grpSp>
      <p:sp>
        <p:nvSpPr>
          <p:cNvPr id="22" name="21 Rectángulo"/>
          <p:cNvSpPr/>
          <p:nvPr/>
        </p:nvSpPr>
        <p:spPr>
          <a:xfrm>
            <a:off x="358775" y="1339850"/>
            <a:ext cx="8672513" cy="2921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AR" sz="1800" b="1">
                <a:solidFill>
                  <a:srgbClr val="FFFFFF"/>
                </a:solidFill>
              </a:rPr>
              <a:t>PRESTAMOS PARA LA INVERSION (Com A-5449 BCRA) </a:t>
            </a:r>
          </a:p>
        </p:txBody>
      </p:sp>
      <p:sp>
        <p:nvSpPr>
          <p:cNvPr id="29706" name="Text Box 10"/>
          <p:cNvSpPr txBox="1">
            <a:spLocks noChangeArrowheads="1"/>
          </p:cNvSpPr>
          <p:nvPr/>
        </p:nvSpPr>
        <p:spPr bwMode="auto">
          <a:xfrm>
            <a:off x="503238" y="1916113"/>
            <a:ext cx="8424862" cy="4154487"/>
          </a:xfrm>
          <a:prstGeom prst="rect">
            <a:avLst/>
          </a:prstGeom>
          <a:noFill/>
          <a:ln w="9525">
            <a:noFill/>
            <a:miter lim="800000"/>
            <a:headEnd/>
            <a:tailEnd/>
          </a:ln>
          <a:effectLst/>
        </p:spPr>
        <p:txBody>
          <a:bodyPr>
            <a:spAutoFit/>
          </a:bodyPr>
          <a:lstStyle/>
          <a:p>
            <a:pPr algn="just">
              <a:defRPr/>
            </a:pPr>
            <a:r>
              <a:rPr lang="es-ES" sz="2400" dirty="0"/>
              <a:t>El Banco del Chubut SA ha asignado una cartera de $ 30.000.000 para el programa SUSTENTA, dentro de los lineamientos de la </a:t>
            </a:r>
            <a:r>
              <a:rPr lang="es-ES" sz="2400" dirty="0" err="1"/>
              <a:t>Com</a:t>
            </a:r>
            <a:r>
              <a:rPr lang="es-ES" sz="2400" dirty="0"/>
              <a:t> A-5449 BCRA (vencimiento 31/12/2013).</a:t>
            </a:r>
          </a:p>
          <a:p>
            <a:pPr algn="just">
              <a:defRPr/>
            </a:pPr>
            <a:endParaRPr lang="es-ES" sz="2400" dirty="0"/>
          </a:p>
          <a:p>
            <a:pPr algn="just">
              <a:defRPr/>
            </a:pPr>
            <a:r>
              <a:rPr lang="es-ES" sz="2400" dirty="0"/>
              <a:t>Principales características:</a:t>
            </a:r>
          </a:p>
          <a:p>
            <a:pPr marL="342900" indent="-342900" algn="just">
              <a:buFont typeface="Arial" pitchFamily="34" charset="0"/>
              <a:buChar char="•"/>
              <a:defRPr/>
            </a:pPr>
            <a:r>
              <a:rPr lang="es-ES" sz="2400" dirty="0"/>
              <a:t>TNA:</a:t>
            </a:r>
          </a:p>
          <a:p>
            <a:pPr marL="800100" lvl="1" indent="-342900" algn="just">
              <a:buFont typeface="Arial" pitchFamily="34" charset="0"/>
              <a:buChar char="•"/>
              <a:defRPr/>
            </a:pPr>
            <a:r>
              <a:rPr lang="es-ES" sz="2400" dirty="0"/>
              <a:t>FIJA del 15,25% por los primeros 36 meses</a:t>
            </a:r>
          </a:p>
          <a:p>
            <a:pPr marL="800100" lvl="1" indent="-342900" algn="just">
              <a:buFont typeface="Arial" pitchFamily="34" charset="0"/>
              <a:buChar char="•"/>
              <a:defRPr/>
            </a:pPr>
            <a:r>
              <a:rPr lang="es-ES" sz="2400" dirty="0"/>
              <a:t>BADLAR Bancos Privados + 400 puntos básicos desde el mes 37</a:t>
            </a:r>
          </a:p>
          <a:p>
            <a:pPr marL="342900" indent="-342900" algn="just">
              <a:buFont typeface="Arial" pitchFamily="34" charset="0"/>
              <a:buChar char="•"/>
              <a:defRPr/>
            </a:pPr>
            <a:r>
              <a:rPr lang="es-ES" sz="2400" dirty="0"/>
              <a:t>Los destinos serán los especificados en la mencionada norma</a:t>
            </a:r>
          </a:p>
          <a:p>
            <a:pPr marL="342900" indent="-342900" algn="just">
              <a:buFont typeface="Arial" pitchFamily="34" charset="0"/>
              <a:buChar char="•"/>
              <a:defRPr/>
            </a:pPr>
            <a:r>
              <a:rPr lang="es-ES" sz="2400" dirty="0"/>
              <a:t>Monto máximo por operación será hasta $ 5.000.000</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34 Rectángulo"/>
          <p:cNvSpPr/>
          <p:nvPr/>
        </p:nvSpPr>
        <p:spPr>
          <a:xfrm>
            <a:off x="-744" y="-27384"/>
            <a:ext cx="9144744" cy="454744"/>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s-AR" sz="1800" dirty="0"/>
          </a:p>
        </p:txBody>
      </p:sp>
      <p:pic>
        <p:nvPicPr>
          <p:cNvPr id="22532" name="Picture 51" descr="isologo Banco del Chubut"/>
          <p:cNvPicPr>
            <a:picLocks noChangeAspect="1" noChangeArrowheads="1"/>
          </p:cNvPicPr>
          <p:nvPr/>
        </p:nvPicPr>
        <p:blipFill>
          <a:blip r:embed="rId2"/>
          <a:srcRect/>
          <a:stretch>
            <a:fillRect/>
          </a:stretch>
        </p:blipFill>
        <p:spPr bwMode="auto">
          <a:xfrm>
            <a:off x="36513" y="-147638"/>
            <a:ext cx="3340100" cy="696913"/>
          </a:xfrm>
          <a:prstGeom prst="rect">
            <a:avLst/>
          </a:prstGeom>
          <a:noFill/>
          <a:ln w="9525">
            <a:noFill/>
            <a:miter lim="800000"/>
            <a:headEnd/>
            <a:tailEnd/>
          </a:ln>
        </p:spPr>
      </p:pic>
      <p:sp>
        <p:nvSpPr>
          <p:cNvPr id="37" name="36 Rectángulo"/>
          <p:cNvSpPr/>
          <p:nvPr/>
        </p:nvSpPr>
        <p:spPr>
          <a:xfrm flipV="1">
            <a:off x="0" y="452122"/>
            <a:ext cx="9144000" cy="7200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fontAlgn="auto">
              <a:spcBef>
                <a:spcPts val="0"/>
              </a:spcBef>
              <a:spcAft>
                <a:spcPts val="0"/>
              </a:spcAft>
              <a:defRPr/>
            </a:pPr>
            <a:endParaRPr lang="es-AR" sz="1800" dirty="0"/>
          </a:p>
        </p:txBody>
      </p:sp>
      <p:sp>
        <p:nvSpPr>
          <p:cNvPr id="22536" name="8 Rectángulo redondeado"/>
          <p:cNvSpPr>
            <a:spLocks noChangeArrowheads="1"/>
          </p:cNvSpPr>
          <p:nvPr/>
        </p:nvSpPr>
        <p:spPr bwMode="auto">
          <a:xfrm>
            <a:off x="3348038" y="1412875"/>
            <a:ext cx="1252537" cy="506413"/>
          </a:xfrm>
          <a:prstGeom prst="roundRect">
            <a:avLst>
              <a:gd name="adj" fmla="val 16667"/>
            </a:avLst>
          </a:prstGeom>
          <a:solidFill>
            <a:srgbClr val="4FB8C3"/>
          </a:solidFill>
          <a:ln w="25400" algn="ctr">
            <a:solidFill>
              <a:srgbClr val="4FB8C3"/>
            </a:solidFill>
            <a:round/>
            <a:headEnd/>
            <a:tailEnd/>
          </a:ln>
        </p:spPr>
        <p:txBody>
          <a:bodyPr anchor="ctr"/>
          <a:lstStyle/>
          <a:p>
            <a:pPr algn="ctr"/>
            <a:r>
              <a:rPr lang="es-AR"/>
              <a:t>Destino</a:t>
            </a:r>
          </a:p>
        </p:txBody>
      </p:sp>
      <p:sp>
        <p:nvSpPr>
          <p:cNvPr id="22537" name="9 Rectángulo redondeado"/>
          <p:cNvSpPr>
            <a:spLocks noChangeArrowheads="1"/>
          </p:cNvSpPr>
          <p:nvPr/>
        </p:nvSpPr>
        <p:spPr bwMode="auto">
          <a:xfrm>
            <a:off x="6084888" y="1412875"/>
            <a:ext cx="1223962" cy="544513"/>
          </a:xfrm>
          <a:prstGeom prst="roundRect">
            <a:avLst>
              <a:gd name="adj" fmla="val 16667"/>
            </a:avLst>
          </a:prstGeom>
          <a:solidFill>
            <a:srgbClr val="4FB8C3"/>
          </a:solidFill>
          <a:ln w="25400" algn="ctr">
            <a:solidFill>
              <a:srgbClr val="4FB8C3"/>
            </a:solidFill>
            <a:round/>
            <a:headEnd/>
            <a:tailEnd/>
          </a:ln>
        </p:spPr>
        <p:txBody>
          <a:bodyPr anchor="ctr"/>
          <a:lstStyle/>
          <a:p>
            <a:pPr algn="ctr"/>
            <a:r>
              <a:rPr lang="es-AR"/>
              <a:t>Plazo</a:t>
            </a:r>
          </a:p>
        </p:txBody>
      </p:sp>
      <p:sp>
        <p:nvSpPr>
          <p:cNvPr id="13" name="12 Rectángulo"/>
          <p:cNvSpPr/>
          <p:nvPr/>
        </p:nvSpPr>
        <p:spPr>
          <a:xfrm>
            <a:off x="3348038" y="2205038"/>
            <a:ext cx="1231900" cy="19431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ES" sz="1400" dirty="0">
                <a:solidFill>
                  <a:schemeClr val="tx1"/>
                </a:solidFill>
                <a:latin typeface="Arial" pitchFamily="34" charset="0"/>
                <a:cs typeface="Arial" pitchFamily="34" charset="0"/>
              </a:rPr>
              <a:t>Inversión en bienes de capital para el sector productivo</a:t>
            </a:r>
            <a:endParaRPr lang="es-AR" sz="1400" dirty="0">
              <a:solidFill>
                <a:schemeClr val="tx1"/>
              </a:solidFill>
              <a:latin typeface="Arial" pitchFamily="34" charset="0"/>
              <a:cs typeface="Arial" pitchFamily="34" charset="0"/>
            </a:endParaRPr>
          </a:p>
        </p:txBody>
      </p:sp>
      <p:sp>
        <p:nvSpPr>
          <p:cNvPr id="22" name="21 Rectángulo"/>
          <p:cNvSpPr/>
          <p:nvPr/>
        </p:nvSpPr>
        <p:spPr>
          <a:xfrm>
            <a:off x="250825" y="692150"/>
            <a:ext cx="8672513" cy="2921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ES" sz="1800" b="1" dirty="0">
                <a:solidFill>
                  <a:srgbClr val="FFFFFF"/>
                </a:solidFill>
              </a:rPr>
              <a:t>PRESTAMOS INVERSION PRODUCTIVA – COM “A” 5319 – 5380- 5449 BCRA </a:t>
            </a:r>
            <a:endParaRPr lang="es-AR" sz="1800" b="1" dirty="0">
              <a:solidFill>
                <a:srgbClr val="FFFFFF"/>
              </a:solidFill>
              <a:latin typeface="Baskerville Old Face" pitchFamily="18" charset="0"/>
            </a:endParaRPr>
          </a:p>
        </p:txBody>
      </p:sp>
      <p:sp>
        <p:nvSpPr>
          <p:cNvPr id="23" name="22 Rectángulo redondeado"/>
          <p:cNvSpPr/>
          <p:nvPr/>
        </p:nvSpPr>
        <p:spPr>
          <a:xfrm>
            <a:off x="7521732" y="1369630"/>
            <a:ext cx="1210651" cy="603811"/>
          </a:xfrm>
          <a:prstGeom prst="round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anchor="ctr"/>
          <a:lstStyle/>
          <a:p>
            <a:pPr algn="ctr">
              <a:defRPr/>
            </a:pPr>
            <a:r>
              <a:rPr lang="es-AR">
                <a:solidFill>
                  <a:schemeClr val="tx1"/>
                </a:solidFill>
                <a:latin typeface="Baskerville Old Face" pitchFamily="18" charset="0"/>
              </a:rPr>
              <a:t>Tasa </a:t>
            </a:r>
          </a:p>
        </p:txBody>
      </p:sp>
      <p:sp>
        <p:nvSpPr>
          <p:cNvPr id="40" name="39 Rectángulo"/>
          <p:cNvSpPr/>
          <p:nvPr/>
        </p:nvSpPr>
        <p:spPr>
          <a:xfrm>
            <a:off x="395288" y="4292600"/>
            <a:ext cx="8424862" cy="2305050"/>
          </a:xfrm>
          <a:prstGeom prst="rect">
            <a:avLst/>
          </a:prstGeom>
          <a:gradFill>
            <a:gsLst>
              <a:gs pos="2600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s-ES">
                <a:solidFill>
                  <a:schemeClr val="tx1"/>
                </a:solidFill>
                <a:latin typeface="Baskerville Old Face" pitchFamily="18" charset="0"/>
              </a:rPr>
              <a:t>El línea con su Carta Orgánica el BCRA direcciona el crédito, los montos y las tasas a través de la Comunicación A 5319 – 5380 - 5449.</a:t>
            </a:r>
          </a:p>
          <a:p>
            <a:pPr algn="ctr"/>
            <a:endParaRPr lang="es-ES">
              <a:solidFill>
                <a:schemeClr val="tx1"/>
              </a:solidFill>
              <a:latin typeface="Baskerville Old Face" pitchFamily="18" charset="0"/>
            </a:endParaRPr>
          </a:p>
          <a:p>
            <a:pPr algn="ctr"/>
            <a:r>
              <a:rPr lang="es-ES">
                <a:solidFill>
                  <a:schemeClr val="tx1"/>
                </a:solidFill>
                <a:latin typeface="Baskerville Old Face" pitchFamily="18" charset="0"/>
              </a:rPr>
              <a:t>Entre el Banco del Chubut SA y el Ministerio de la Producción hacen complementaria esta línea con operatoria similar dirigida a Mipymes, lo que permitirá, en muchos casos, subsidios de 5% de la tasa referida por el BCRA.</a:t>
            </a:r>
            <a:r>
              <a:rPr lang="es-ES" sz="1800">
                <a:solidFill>
                  <a:schemeClr val="tx1"/>
                </a:solidFill>
                <a:latin typeface="Arial" charset="0"/>
              </a:rPr>
              <a:t> </a:t>
            </a:r>
            <a:endParaRPr lang="es-AR" sz="1800">
              <a:solidFill>
                <a:schemeClr val="tx1"/>
              </a:solidFill>
              <a:latin typeface="Arial" charset="0"/>
            </a:endParaRPr>
          </a:p>
        </p:txBody>
      </p:sp>
      <p:sp>
        <p:nvSpPr>
          <p:cNvPr id="22544" name="8 Rectángulo redondeado"/>
          <p:cNvSpPr>
            <a:spLocks noChangeArrowheads="1"/>
          </p:cNvSpPr>
          <p:nvPr/>
        </p:nvSpPr>
        <p:spPr bwMode="auto">
          <a:xfrm>
            <a:off x="395288" y="1412875"/>
            <a:ext cx="1296987" cy="506413"/>
          </a:xfrm>
          <a:prstGeom prst="roundRect">
            <a:avLst>
              <a:gd name="adj" fmla="val 16667"/>
            </a:avLst>
          </a:prstGeom>
          <a:solidFill>
            <a:srgbClr val="4FB8C3"/>
          </a:solidFill>
          <a:ln w="25400" algn="ctr">
            <a:solidFill>
              <a:srgbClr val="4FB8C3"/>
            </a:solidFill>
            <a:round/>
            <a:headEnd/>
            <a:tailEnd/>
          </a:ln>
        </p:spPr>
        <p:txBody>
          <a:bodyPr anchor="ctr"/>
          <a:lstStyle/>
          <a:p>
            <a:pPr algn="ctr"/>
            <a:r>
              <a:rPr lang="es-AR"/>
              <a:t>Descripción</a:t>
            </a:r>
          </a:p>
        </p:txBody>
      </p:sp>
      <p:sp>
        <p:nvSpPr>
          <p:cNvPr id="22545" name="8 Rectángulo redondeado"/>
          <p:cNvSpPr>
            <a:spLocks noChangeArrowheads="1"/>
          </p:cNvSpPr>
          <p:nvPr/>
        </p:nvSpPr>
        <p:spPr bwMode="auto">
          <a:xfrm>
            <a:off x="1835150" y="1412875"/>
            <a:ext cx="1368425" cy="506413"/>
          </a:xfrm>
          <a:prstGeom prst="roundRect">
            <a:avLst>
              <a:gd name="adj" fmla="val 16667"/>
            </a:avLst>
          </a:prstGeom>
          <a:solidFill>
            <a:srgbClr val="4FB8C3"/>
          </a:solidFill>
          <a:ln w="25400" algn="ctr">
            <a:solidFill>
              <a:srgbClr val="4FB8C3"/>
            </a:solidFill>
            <a:round/>
            <a:headEnd/>
            <a:tailEnd/>
          </a:ln>
        </p:spPr>
        <p:txBody>
          <a:bodyPr anchor="ctr"/>
          <a:lstStyle/>
          <a:p>
            <a:pPr algn="ctr"/>
            <a:r>
              <a:rPr lang="es-AR"/>
              <a:t>Beneficiarios</a:t>
            </a:r>
          </a:p>
        </p:txBody>
      </p:sp>
      <p:sp>
        <p:nvSpPr>
          <p:cNvPr id="4" name="12 Rectángulo"/>
          <p:cNvSpPr/>
          <p:nvPr/>
        </p:nvSpPr>
        <p:spPr>
          <a:xfrm>
            <a:off x="1835150" y="2205038"/>
            <a:ext cx="1368425" cy="19431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sz="1400" dirty="0">
                <a:solidFill>
                  <a:srgbClr val="000000"/>
                </a:solidFill>
                <a:latin typeface="Arial" pitchFamily="34" charset="0"/>
                <a:cs typeface="Arial" pitchFamily="34" charset="0"/>
              </a:rPr>
              <a:t>PYMES con antigüedad de 1 año</a:t>
            </a:r>
          </a:p>
        </p:txBody>
      </p:sp>
      <p:sp>
        <p:nvSpPr>
          <p:cNvPr id="5" name="12 Rectángulo"/>
          <p:cNvSpPr/>
          <p:nvPr/>
        </p:nvSpPr>
        <p:spPr>
          <a:xfrm>
            <a:off x="395288" y="2205038"/>
            <a:ext cx="1296987" cy="19431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sz="1400" dirty="0">
                <a:solidFill>
                  <a:srgbClr val="000000"/>
                </a:solidFill>
                <a:latin typeface="Arial" pitchFamily="34" charset="0"/>
                <a:cs typeface="Arial" pitchFamily="34" charset="0"/>
              </a:rPr>
              <a:t>Préstamos Inversión Productiva</a:t>
            </a:r>
          </a:p>
        </p:txBody>
      </p:sp>
      <p:sp>
        <p:nvSpPr>
          <p:cNvPr id="22548" name="9 Rectángulo redondeado"/>
          <p:cNvSpPr>
            <a:spLocks noChangeArrowheads="1"/>
          </p:cNvSpPr>
          <p:nvPr/>
        </p:nvSpPr>
        <p:spPr bwMode="auto">
          <a:xfrm>
            <a:off x="4716463" y="1412875"/>
            <a:ext cx="1223962" cy="544513"/>
          </a:xfrm>
          <a:prstGeom prst="roundRect">
            <a:avLst>
              <a:gd name="adj" fmla="val 16667"/>
            </a:avLst>
          </a:prstGeom>
          <a:solidFill>
            <a:srgbClr val="4FB8C3"/>
          </a:solidFill>
          <a:ln w="25400" algn="ctr">
            <a:solidFill>
              <a:srgbClr val="4FB8C3"/>
            </a:solidFill>
            <a:round/>
            <a:headEnd/>
            <a:tailEnd/>
          </a:ln>
        </p:spPr>
        <p:txBody>
          <a:bodyPr anchor="ctr"/>
          <a:lstStyle/>
          <a:p>
            <a:pPr algn="ctr"/>
            <a:r>
              <a:rPr lang="es-AR"/>
              <a:t>Monto</a:t>
            </a:r>
          </a:p>
        </p:txBody>
      </p:sp>
      <p:sp>
        <p:nvSpPr>
          <p:cNvPr id="7" name="12 Rectángulo"/>
          <p:cNvSpPr/>
          <p:nvPr/>
        </p:nvSpPr>
        <p:spPr>
          <a:xfrm>
            <a:off x="4716463" y="2205038"/>
            <a:ext cx="1231900" cy="19431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sz="1400">
                <a:solidFill>
                  <a:srgbClr val="000000"/>
                </a:solidFill>
              </a:rPr>
              <a:t>Hasta </a:t>
            </a:r>
          </a:p>
          <a:p>
            <a:pPr algn="ctr">
              <a:defRPr/>
            </a:pPr>
            <a:r>
              <a:rPr lang="es-AR" sz="1400">
                <a:solidFill>
                  <a:srgbClr val="000000"/>
                </a:solidFill>
              </a:rPr>
              <a:t>$ 5.000.000</a:t>
            </a:r>
          </a:p>
        </p:txBody>
      </p:sp>
      <p:sp>
        <p:nvSpPr>
          <p:cNvPr id="21" name="20 Rectángulo"/>
          <p:cNvSpPr/>
          <p:nvPr/>
        </p:nvSpPr>
        <p:spPr>
          <a:xfrm>
            <a:off x="7451725" y="2205038"/>
            <a:ext cx="1471613" cy="1943100"/>
          </a:xfrm>
          <a:prstGeom prst="rect">
            <a:avLst/>
          </a:prstGeom>
          <a:solidFill>
            <a:schemeClr val="accent6">
              <a:lumMod val="60000"/>
              <a:lumOff val="40000"/>
            </a:schemeClr>
          </a:solidFill>
        </p:spPr>
        <p:style>
          <a:lnRef idx="1">
            <a:schemeClr val="accent5"/>
          </a:lnRef>
          <a:fillRef idx="2">
            <a:schemeClr val="accent5"/>
          </a:fillRef>
          <a:effectRef idx="1">
            <a:schemeClr val="accent5"/>
          </a:effectRef>
          <a:fontRef idx="minor">
            <a:schemeClr val="dk1"/>
          </a:fontRef>
        </p:style>
        <p:txBody>
          <a:bodyPr anchor="ctr"/>
          <a:lstStyle/>
          <a:p>
            <a:pPr algn="ctr">
              <a:defRPr/>
            </a:pPr>
            <a:endParaRPr lang="es-AR" dirty="0">
              <a:solidFill>
                <a:srgbClr val="000000"/>
              </a:solidFill>
              <a:latin typeface="Arial" pitchFamily="34" charset="0"/>
              <a:cs typeface="Arial" pitchFamily="34" charset="0"/>
            </a:endParaRPr>
          </a:p>
          <a:p>
            <a:pPr algn="ctr">
              <a:defRPr/>
            </a:pPr>
            <a:r>
              <a:rPr lang="es-AR" dirty="0">
                <a:solidFill>
                  <a:srgbClr val="000000"/>
                </a:solidFill>
                <a:latin typeface="Arial" pitchFamily="34" charset="0"/>
                <a:cs typeface="Arial" pitchFamily="34" charset="0"/>
              </a:rPr>
              <a:t>TNA: 15,25%</a:t>
            </a:r>
          </a:p>
          <a:p>
            <a:pPr algn="ctr">
              <a:defRPr/>
            </a:pPr>
            <a:r>
              <a:rPr lang="es-AR" dirty="0">
                <a:solidFill>
                  <a:srgbClr val="000000"/>
                </a:solidFill>
                <a:latin typeface="Arial" pitchFamily="34" charset="0"/>
                <a:cs typeface="Arial" pitchFamily="34" charset="0"/>
              </a:rPr>
              <a:t>TNA: 10,25%</a:t>
            </a:r>
          </a:p>
          <a:p>
            <a:pPr algn="ctr">
              <a:defRPr/>
            </a:pPr>
            <a:r>
              <a:rPr lang="es-AR" dirty="0">
                <a:solidFill>
                  <a:srgbClr val="000000"/>
                </a:solidFill>
                <a:latin typeface="Arial" pitchFamily="34" charset="0"/>
                <a:cs typeface="Arial" pitchFamily="34" charset="0"/>
              </a:rPr>
              <a:t>(Tasa subsidiada)</a:t>
            </a:r>
          </a:p>
          <a:p>
            <a:pPr algn="ctr">
              <a:defRPr/>
            </a:pPr>
            <a:r>
              <a:rPr lang="es-AR" dirty="0">
                <a:solidFill>
                  <a:srgbClr val="000000"/>
                </a:solidFill>
                <a:latin typeface="Arial" pitchFamily="34" charset="0"/>
                <a:cs typeface="Arial" pitchFamily="34" charset="0"/>
              </a:rPr>
              <a:t>Variable</a:t>
            </a:r>
          </a:p>
          <a:p>
            <a:pPr algn="ctr">
              <a:defRPr/>
            </a:pPr>
            <a:r>
              <a:rPr lang="es-AR" sz="1400" dirty="0" err="1">
                <a:solidFill>
                  <a:srgbClr val="000000"/>
                </a:solidFill>
                <a:latin typeface="Baskerville Old Face" pitchFamily="18" charset="0"/>
                <a:cs typeface="Arial" pitchFamily="34" charset="0"/>
              </a:rPr>
              <a:t>Badlar</a:t>
            </a:r>
            <a:r>
              <a:rPr lang="es-AR" sz="1400" dirty="0">
                <a:solidFill>
                  <a:srgbClr val="000000"/>
                </a:solidFill>
                <a:latin typeface="Baskerville Old Face" pitchFamily="18" charset="0"/>
                <a:cs typeface="Arial" pitchFamily="34" charset="0"/>
              </a:rPr>
              <a:t> + 400 </a:t>
            </a:r>
            <a:r>
              <a:rPr lang="es-AR" sz="1400" dirty="0" err="1">
                <a:solidFill>
                  <a:srgbClr val="000000"/>
                </a:solidFill>
                <a:latin typeface="Baskerville Old Face" pitchFamily="18" charset="0"/>
                <a:cs typeface="Arial" pitchFamily="34" charset="0"/>
              </a:rPr>
              <a:t>pts</a:t>
            </a:r>
            <a:endParaRPr lang="es-AR" sz="1400" dirty="0">
              <a:solidFill>
                <a:srgbClr val="000000"/>
              </a:solidFill>
              <a:latin typeface="Baskerville Old Face" pitchFamily="18" charset="0"/>
              <a:cs typeface="Arial" pitchFamily="34" charset="0"/>
            </a:endParaRPr>
          </a:p>
          <a:p>
            <a:pPr algn="ctr">
              <a:defRPr/>
            </a:pPr>
            <a:endParaRPr lang="es-AR" dirty="0">
              <a:solidFill>
                <a:srgbClr val="000000"/>
              </a:solidFill>
              <a:latin typeface="Baskerville Old Face" pitchFamily="18" charset="0"/>
            </a:endParaRPr>
          </a:p>
        </p:txBody>
      </p:sp>
      <p:sp>
        <p:nvSpPr>
          <p:cNvPr id="8" name="12 Rectángulo"/>
          <p:cNvSpPr/>
          <p:nvPr/>
        </p:nvSpPr>
        <p:spPr>
          <a:xfrm>
            <a:off x="6084888" y="2205038"/>
            <a:ext cx="1231900" cy="19431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s-AR" dirty="0">
                <a:solidFill>
                  <a:srgbClr val="000000"/>
                </a:solidFill>
              </a:rPr>
              <a:t>Hasta </a:t>
            </a:r>
          </a:p>
          <a:p>
            <a:pPr algn="ctr">
              <a:defRPr/>
            </a:pPr>
            <a:r>
              <a:rPr lang="es-AR" dirty="0">
                <a:solidFill>
                  <a:srgbClr val="000000"/>
                </a:solidFill>
              </a:rPr>
              <a:t>60 meses (Fija 36 meses)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733</TotalTime>
  <Words>1346</Words>
  <Application>Microsoft Office PowerPoint</Application>
  <PresentationFormat>Presentación en pantalla (4:3)</PresentationFormat>
  <Paragraphs>215</Paragraphs>
  <Slides>16</Slides>
  <Notes>1</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vector>
  </TitlesOfParts>
  <Company>Banco del Chubut S.A.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Soporte Técnico</dc:creator>
  <cp:lastModifiedBy>y149394</cp:lastModifiedBy>
  <cp:revision>47</cp:revision>
  <cp:lastPrinted>2013-08-15T17:29:14Z</cp:lastPrinted>
  <dcterms:created xsi:type="dcterms:W3CDTF">2012-08-09T12:53:59Z</dcterms:created>
  <dcterms:modified xsi:type="dcterms:W3CDTF">2013-08-28T17:54:21Z</dcterms:modified>
</cp:coreProperties>
</file>